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9" r:id="rId3"/>
    <p:sldId id="261" r:id="rId4"/>
    <p:sldId id="266" r:id="rId5"/>
    <p:sldId id="262" r:id="rId6"/>
    <p:sldId id="263" r:id="rId7"/>
    <p:sldId id="265" r:id="rId8"/>
    <p:sldId id="270" r:id="rId9"/>
    <p:sldId id="27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9" d="100"/>
          <a:sy n="79" d="100"/>
        </p:scale>
        <p:origin x="85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13FDCA-A70B-45C6-BE29-BE146F1730F8}" type="datetimeFigureOut">
              <a:rPr lang="en-IE" smtClean="0"/>
              <a:t>12/06/2024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7C17B2-5375-42E7-8E27-B5CCB74A6FEA}" type="slidenum">
              <a:rPr lang="en-IE" smtClean="0"/>
              <a:t>‹#›</a:t>
            </a:fld>
            <a:endParaRPr lang="en-IE"/>
          </a:p>
        </p:txBody>
      </p:sp>
    </p:spTree>
    <p:extLst>
      <p:ext uri="{BB962C8B-B14F-4D97-AF65-F5344CB8AC3E}">
        <p14:creationId xmlns:p14="http://schemas.microsoft.com/office/powerpoint/2010/main" val="723221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1552-03A1-78BD-27F4-F8DBEB7B78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FEFFCBF0-5EB9-DDB1-9519-1C5256737C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62110592-C41A-9682-DCF4-9166743B8CA9}"/>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5" name="Footer Placeholder 4">
            <a:extLst>
              <a:ext uri="{FF2B5EF4-FFF2-40B4-BE49-F238E27FC236}">
                <a16:creationId xmlns:a16="http://schemas.microsoft.com/office/drawing/2014/main" id="{F4FA630F-5E87-6D2A-C2DE-543A8F4490A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2B0BE3B-7656-7539-E756-3B6EB8DBB7A0}"/>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1000596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EBD46-F614-3776-3EC6-CFDBC3700DA2}"/>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7612489-0B9E-4264-6C4B-C0346958D8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48D6451-2D11-23F7-6350-28B22A5AC7E7}"/>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5" name="Footer Placeholder 4">
            <a:extLst>
              <a:ext uri="{FF2B5EF4-FFF2-40B4-BE49-F238E27FC236}">
                <a16:creationId xmlns:a16="http://schemas.microsoft.com/office/drawing/2014/main" id="{1234883C-F324-4604-139E-C0E4EA72310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A30C181-4196-A119-1A75-2E03971E8157}"/>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2184719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D29B7-0618-C319-DEC3-C714B8D184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0146AE5-B8BD-2F3D-6ECE-457B9C28A4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80D3EB-2E99-75A0-FC9E-A77518ABB3E0}"/>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5" name="Footer Placeholder 4">
            <a:extLst>
              <a:ext uri="{FF2B5EF4-FFF2-40B4-BE49-F238E27FC236}">
                <a16:creationId xmlns:a16="http://schemas.microsoft.com/office/drawing/2014/main" id="{3EB62585-B821-297F-4EB6-71DF3634774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7E56C72-5A68-92B6-1038-78E286A9E98A}"/>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407205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AD457-E169-A271-3B44-E6907952E64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6566D89-40C2-D15A-612D-C09C1E9853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095389E9-BD33-A8D6-5B6C-DC0E419CAD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00B58760-C4EB-A6AF-01CA-89482E7C005D}"/>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6" name="Footer Placeholder 5">
            <a:extLst>
              <a:ext uri="{FF2B5EF4-FFF2-40B4-BE49-F238E27FC236}">
                <a16:creationId xmlns:a16="http://schemas.microsoft.com/office/drawing/2014/main" id="{3E231292-CF38-391A-ADE3-C018C083196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766A0CC-1B67-B3D4-E3EA-9E0DFF41ABAD}"/>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2240350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3BB65-0091-8B98-FE99-91DFE7BDB52C}"/>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5697E58-0289-23D3-4EC4-4BAB74E1F3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2FB4E6-DD4B-C3CC-37DF-9854B49030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1E5F4BA4-A176-CEC8-9DB8-618D89555D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DF186-0FDE-CECE-57CF-0EA7F9966E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0BFC96AA-F79E-0FE6-0B1F-9E3369C18259}"/>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8" name="Footer Placeholder 7">
            <a:extLst>
              <a:ext uri="{FF2B5EF4-FFF2-40B4-BE49-F238E27FC236}">
                <a16:creationId xmlns:a16="http://schemas.microsoft.com/office/drawing/2014/main" id="{D95C8F48-3C12-0945-6205-DD7EC56D93C0}"/>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15AA4B6D-055A-F4DB-20F3-0864D8E1BAA7}"/>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291734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C7A23-41B0-81EE-556A-0E99412EB761}"/>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4599C41E-72ED-EDE1-0090-2CAB01687E95}"/>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4" name="Footer Placeholder 3">
            <a:extLst>
              <a:ext uri="{FF2B5EF4-FFF2-40B4-BE49-F238E27FC236}">
                <a16:creationId xmlns:a16="http://schemas.microsoft.com/office/drawing/2014/main" id="{0960FCF1-946F-046E-A238-1DB609D4C0E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A97F5FD8-92D9-0D9B-5225-BF3B69CB55E8}"/>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576751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EB298F-6ED2-E040-F0FB-41F6924CD1A9}"/>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3" name="Footer Placeholder 2">
            <a:extLst>
              <a:ext uri="{FF2B5EF4-FFF2-40B4-BE49-F238E27FC236}">
                <a16:creationId xmlns:a16="http://schemas.microsoft.com/office/drawing/2014/main" id="{BE5EBDD0-71E4-55FD-5734-95A187240BF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13E2E53D-D00B-1572-56D0-4A6E8BAD2AED}"/>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145777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4255F-4997-EAC0-4B97-10E3269DFC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896F56C6-889A-5228-0D6B-3969B8B048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19F37A32-1073-61A2-572C-691EC22B32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833137-E0D7-A71D-6110-A1DCB15C368D}"/>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6" name="Footer Placeholder 5">
            <a:extLst>
              <a:ext uri="{FF2B5EF4-FFF2-40B4-BE49-F238E27FC236}">
                <a16:creationId xmlns:a16="http://schemas.microsoft.com/office/drawing/2014/main" id="{BEA6C56E-816F-F370-9566-C515F8554FE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45A7374-533A-AB5F-A4F0-E6D7672979A0}"/>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268789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62436-1633-F975-B9E3-6741C7BB5D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174BAB92-F968-6621-6F0F-E4A9CA03F0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C9AA2C63-5FB1-372F-5892-B6BDC34CAF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D593D7-F6E5-5E79-855C-E721C344263E}"/>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6" name="Footer Placeholder 5">
            <a:extLst>
              <a:ext uri="{FF2B5EF4-FFF2-40B4-BE49-F238E27FC236}">
                <a16:creationId xmlns:a16="http://schemas.microsoft.com/office/drawing/2014/main" id="{FB0EFF26-49FD-1E8B-665D-86910D52D24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281DB9B-69E8-FA3B-3563-0913BCBF5669}"/>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2826468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7677C-2722-813C-9730-A1CCCE8185A4}"/>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A786799F-EE99-6873-1D3C-4E859DE9A1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FDAD573-D225-DCF5-02F0-5C4655B34E24}"/>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5" name="Footer Placeholder 4">
            <a:extLst>
              <a:ext uri="{FF2B5EF4-FFF2-40B4-BE49-F238E27FC236}">
                <a16:creationId xmlns:a16="http://schemas.microsoft.com/office/drawing/2014/main" id="{A6200872-D060-1922-8621-D524B7813AD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2107589-2993-F3A9-C862-85CB381B8486}"/>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171470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64517C-B4A1-9039-8641-E277070B82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64A4551-4F30-B3C8-161D-C78D598958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E81B3AA-D766-E8F5-4603-F824E49E523C}"/>
              </a:ext>
            </a:extLst>
          </p:cNvPr>
          <p:cNvSpPr>
            <a:spLocks noGrp="1"/>
          </p:cNvSpPr>
          <p:nvPr>
            <p:ph type="dt" sz="half" idx="10"/>
          </p:nvPr>
        </p:nvSpPr>
        <p:spPr/>
        <p:txBody>
          <a:bodyPr/>
          <a:lstStyle/>
          <a:p>
            <a:fld id="{CC8216B4-0F3E-4312-AC45-9E3BB5CCDBE6}" type="datetimeFigureOut">
              <a:rPr lang="en-IE" smtClean="0"/>
              <a:t>12/06/2024</a:t>
            </a:fld>
            <a:endParaRPr lang="en-IE"/>
          </a:p>
        </p:txBody>
      </p:sp>
      <p:sp>
        <p:nvSpPr>
          <p:cNvPr id="5" name="Footer Placeholder 4">
            <a:extLst>
              <a:ext uri="{FF2B5EF4-FFF2-40B4-BE49-F238E27FC236}">
                <a16:creationId xmlns:a16="http://schemas.microsoft.com/office/drawing/2014/main" id="{B3E4BCCC-9516-73DE-6283-CC05B252A18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91ECC98-BE0F-BC92-03FA-5373A51329F2}"/>
              </a:ext>
            </a:extLst>
          </p:cNvPr>
          <p:cNvSpPr>
            <a:spLocks noGrp="1"/>
          </p:cNvSpPr>
          <p:nvPr>
            <p:ph type="sldNum" sz="quarter" idx="12"/>
          </p:nvPr>
        </p:nvSpPr>
        <p:spPr/>
        <p:txBody>
          <a:bodyPr/>
          <a:lstStyle/>
          <a:p>
            <a:fld id="{B4FDA83E-D1DA-419B-9517-84BF699AD74C}" type="slidenum">
              <a:rPr lang="en-IE" smtClean="0"/>
              <a:t>‹#›</a:t>
            </a:fld>
            <a:endParaRPr lang="en-IE"/>
          </a:p>
        </p:txBody>
      </p:sp>
    </p:spTree>
    <p:extLst>
      <p:ext uri="{BB962C8B-B14F-4D97-AF65-F5344CB8AC3E}">
        <p14:creationId xmlns:p14="http://schemas.microsoft.com/office/powerpoint/2010/main" val="2853613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81629C-6B7C-39F0-BE94-5BEF0F6152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F70D0F6-DF40-F8B4-5D66-28CF8ED1AE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ADCA6DB-DA5A-EAC9-B819-ABB4AB729A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8216B4-0F3E-4312-AC45-9E3BB5CCDBE6}" type="datetimeFigureOut">
              <a:rPr lang="en-IE" smtClean="0"/>
              <a:t>12/06/2024</a:t>
            </a:fld>
            <a:endParaRPr lang="en-IE"/>
          </a:p>
        </p:txBody>
      </p:sp>
      <p:sp>
        <p:nvSpPr>
          <p:cNvPr id="5" name="Footer Placeholder 4">
            <a:extLst>
              <a:ext uri="{FF2B5EF4-FFF2-40B4-BE49-F238E27FC236}">
                <a16:creationId xmlns:a16="http://schemas.microsoft.com/office/drawing/2014/main" id="{3443B39A-FC1A-7AF7-21E7-F62C02032D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6C5E1EC1-E4BD-7C3B-317A-706BED0AD1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FDA83E-D1DA-419B-9517-84BF699AD74C}" type="slidenum">
              <a:rPr lang="en-IE" smtClean="0"/>
              <a:t>‹#›</a:t>
            </a:fld>
            <a:endParaRPr lang="en-IE"/>
          </a:p>
        </p:txBody>
      </p:sp>
    </p:spTree>
    <p:extLst>
      <p:ext uri="{BB962C8B-B14F-4D97-AF65-F5344CB8AC3E}">
        <p14:creationId xmlns:p14="http://schemas.microsoft.com/office/powerpoint/2010/main" val="3103002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commons.wikimedia.org/wiki/File:Thank_You!.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94E47D-0496-054B-D8D4-60BF4C586FD0}"/>
              </a:ext>
            </a:extLst>
          </p:cNvPr>
          <p:cNvPicPr>
            <a:picLocks noChangeAspect="1"/>
          </p:cNvPicPr>
          <p:nvPr/>
        </p:nvPicPr>
        <p:blipFill rotWithShape="1">
          <a:blip r:embed="rId2"/>
          <a:srcRect l="9091" t="5003" r="-1" b="32424"/>
          <a:stretch/>
        </p:blipFill>
        <p:spPr>
          <a:xfrm>
            <a:off x="0" y="0"/>
            <a:ext cx="8668492" cy="6857990"/>
          </a:xfrm>
          <a:prstGeom prst="rect">
            <a:avLst/>
          </a:prstGeom>
          <a:scene3d>
            <a:camera prst="orthographicFront"/>
            <a:lightRig rig="flat" dir="t"/>
          </a:scene3d>
          <a:sp3d>
            <a:bevelT w="152400" h="50800" prst="softRound"/>
          </a:sp3d>
        </p:spPr>
      </p:pic>
      <p:sp>
        <p:nvSpPr>
          <p:cNvPr id="17" name="Rectangle 16">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921A730-4EBC-F7DF-9293-3BBC6F9BA334}"/>
              </a:ext>
            </a:extLst>
          </p:cNvPr>
          <p:cNvSpPr/>
          <p:nvPr/>
        </p:nvSpPr>
        <p:spPr>
          <a:xfrm>
            <a:off x="6541801" y="2179395"/>
            <a:ext cx="5509200" cy="1754326"/>
          </a:xfrm>
          <a:prstGeom prst="rect">
            <a:avLst/>
          </a:prstGeom>
          <a:noFill/>
        </p:spPr>
        <p:txBody>
          <a:bodyPr wrap="non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KDYS TRANSFER </a:t>
            </a:r>
          </a:p>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PROGRAMME</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TextBox 7">
            <a:extLst>
              <a:ext uri="{FF2B5EF4-FFF2-40B4-BE49-F238E27FC236}">
                <a16:creationId xmlns:a16="http://schemas.microsoft.com/office/drawing/2014/main" id="{BA972AAC-F3A9-4DE6-C7F2-C56E9A42D665}"/>
              </a:ext>
            </a:extLst>
          </p:cNvPr>
          <p:cNvSpPr txBox="1"/>
          <p:nvPr/>
        </p:nvSpPr>
        <p:spPr>
          <a:xfrm>
            <a:off x="6870945" y="4177045"/>
            <a:ext cx="5509199" cy="369332"/>
          </a:xfrm>
          <a:prstGeom prst="rect">
            <a:avLst/>
          </a:prstGeom>
          <a:noFill/>
        </p:spPr>
        <p:txBody>
          <a:bodyPr wrap="square" rtlCol="0">
            <a:spAutoFit/>
          </a:bodyPr>
          <a:lstStyle/>
          <a:p>
            <a:r>
              <a:rPr lang="en-GB" dirty="0"/>
              <a:t>Anne Murphy, KDYS Youth Information Coordinator.</a:t>
            </a:r>
            <a:endParaRPr lang="en-IE" dirty="0"/>
          </a:p>
        </p:txBody>
      </p:sp>
    </p:spTree>
    <p:extLst>
      <p:ext uri="{BB962C8B-B14F-4D97-AF65-F5344CB8AC3E}">
        <p14:creationId xmlns:p14="http://schemas.microsoft.com/office/powerpoint/2010/main" val="2987067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94E47D-0496-054B-D8D4-60BF4C586FD0}"/>
              </a:ext>
            </a:extLst>
          </p:cNvPr>
          <p:cNvPicPr>
            <a:picLocks noChangeAspect="1"/>
          </p:cNvPicPr>
          <p:nvPr/>
        </p:nvPicPr>
        <p:blipFill rotWithShape="1">
          <a:blip r:embed="rId2"/>
          <a:srcRect t="5003" r="9089" b="32424"/>
          <a:stretch/>
        </p:blipFill>
        <p:spPr>
          <a:xfrm>
            <a:off x="3523488" y="10"/>
            <a:ext cx="8668512" cy="6857990"/>
          </a:xfrm>
          <a:prstGeom prst="rect">
            <a:avLst/>
          </a:prstGeom>
          <a:scene3d>
            <a:camera prst="orthographicFront"/>
            <a:lightRig rig="flat" dir="t"/>
          </a:scene3d>
          <a:sp3d>
            <a:bevelT w="152400" h="50800" prst="softRound"/>
          </a:sp3d>
        </p:spPr>
      </p:pic>
      <p:sp>
        <p:nvSpPr>
          <p:cNvPr id="17" name="Rectangle 1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A35606-FF41-74C3-42BD-1B5661EF07D9}"/>
              </a:ext>
            </a:extLst>
          </p:cNvPr>
          <p:cNvSpPr>
            <a:spLocks noGrp="1"/>
          </p:cNvSpPr>
          <p:nvPr>
            <p:ph type="title"/>
          </p:nvPr>
        </p:nvSpPr>
        <p:spPr>
          <a:xfrm>
            <a:off x="477981" y="2658550"/>
            <a:ext cx="5455892" cy="3226683"/>
          </a:xfrm>
        </p:spPr>
        <p:txBody>
          <a:bodyPr vert="horz" lIns="91440" tIns="45720" rIns="91440" bIns="45720" rtlCol="0" anchor="b">
            <a:normAutofit fontScale="90000"/>
          </a:bodyPr>
          <a:lstStyle/>
          <a:p>
            <a:pPr algn="ctr"/>
            <a:br>
              <a:rPr lang="en-US" sz="3600" dirty="0"/>
            </a:br>
            <a:br>
              <a:rPr lang="en-US" sz="3600" dirty="0"/>
            </a:br>
            <a:r>
              <a:rPr lang="en-US" sz="3600" dirty="0"/>
              <a:t>Navigating the Transition: A Strategy for a Successful Move to Secondary School.</a:t>
            </a:r>
            <a:br>
              <a:rPr lang="en-US" sz="3600" dirty="0"/>
            </a:br>
            <a:br>
              <a:rPr lang="en-US" sz="3600" dirty="0"/>
            </a:br>
            <a:br>
              <a:rPr lang="en-US" sz="3000" dirty="0"/>
            </a:br>
            <a:r>
              <a:rPr lang="en-US" sz="5300" b="1" dirty="0">
                <a:solidFill>
                  <a:srgbClr val="7030A0"/>
                </a:solidFill>
              </a:rPr>
              <a:t>KDYS TRANSFER PROGRAMME</a:t>
            </a:r>
            <a:r>
              <a:rPr lang="en-US" sz="3000" dirty="0"/>
              <a:t>.</a:t>
            </a:r>
            <a:br>
              <a:rPr lang="en-US" sz="3000" dirty="0"/>
            </a:br>
            <a:br>
              <a:rPr lang="en-US" sz="3000" dirty="0"/>
            </a:br>
            <a:br>
              <a:rPr lang="en-US" sz="3000" dirty="0"/>
            </a:br>
            <a:br>
              <a:rPr lang="en-US" sz="3000" dirty="0"/>
            </a:br>
            <a:endParaRPr lang="en-US" sz="3000" dirty="0"/>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5D990EE-06CF-6EBC-F10E-89B8A5ACD029}"/>
              </a:ext>
            </a:extLst>
          </p:cNvPr>
          <p:cNvSpPr txBox="1"/>
          <p:nvPr/>
        </p:nvSpPr>
        <p:spPr>
          <a:xfrm>
            <a:off x="593387" y="5048655"/>
            <a:ext cx="5408578" cy="646331"/>
          </a:xfrm>
          <a:prstGeom prst="rect">
            <a:avLst/>
          </a:prstGeom>
          <a:noFill/>
        </p:spPr>
        <p:txBody>
          <a:bodyPr wrap="square" rtlCol="0">
            <a:spAutoFit/>
          </a:bodyPr>
          <a:lstStyle/>
          <a:p>
            <a:r>
              <a:rPr lang="en-GB" sz="3600" b="1" u="sng" dirty="0"/>
              <a:t>Youth Work Approach</a:t>
            </a:r>
            <a:r>
              <a:rPr lang="en-GB" sz="3600" dirty="0"/>
              <a:t>.</a:t>
            </a:r>
            <a:endParaRPr lang="en-IE" sz="3600" dirty="0"/>
          </a:p>
        </p:txBody>
      </p:sp>
    </p:spTree>
    <p:extLst>
      <p:ext uri="{BB962C8B-B14F-4D97-AF65-F5344CB8AC3E}">
        <p14:creationId xmlns:p14="http://schemas.microsoft.com/office/powerpoint/2010/main" val="1718051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94E47D-0496-054B-D8D4-60BF4C586FD0}"/>
              </a:ext>
            </a:extLst>
          </p:cNvPr>
          <p:cNvPicPr>
            <a:picLocks noChangeAspect="1"/>
          </p:cNvPicPr>
          <p:nvPr/>
        </p:nvPicPr>
        <p:blipFill rotWithShape="1">
          <a:blip r:embed="rId2"/>
          <a:srcRect t="5002" r="9089" b="32425"/>
          <a:stretch/>
        </p:blipFill>
        <p:spPr>
          <a:xfrm>
            <a:off x="3523488" y="-9718"/>
            <a:ext cx="8668512" cy="6857990"/>
          </a:xfrm>
          <a:prstGeom prst="rect">
            <a:avLst/>
          </a:prstGeom>
          <a:scene3d>
            <a:camera prst="orthographicFront"/>
            <a:lightRig rig="flat" dir="t"/>
          </a:scene3d>
          <a:sp3d>
            <a:bevelT w="152400" h="50800" prst="softRound"/>
          </a:sp3d>
        </p:spPr>
      </p:pic>
      <p:sp>
        <p:nvSpPr>
          <p:cNvPr id="24" name="Rectangle 2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A35606-FF41-74C3-42BD-1B5661EF07D9}"/>
              </a:ext>
            </a:extLst>
          </p:cNvPr>
          <p:cNvSpPr>
            <a:spLocks noGrp="1"/>
          </p:cNvSpPr>
          <p:nvPr>
            <p:ph type="title"/>
          </p:nvPr>
        </p:nvSpPr>
        <p:spPr>
          <a:xfrm>
            <a:off x="477980" y="1122363"/>
            <a:ext cx="5523985" cy="3204134"/>
          </a:xfrm>
        </p:spPr>
        <p:txBody>
          <a:bodyPr vert="horz" lIns="91440" tIns="45720" rIns="91440" bIns="45720" rtlCol="0" anchor="b">
            <a:noAutofit/>
          </a:bodyPr>
          <a:lstStyle/>
          <a:p>
            <a:r>
              <a:rPr lang="en-US" sz="2800" dirty="0"/>
              <a:t>You all know that the move to secondary school can be daunting for students. It involves adapting to a new environment, new teaching styles,  academic workload, and social dynamics. Understanding these challenges can smooth the  way for an easier transition.</a:t>
            </a:r>
          </a:p>
        </p:txBody>
      </p:sp>
      <p:sp>
        <p:nvSpPr>
          <p:cNvPr id="26" name="Rectangle 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AD9B358-503D-B9B4-E532-91642CEF89E0}"/>
              </a:ext>
            </a:extLst>
          </p:cNvPr>
          <p:cNvSpPr txBox="1"/>
          <p:nvPr/>
        </p:nvSpPr>
        <p:spPr>
          <a:xfrm>
            <a:off x="360719" y="5212417"/>
            <a:ext cx="6108970" cy="523220"/>
          </a:xfrm>
          <a:prstGeom prst="rect">
            <a:avLst/>
          </a:prstGeom>
          <a:noFill/>
        </p:spPr>
        <p:txBody>
          <a:bodyPr wrap="square">
            <a:spAutoFit/>
          </a:bodyPr>
          <a:lstStyle/>
          <a:p>
            <a:r>
              <a:rPr lang="en-US" sz="2800" b="1" u="sng" dirty="0">
                <a:solidFill>
                  <a:srgbClr val="7030A0"/>
                </a:solidFill>
              </a:rPr>
              <a:t>KDYS TRANSFER PROGRAMME</a:t>
            </a:r>
            <a:endParaRPr lang="en-IE" sz="2800" u="sng" dirty="0"/>
          </a:p>
        </p:txBody>
      </p:sp>
    </p:spTree>
    <p:extLst>
      <p:ext uri="{BB962C8B-B14F-4D97-AF65-F5344CB8AC3E}">
        <p14:creationId xmlns:p14="http://schemas.microsoft.com/office/powerpoint/2010/main" val="3872719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94E47D-0496-054B-D8D4-60BF4C586FD0}"/>
              </a:ext>
            </a:extLst>
          </p:cNvPr>
          <p:cNvPicPr>
            <a:picLocks noChangeAspect="1"/>
          </p:cNvPicPr>
          <p:nvPr/>
        </p:nvPicPr>
        <p:blipFill rotWithShape="1">
          <a:blip r:embed="rId2"/>
          <a:srcRect t="5002" r="9089" b="32425"/>
          <a:stretch/>
        </p:blipFill>
        <p:spPr>
          <a:xfrm>
            <a:off x="3523488" y="-9718"/>
            <a:ext cx="8668512" cy="6857990"/>
          </a:xfrm>
          <a:prstGeom prst="rect">
            <a:avLst/>
          </a:prstGeom>
          <a:scene3d>
            <a:camera prst="orthographicFront"/>
            <a:lightRig rig="flat" dir="t"/>
          </a:scene3d>
          <a:sp3d>
            <a:bevelT w="152400" h="50800" prst="softRound"/>
          </a:sp3d>
        </p:spPr>
      </p:pic>
      <p:sp>
        <p:nvSpPr>
          <p:cNvPr id="24" name="Rectangle 2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A35606-FF41-74C3-42BD-1B5661EF07D9}"/>
              </a:ext>
            </a:extLst>
          </p:cNvPr>
          <p:cNvSpPr>
            <a:spLocks noGrp="1"/>
          </p:cNvSpPr>
          <p:nvPr>
            <p:ph type="title"/>
          </p:nvPr>
        </p:nvSpPr>
        <p:spPr>
          <a:xfrm>
            <a:off x="370976" y="2338321"/>
            <a:ext cx="5971458" cy="3893996"/>
          </a:xfrm>
        </p:spPr>
        <p:txBody>
          <a:bodyPr vert="horz" lIns="91440" tIns="45720" rIns="91440" bIns="45720" rtlCol="0" anchor="b">
            <a:noAutofit/>
          </a:bodyPr>
          <a:lstStyle/>
          <a:p>
            <a:r>
              <a:rPr lang="en-US" sz="2800" dirty="0"/>
              <a:t>	</a:t>
            </a:r>
            <a:r>
              <a:rPr lang="en-US" sz="2800" b="1" dirty="0"/>
              <a:t>The objectives of the </a:t>
            </a:r>
            <a:br>
              <a:rPr lang="en-US" sz="2800" b="1" dirty="0"/>
            </a:br>
            <a:r>
              <a:rPr lang="en-US" sz="2800" b="1" dirty="0"/>
              <a:t>	KDYS Transfer </a:t>
            </a:r>
            <a:r>
              <a:rPr lang="en-US" sz="2800" b="1" dirty="0" err="1"/>
              <a:t>programme</a:t>
            </a:r>
            <a:r>
              <a:rPr lang="en-US" sz="2800" b="1" dirty="0"/>
              <a:t> are:</a:t>
            </a:r>
            <a:br>
              <a:rPr lang="en-US" sz="2800" b="1" dirty="0"/>
            </a:br>
            <a:br>
              <a:rPr lang="en-US" sz="2800" dirty="0"/>
            </a:br>
            <a:r>
              <a:rPr lang="en-US" sz="2800" dirty="0"/>
              <a:t>1. Highlight supports and encourage a positive attitude towards learning.</a:t>
            </a:r>
            <a:br>
              <a:rPr lang="en-US" sz="2800" dirty="0"/>
            </a:br>
            <a:br>
              <a:rPr lang="en-US" sz="2800" dirty="0"/>
            </a:br>
            <a:r>
              <a:rPr lang="en-US" sz="2800" dirty="0"/>
              <a:t>2. </a:t>
            </a:r>
            <a:r>
              <a:rPr lang="en-US" sz="2800" dirty="0" err="1"/>
              <a:t>Familiarise</a:t>
            </a:r>
            <a:r>
              <a:rPr lang="en-US" sz="2800" dirty="0"/>
              <a:t> students with new subjects, timetables and learning styles.</a:t>
            </a:r>
            <a:br>
              <a:rPr lang="en-US" sz="2800" dirty="0"/>
            </a:br>
            <a:br>
              <a:rPr lang="en-US" sz="2800" dirty="0"/>
            </a:br>
            <a:r>
              <a:rPr lang="en-US" sz="2800" dirty="0"/>
              <a:t>3. Aid young people in understanding school rules, policies, bullying and cyber safety.</a:t>
            </a:r>
            <a:br>
              <a:rPr lang="en-US" sz="2800" dirty="0"/>
            </a:br>
            <a:br>
              <a:rPr lang="en-US" sz="2800" dirty="0"/>
            </a:br>
            <a:r>
              <a:rPr lang="en-US" sz="2800" dirty="0"/>
              <a:t>4. Encourage the building of new friendships and social connections.</a:t>
            </a:r>
          </a:p>
        </p:txBody>
      </p:sp>
      <p:sp>
        <p:nvSpPr>
          <p:cNvPr id="26" name="Rectangle 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329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7CE9AC1-2377-9E56-3E1E-E7A286F7EA7B}"/>
              </a:ext>
            </a:extLst>
          </p:cNvPr>
          <p:cNvPicPr>
            <a:picLocks noChangeAspect="1"/>
          </p:cNvPicPr>
          <p:nvPr/>
        </p:nvPicPr>
        <p:blipFill rotWithShape="1">
          <a:blip r:embed="rId2"/>
          <a:srcRect r="2563" b="-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5" name="TextBox 4">
            <a:extLst>
              <a:ext uri="{FF2B5EF4-FFF2-40B4-BE49-F238E27FC236}">
                <a16:creationId xmlns:a16="http://schemas.microsoft.com/office/drawing/2014/main" id="{7382A261-07B3-87BE-BC47-4BCDC481B194}"/>
              </a:ext>
            </a:extLst>
          </p:cNvPr>
          <p:cNvSpPr txBox="1"/>
          <p:nvPr/>
        </p:nvSpPr>
        <p:spPr>
          <a:xfrm>
            <a:off x="6260868" y="368308"/>
            <a:ext cx="5108973" cy="6020459"/>
          </a:xfrm>
          <a:prstGeom prst="rect">
            <a:avLst/>
          </a:prstGeom>
        </p:spPr>
        <p:txBody>
          <a:bodyPr vert="horz" lIns="91440" tIns="45720" rIns="91440" bIns="45720" rtlCol="0">
            <a:noAutofit/>
          </a:bodyPr>
          <a:lstStyle/>
          <a:p>
            <a:pPr algn="ctr">
              <a:lnSpc>
                <a:spcPct val="90000"/>
              </a:lnSpc>
              <a:spcAft>
                <a:spcPts val="600"/>
              </a:spcAft>
            </a:pPr>
            <a:r>
              <a:rPr lang="en-US" sz="3200" b="1" dirty="0"/>
              <a:t>KDYS Transfer </a:t>
            </a:r>
            <a:r>
              <a:rPr lang="en-US" sz="3200" b="1" dirty="0" err="1"/>
              <a:t>Programme</a:t>
            </a:r>
            <a:r>
              <a:rPr lang="en-US" sz="3200" b="1" dirty="0"/>
              <a:t> </a:t>
            </a:r>
            <a:r>
              <a:rPr lang="en-US" sz="3200" dirty="0"/>
              <a:t>creates a support system which takes away the fear for those moving into secondary school.  </a:t>
            </a:r>
          </a:p>
          <a:p>
            <a:pPr algn="ctr">
              <a:lnSpc>
                <a:spcPct val="90000"/>
              </a:lnSpc>
              <a:spcAft>
                <a:spcPts val="600"/>
              </a:spcAft>
            </a:pPr>
            <a:endParaRPr lang="en-US" sz="3200" dirty="0"/>
          </a:p>
          <a:p>
            <a:pPr algn="ctr">
              <a:lnSpc>
                <a:spcPct val="90000"/>
              </a:lnSpc>
              <a:spcAft>
                <a:spcPts val="600"/>
              </a:spcAft>
            </a:pPr>
            <a:r>
              <a:rPr lang="en-US" sz="3200" dirty="0"/>
              <a:t>We all know that students benefit from mentors, teachers, parents, youth workers, all those who can provide </a:t>
            </a:r>
          </a:p>
          <a:p>
            <a:pPr algn="ctr">
              <a:lnSpc>
                <a:spcPct val="90000"/>
              </a:lnSpc>
              <a:spcAft>
                <a:spcPts val="600"/>
              </a:spcAft>
            </a:pPr>
            <a:r>
              <a:rPr lang="en-US" sz="3200" b="1" dirty="0"/>
              <a:t>guidance,</a:t>
            </a:r>
            <a:r>
              <a:rPr lang="en-US" sz="3200" dirty="0"/>
              <a:t> </a:t>
            </a:r>
            <a:r>
              <a:rPr lang="en-US" sz="3200" b="1" dirty="0"/>
              <a:t>encouragement</a:t>
            </a:r>
            <a:r>
              <a:rPr lang="en-US" sz="3200" dirty="0"/>
              <a:t> and </a:t>
            </a:r>
            <a:r>
              <a:rPr lang="en-US" sz="3200" b="1" dirty="0"/>
              <a:t>support. </a:t>
            </a:r>
          </a:p>
        </p:txBody>
      </p:sp>
    </p:spTree>
    <p:extLst>
      <p:ext uri="{BB962C8B-B14F-4D97-AF65-F5344CB8AC3E}">
        <p14:creationId xmlns:p14="http://schemas.microsoft.com/office/powerpoint/2010/main" val="209056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1AFC5BE-B3B6-42B6-6223-D4A7C0C8533B}"/>
              </a:ext>
            </a:extLst>
          </p:cNvPr>
          <p:cNvPicPr>
            <a:picLocks noChangeAspect="1"/>
          </p:cNvPicPr>
          <p:nvPr/>
        </p:nvPicPr>
        <p:blipFill rotWithShape="1">
          <a:blip r:embed="rId2"/>
          <a:srcRect l="26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1AFCC67-8F38-E527-67F3-834E6D67C54B}"/>
              </a:ext>
            </a:extLst>
          </p:cNvPr>
          <p:cNvSpPr txBox="1"/>
          <p:nvPr/>
        </p:nvSpPr>
        <p:spPr>
          <a:xfrm>
            <a:off x="4202349" y="556810"/>
            <a:ext cx="7850221" cy="5668891"/>
          </a:xfrm>
          <a:prstGeom prst="rect">
            <a:avLst/>
          </a:prstGeom>
        </p:spPr>
        <p:txBody>
          <a:bodyPr vert="horz" lIns="91440" tIns="45720" rIns="91440" bIns="45720" rtlCol="0">
            <a:normAutofit fontScale="85000" lnSpcReduction="20000"/>
          </a:bodyPr>
          <a:lstStyle/>
          <a:p>
            <a:pPr>
              <a:lnSpc>
                <a:spcPct val="90000"/>
              </a:lnSpc>
              <a:spcAft>
                <a:spcPts val="600"/>
              </a:spcAft>
            </a:pPr>
            <a:r>
              <a:rPr lang="en-US" sz="3300" b="1" u="sng" dirty="0"/>
              <a:t>The KDYS Transfer </a:t>
            </a:r>
            <a:r>
              <a:rPr lang="en-US" sz="3300" b="1" u="sng" dirty="0" err="1"/>
              <a:t>Programme</a:t>
            </a:r>
            <a:r>
              <a:rPr lang="en-US" sz="3300" b="1" u="sng" dirty="0"/>
              <a:t> Workbook.</a:t>
            </a:r>
          </a:p>
          <a:p>
            <a:pPr>
              <a:lnSpc>
                <a:spcPct val="90000"/>
              </a:lnSpc>
              <a:spcAft>
                <a:spcPts val="600"/>
              </a:spcAft>
            </a:pPr>
            <a:endParaRPr lang="en-US" sz="2000" b="1" u="sng" dirty="0"/>
          </a:p>
          <a:p>
            <a:pPr>
              <a:lnSpc>
                <a:spcPct val="90000"/>
              </a:lnSpc>
              <a:spcAft>
                <a:spcPts val="600"/>
              </a:spcAft>
            </a:pPr>
            <a:r>
              <a:rPr lang="en-US" dirty="0"/>
              <a:t>Four Sessions, delivered as follows:</a:t>
            </a:r>
          </a:p>
          <a:p>
            <a:pPr marL="457200" indent="-228600">
              <a:lnSpc>
                <a:spcPct val="90000"/>
              </a:lnSpc>
              <a:spcAft>
                <a:spcPts val="600"/>
              </a:spcAft>
              <a:buFont typeface="Arial" panose="020B0604020202020204" pitchFamily="34" charset="0"/>
              <a:buChar char="•"/>
            </a:pPr>
            <a:r>
              <a:rPr lang="en-US" dirty="0"/>
              <a:t>Large class groups: 1 hour session over 4 weeks</a:t>
            </a:r>
          </a:p>
          <a:p>
            <a:pPr marL="457200" indent="-228600">
              <a:lnSpc>
                <a:spcPct val="90000"/>
              </a:lnSpc>
              <a:spcAft>
                <a:spcPts val="600"/>
              </a:spcAft>
              <a:buFont typeface="Arial" panose="020B0604020202020204" pitchFamily="34" charset="0"/>
              <a:buChar char="•"/>
            </a:pPr>
            <a:r>
              <a:rPr lang="en-US" dirty="0"/>
              <a:t>Small class groups: 2 hour session over 2 weeks</a:t>
            </a:r>
          </a:p>
          <a:p>
            <a:pPr marL="457200" indent="-228600">
              <a:lnSpc>
                <a:spcPct val="90000"/>
              </a:lnSpc>
              <a:spcAft>
                <a:spcPts val="600"/>
              </a:spcAft>
              <a:buFont typeface="Arial" panose="020B0604020202020204" pitchFamily="34" charset="0"/>
              <a:buChar char="•"/>
            </a:pPr>
            <a:r>
              <a:rPr lang="en-US" dirty="0"/>
              <a:t>Very small groups: 4 hour session over 1 day.	</a:t>
            </a:r>
          </a:p>
          <a:p>
            <a:pPr marL="228600">
              <a:lnSpc>
                <a:spcPct val="90000"/>
              </a:lnSpc>
              <a:spcAft>
                <a:spcPts val="600"/>
              </a:spcAft>
            </a:pPr>
            <a:endParaRPr lang="en-US" sz="1500" dirty="0"/>
          </a:p>
          <a:p>
            <a:pPr marL="228600">
              <a:lnSpc>
                <a:spcPct val="90000"/>
              </a:lnSpc>
              <a:spcAft>
                <a:spcPts val="600"/>
              </a:spcAft>
            </a:pPr>
            <a:endParaRPr lang="en-US" sz="1500" dirty="0"/>
          </a:p>
          <a:p>
            <a:pPr>
              <a:lnSpc>
                <a:spcPct val="90000"/>
              </a:lnSpc>
              <a:spcAft>
                <a:spcPts val="600"/>
              </a:spcAft>
            </a:pPr>
            <a:endParaRPr lang="en-US" sz="1500" b="1" dirty="0"/>
          </a:p>
          <a:p>
            <a:pPr algn="ctr">
              <a:lnSpc>
                <a:spcPct val="90000"/>
              </a:lnSpc>
              <a:spcAft>
                <a:spcPts val="600"/>
              </a:spcAft>
            </a:pPr>
            <a:r>
              <a:rPr lang="en-US" sz="3600" b="1" u="sng" dirty="0">
                <a:solidFill>
                  <a:srgbClr val="7030A0"/>
                </a:solidFill>
              </a:rPr>
              <a:t>Session 1</a:t>
            </a:r>
            <a:r>
              <a:rPr lang="en-US" sz="3600" b="1" dirty="0">
                <a:solidFill>
                  <a:srgbClr val="7030A0"/>
                </a:solidFill>
              </a:rPr>
              <a:t>: </a:t>
            </a:r>
          </a:p>
          <a:p>
            <a:pPr algn="ctr">
              <a:lnSpc>
                <a:spcPct val="90000"/>
              </a:lnSpc>
              <a:spcAft>
                <a:spcPts val="600"/>
              </a:spcAft>
            </a:pPr>
            <a:r>
              <a:rPr lang="en-US" sz="3600" b="1" dirty="0">
                <a:solidFill>
                  <a:srgbClr val="00B0F0"/>
                </a:solidFill>
              </a:rPr>
              <a:t>Making the Transfer</a:t>
            </a:r>
            <a:r>
              <a:rPr lang="en-US" sz="3600" b="1" dirty="0">
                <a:solidFill>
                  <a:srgbClr val="7030A0"/>
                </a:solidFill>
              </a:rPr>
              <a:t>.</a:t>
            </a:r>
          </a:p>
          <a:p>
            <a:pPr algn="ctr">
              <a:lnSpc>
                <a:spcPct val="90000"/>
              </a:lnSpc>
              <a:spcAft>
                <a:spcPts val="600"/>
              </a:spcAft>
            </a:pPr>
            <a:r>
              <a:rPr lang="en-US" sz="3600" b="1" u="sng" dirty="0">
                <a:solidFill>
                  <a:srgbClr val="7030A0"/>
                </a:solidFill>
              </a:rPr>
              <a:t>Session 2</a:t>
            </a:r>
            <a:r>
              <a:rPr lang="en-US" sz="3600" b="1" dirty="0">
                <a:solidFill>
                  <a:srgbClr val="7030A0"/>
                </a:solidFill>
              </a:rPr>
              <a:t>: </a:t>
            </a:r>
          </a:p>
          <a:p>
            <a:pPr algn="ctr">
              <a:lnSpc>
                <a:spcPct val="90000"/>
              </a:lnSpc>
              <a:spcAft>
                <a:spcPts val="600"/>
              </a:spcAft>
            </a:pPr>
            <a:r>
              <a:rPr lang="en-US" sz="3600" b="1" dirty="0">
                <a:solidFill>
                  <a:srgbClr val="00B0F0"/>
                </a:solidFill>
              </a:rPr>
              <a:t>New Subjects/Timetables.</a:t>
            </a:r>
          </a:p>
          <a:p>
            <a:pPr algn="ctr">
              <a:lnSpc>
                <a:spcPct val="90000"/>
              </a:lnSpc>
              <a:spcAft>
                <a:spcPts val="600"/>
              </a:spcAft>
            </a:pPr>
            <a:r>
              <a:rPr lang="en-US" sz="3600" b="1" u="sng" dirty="0">
                <a:solidFill>
                  <a:srgbClr val="7030A0"/>
                </a:solidFill>
              </a:rPr>
              <a:t>Session 3</a:t>
            </a:r>
            <a:r>
              <a:rPr lang="en-US" sz="3600" b="1" dirty="0">
                <a:solidFill>
                  <a:srgbClr val="7030A0"/>
                </a:solidFill>
              </a:rPr>
              <a:t>: </a:t>
            </a:r>
          </a:p>
          <a:p>
            <a:pPr algn="ctr">
              <a:lnSpc>
                <a:spcPct val="90000"/>
              </a:lnSpc>
              <a:spcAft>
                <a:spcPts val="600"/>
              </a:spcAft>
            </a:pPr>
            <a:r>
              <a:rPr lang="en-US" sz="3600" b="1" dirty="0">
                <a:solidFill>
                  <a:srgbClr val="00B0F0"/>
                </a:solidFill>
              </a:rPr>
              <a:t>Rules, choices, bullying and cyber safety.</a:t>
            </a:r>
          </a:p>
          <a:p>
            <a:pPr algn="ctr">
              <a:lnSpc>
                <a:spcPct val="90000"/>
              </a:lnSpc>
              <a:spcAft>
                <a:spcPts val="600"/>
              </a:spcAft>
            </a:pPr>
            <a:r>
              <a:rPr lang="en-US" sz="3600" b="1" u="sng" dirty="0">
                <a:solidFill>
                  <a:srgbClr val="7030A0"/>
                </a:solidFill>
              </a:rPr>
              <a:t>Session 4</a:t>
            </a:r>
            <a:r>
              <a:rPr lang="en-US" sz="3600" b="1" dirty="0">
                <a:solidFill>
                  <a:srgbClr val="7030A0"/>
                </a:solidFill>
              </a:rPr>
              <a:t>: </a:t>
            </a:r>
          </a:p>
          <a:p>
            <a:pPr algn="ctr">
              <a:lnSpc>
                <a:spcPct val="90000"/>
              </a:lnSpc>
              <a:spcAft>
                <a:spcPts val="600"/>
              </a:spcAft>
            </a:pPr>
            <a:r>
              <a:rPr lang="en-US" sz="3600" b="1" dirty="0">
                <a:solidFill>
                  <a:srgbClr val="00B0F0"/>
                </a:solidFill>
              </a:rPr>
              <a:t>Friendship.</a:t>
            </a:r>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endParaRPr lang="en-US" sz="1500" dirty="0"/>
          </a:p>
        </p:txBody>
      </p:sp>
      <p:sp>
        <p:nvSpPr>
          <p:cNvPr id="3" name="TextBox 2">
            <a:extLst>
              <a:ext uri="{FF2B5EF4-FFF2-40B4-BE49-F238E27FC236}">
                <a16:creationId xmlns:a16="http://schemas.microsoft.com/office/drawing/2014/main" id="{246DD88A-A2F4-F367-E9E7-584F3C180E4E}"/>
              </a:ext>
            </a:extLst>
          </p:cNvPr>
          <p:cNvSpPr txBox="1"/>
          <p:nvPr/>
        </p:nvSpPr>
        <p:spPr>
          <a:xfrm>
            <a:off x="5767885" y="1211609"/>
            <a:ext cx="5310116" cy="3908585"/>
          </a:xfrm>
          <a:prstGeom prst="rect">
            <a:avLst/>
          </a:prstGeom>
        </p:spPr>
        <p:txBody>
          <a:bodyPr vert="horz" lIns="91440" tIns="45720" rIns="91440" bIns="45720" rtlCol="0">
            <a:normAutofit/>
          </a:bodyPr>
          <a:lstStyle/>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endParaRPr lang="en-US" sz="2000" dirty="0"/>
          </a:p>
        </p:txBody>
      </p:sp>
    </p:spTree>
    <p:extLst>
      <p:ext uri="{BB962C8B-B14F-4D97-AF65-F5344CB8AC3E}">
        <p14:creationId xmlns:p14="http://schemas.microsoft.com/office/powerpoint/2010/main" val="147006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Shape 25">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0F45941A-74AE-9FDC-4CE2-2FFF7B0EDBCB}"/>
              </a:ext>
            </a:extLst>
          </p:cNvPr>
          <p:cNvPicPr>
            <a:picLocks noChangeAspect="1"/>
          </p:cNvPicPr>
          <p:nvPr/>
        </p:nvPicPr>
        <p:blipFill>
          <a:blip r:embed="rId2"/>
          <a:stretch>
            <a:fillRect/>
          </a:stretch>
        </p:blipFill>
        <p:spPr>
          <a:xfrm>
            <a:off x="714487" y="1083654"/>
            <a:ext cx="2790514" cy="3967112"/>
          </a:xfrm>
          <a:prstGeom prst="rect">
            <a:avLst/>
          </a:prstGeom>
        </p:spPr>
      </p:pic>
      <p:pic>
        <p:nvPicPr>
          <p:cNvPr id="4" name="Picture 3">
            <a:extLst>
              <a:ext uri="{FF2B5EF4-FFF2-40B4-BE49-F238E27FC236}">
                <a16:creationId xmlns:a16="http://schemas.microsoft.com/office/drawing/2014/main" id="{4B2CDCF4-ACBA-6FEB-E77B-1A3FFBA95C9E}"/>
              </a:ext>
            </a:extLst>
          </p:cNvPr>
          <p:cNvPicPr>
            <a:picLocks noChangeAspect="1"/>
          </p:cNvPicPr>
          <p:nvPr/>
        </p:nvPicPr>
        <p:blipFill rotWithShape="1">
          <a:blip r:embed="rId3"/>
          <a:srcRect l="2636"/>
          <a:stretch/>
        </p:blipFill>
        <p:spPr>
          <a:xfrm>
            <a:off x="6773982" y="1632492"/>
            <a:ext cx="2711787" cy="3993126"/>
          </a:xfrm>
          <a:prstGeom prst="rect">
            <a:avLst/>
          </a:prstGeom>
        </p:spPr>
      </p:pic>
      <p:sp>
        <p:nvSpPr>
          <p:cNvPr id="16" name="TextBox 15">
            <a:extLst>
              <a:ext uri="{FF2B5EF4-FFF2-40B4-BE49-F238E27FC236}">
                <a16:creationId xmlns:a16="http://schemas.microsoft.com/office/drawing/2014/main" id="{9DA2A7D0-09B7-2E50-7449-3366303E9A49}"/>
              </a:ext>
            </a:extLst>
          </p:cNvPr>
          <p:cNvSpPr txBox="1"/>
          <p:nvPr/>
        </p:nvSpPr>
        <p:spPr>
          <a:xfrm>
            <a:off x="648531" y="491168"/>
            <a:ext cx="3873442" cy="400110"/>
          </a:xfrm>
          <a:prstGeom prst="rect">
            <a:avLst/>
          </a:prstGeom>
          <a:noFill/>
        </p:spPr>
        <p:txBody>
          <a:bodyPr wrap="square" rtlCol="0">
            <a:spAutoFit/>
          </a:bodyPr>
          <a:lstStyle/>
          <a:p>
            <a:r>
              <a:rPr lang="en-GB" sz="2000" b="1" dirty="0">
                <a:solidFill>
                  <a:schemeClr val="bg1"/>
                </a:solidFill>
              </a:rPr>
              <a:t>FEEDBACK &amp; EVALUATION</a:t>
            </a:r>
            <a:endParaRPr lang="en-IE" sz="2000" b="1" dirty="0">
              <a:solidFill>
                <a:schemeClr val="bg1"/>
              </a:solidFill>
            </a:endParaRPr>
          </a:p>
        </p:txBody>
      </p:sp>
      <p:sp>
        <p:nvSpPr>
          <p:cNvPr id="18" name="TextBox 17">
            <a:extLst>
              <a:ext uri="{FF2B5EF4-FFF2-40B4-BE49-F238E27FC236}">
                <a16:creationId xmlns:a16="http://schemas.microsoft.com/office/drawing/2014/main" id="{DB60F5F4-D54A-3025-788F-72E3755A7C82}"/>
              </a:ext>
            </a:extLst>
          </p:cNvPr>
          <p:cNvSpPr txBox="1"/>
          <p:nvPr/>
        </p:nvSpPr>
        <p:spPr>
          <a:xfrm>
            <a:off x="4862738" y="5019500"/>
            <a:ext cx="6097656" cy="400110"/>
          </a:xfrm>
          <a:prstGeom prst="rect">
            <a:avLst/>
          </a:prstGeom>
          <a:noFill/>
        </p:spPr>
        <p:txBody>
          <a:bodyPr wrap="square">
            <a:spAutoFit/>
          </a:bodyPr>
          <a:lstStyle/>
          <a:p>
            <a:r>
              <a:rPr lang="en-GB" sz="2000" b="1" dirty="0">
                <a:solidFill>
                  <a:schemeClr val="bg1"/>
                </a:solidFill>
              </a:rPr>
              <a:t>SIGN POSTING</a:t>
            </a:r>
            <a:endParaRPr lang="en-IE" sz="2000" b="1" dirty="0">
              <a:solidFill>
                <a:schemeClr val="bg1"/>
              </a:solidFill>
            </a:endParaRPr>
          </a:p>
        </p:txBody>
      </p:sp>
      <p:sp>
        <p:nvSpPr>
          <p:cNvPr id="19" name="TextBox 18">
            <a:extLst>
              <a:ext uri="{FF2B5EF4-FFF2-40B4-BE49-F238E27FC236}">
                <a16:creationId xmlns:a16="http://schemas.microsoft.com/office/drawing/2014/main" id="{6E783FC3-289B-C476-C947-5310723D6557}"/>
              </a:ext>
            </a:extLst>
          </p:cNvPr>
          <p:cNvSpPr txBox="1"/>
          <p:nvPr/>
        </p:nvSpPr>
        <p:spPr>
          <a:xfrm>
            <a:off x="3679631" y="1252152"/>
            <a:ext cx="6097656" cy="400110"/>
          </a:xfrm>
          <a:prstGeom prst="rect">
            <a:avLst/>
          </a:prstGeom>
          <a:noFill/>
        </p:spPr>
        <p:txBody>
          <a:bodyPr wrap="square">
            <a:spAutoFit/>
          </a:bodyPr>
          <a:lstStyle/>
          <a:p>
            <a:r>
              <a:rPr lang="en-GB" sz="2000" b="1" dirty="0">
                <a:solidFill>
                  <a:schemeClr val="bg1"/>
                </a:solidFill>
              </a:rPr>
              <a:t>RESEARCH &amp; BEST PRACTICE</a:t>
            </a:r>
            <a:endParaRPr lang="en-IE" sz="2000" b="1" dirty="0">
              <a:solidFill>
                <a:schemeClr val="bg1"/>
              </a:solidFill>
            </a:endParaRPr>
          </a:p>
        </p:txBody>
      </p:sp>
      <p:sp>
        <p:nvSpPr>
          <p:cNvPr id="21" name="TextBox 20">
            <a:extLst>
              <a:ext uri="{FF2B5EF4-FFF2-40B4-BE49-F238E27FC236}">
                <a16:creationId xmlns:a16="http://schemas.microsoft.com/office/drawing/2014/main" id="{94B4319F-85E8-C31D-D43F-6CB3B8DAA3B7}"/>
              </a:ext>
            </a:extLst>
          </p:cNvPr>
          <p:cNvSpPr txBox="1"/>
          <p:nvPr/>
        </p:nvSpPr>
        <p:spPr>
          <a:xfrm>
            <a:off x="3725154" y="3228945"/>
            <a:ext cx="6097656" cy="400110"/>
          </a:xfrm>
          <a:prstGeom prst="rect">
            <a:avLst/>
          </a:prstGeom>
          <a:noFill/>
        </p:spPr>
        <p:txBody>
          <a:bodyPr wrap="square">
            <a:spAutoFit/>
          </a:bodyPr>
          <a:lstStyle/>
          <a:p>
            <a:r>
              <a:rPr lang="en-GB" sz="2000" b="1" dirty="0">
                <a:solidFill>
                  <a:schemeClr val="bg1"/>
                </a:solidFill>
              </a:rPr>
              <a:t>COLLABORATION</a:t>
            </a:r>
            <a:endParaRPr lang="en-IE" sz="2000" b="1" dirty="0">
              <a:solidFill>
                <a:schemeClr val="bg1"/>
              </a:solidFill>
            </a:endParaRPr>
          </a:p>
        </p:txBody>
      </p:sp>
      <p:sp>
        <p:nvSpPr>
          <p:cNvPr id="23" name="TextBox 22">
            <a:extLst>
              <a:ext uri="{FF2B5EF4-FFF2-40B4-BE49-F238E27FC236}">
                <a16:creationId xmlns:a16="http://schemas.microsoft.com/office/drawing/2014/main" id="{67FACC44-F4D1-817A-1988-9D760291E573}"/>
              </a:ext>
            </a:extLst>
          </p:cNvPr>
          <p:cNvSpPr txBox="1"/>
          <p:nvPr/>
        </p:nvSpPr>
        <p:spPr>
          <a:xfrm>
            <a:off x="9483791" y="2383270"/>
            <a:ext cx="2442023" cy="707886"/>
          </a:xfrm>
          <a:prstGeom prst="rect">
            <a:avLst/>
          </a:prstGeom>
          <a:noFill/>
        </p:spPr>
        <p:txBody>
          <a:bodyPr wrap="square">
            <a:spAutoFit/>
          </a:bodyPr>
          <a:lstStyle/>
          <a:p>
            <a:pPr algn="ctr"/>
            <a:r>
              <a:rPr lang="en-GB" sz="2000" b="1" dirty="0">
                <a:solidFill>
                  <a:schemeClr val="bg1"/>
                </a:solidFill>
              </a:rPr>
              <a:t>NEW TECHNOLOGY</a:t>
            </a:r>
            <a:endParaRPr lang="en-IE" sz="2000" b="1" dirty="0">
              <a:solidFill>
                <a:schemeClr val="bg1"/>
              </a:solidFill>
            </a:endParaRPr>
          </a:p>
        </p:txBody>
      </p:sp>
      <p:sp>
        <p:nvSpPr>
          <p:cNvPr id="25" name="TextBox 24">
            <a:extLst>
              <a:ext uri="{FF2B5EF4-FFF2-40B4-BE49-F238E27FC236}">
                <a16:creationId xmlns:a16="http://schemas.microsoft.com/office/drawing/2014/main" id="{A1E54546-54EC-04D6-91CE-83E1EF81F3A2}"/>
              </a:ext>
            </a:extLst>
          </p:cNvPr>
          <p:cNvSpPr txBox="1"/>
          <p:nvPr/>
        </p:nvSpPr>
        <p:spPr>
          <a:xfrm>
            <a:off x="9895542" y="1295044"/>
            <a:ext cx="1668640" cy="707886"/>
          </a:xfrm>
          <a:prstGeom prst="rect">
            <a:avLst/>
          </a:prstGeom>
          <a:noFill/>
        </p:spPr>
        <p:txBody>
          <a:bodyPr wrap="square">
            <a:spAutoFit/>
          </a:bodyPr>
          <a:lstStyle/>
          <a:p>
            <a:pPr algn="ctr"/>
            <a:r>
              <a:rPr lang="en-GB" sz="2000" b="1" u="sng" dirty="0">
                <a:solidFill>
                  <a:srgbClr val="FFC000"/>
                </a:solidFill>
              </a:rPr>
              <a:t>MOVING</a:t>
            </a:r>
          </a:p>
          <a:p>
            <a:pPr algn="ctr"/>
            <a:r>
              <a:rPr lang="en-GB" sz="2000" b="1" u="sng" dirty="0">
                <a:solidFill>
                  <a:srgbClr val="FFC000"/>
                </a:solidFill>
              </a:rPr>
              <a:t> FORWARD</a:t>
            </a:r>
            <a:endParaRPr lang="en-IE" sz="2000" b="1" u="sng" dirty="0">
              <a:solidFill>
                <a:srgbClr val="FFC000"/>
              </a:solidFill>
            </a:endParaRPr>
          </a:p>
        </p:txBody>
      </p:sp>
      <p:sp>
        <p:nvSpPr>
          <p:cNvPr id="27" name="TextBox 26">
            <a:extLst>
              <a:ext uri="{FF2B5EF4-FFF2-40B4-BE49-F238E27FC236}">
                <a16:creationId xmlns:a16="http://schemas.microsoft.com/office/drawing/2014/main" id="{97EB2B67-6471-F8A9-5766-FDD27B8A10FD}"/>
              </a:ext>
            </a:extLst>
          </p:cNvPr>
          <p:cNvSpPr txBox="1"/>
          <p:nvPr/>
        </p:nvSpPr>
        <p:spPr>
          <a:xfrm>
            <a:off x="9607399" y="3684748"/>
            <a:ext cx="2786439" cy="400110"/>
          </a:xfrm>
          <a:prstGeom prst="rect">
            <a:avLst/>
          </a:prstGeom>
          <a:noFill/>
        </p:spPr>
        <p:txBody>
          <a:bodyPr wrap="square">
            <a:spAutoFit/>
          </a:bodyPr>
          <a:lstStyle/>
          <a:p>
            <a:r>
              <a:rPr lang="en-GB" sz="2000" b="1" dirty="0">
                <a:solidFill>
                  <a:schemeClr val="bg1"/>
                </a:solidFill>
              </a:rPr>
              <a:t>PEER EDUCATION</a:t>
            </a:r>
            <a:endParaRPr lang="en-IE" sz="2000" b="1" dirty="0">
              <a:solidFill>
                <a:schemeClr val="bg1"/>
              </a:solidFill>
            </a:endParaRPr>
          </a:p>
        </p:txBody>
      </p:sp>
      <p:sp>
        <p:nvSpPr>
          <p:cNvPr id="30" name="TextBox 29">
            <a:extLst>
              <a:ext uri="{FF2B5EF4-FFF2-40B4-BE49-F238E27FC236}">
                <a16:creationId xmlns:a16="http://schemas.microsoft.com/office/drawing/2014/main" id="{A2CAD452-09DC-A4CB-BD46-4402758C46F3}"/>
              </a:ext>
            </a:extLst>
          </p:cNvPr>
          <p:cNvSpPr txBox="1"/>
          <p:nvPr/>
        </p:nvSpPr>
        <p:spPr>
          <a:xfrm>
            <a:off x="853530" y="4500563"/>
            <a:ext cx="1216416" cy="461665"/>
          </a:xfrm>
          <a:prstGeom prst="rect">
            <a:avLst/>
          </a:prstGeom>
          <a:noFill/>
        </p:spPr>
        <p:txBody>
          <a:bodyPr wrap="square" rtlCol="0">
            <a:spAutoFit/>
          </a:bodyPr>
          <a:lstStyle/>
          <a:p>
            <a:r>
              <a:rPr lang="en-GB" sz="2400" b="1" u="sng" dirty="0">
                <a:highlight>
                  <a:srgbClr val="FFFF00"/>
                </a:highlight>
              </a:rPr>
              <a:t>2022</a:t>
            </a:r>
            <a:endParaRPr lang="en-IE" sz="2400" b="1" u="sng" dirty="0">
              <a:highlight>
                <a:srgbClr val="FFFF00"/>
              </a:highlight>
            </a:endParaRPr>
          </a:p>
        </p:txBody>
      </p:sp>
      <p:sp>
        <p:nvSpPr>
          <p:cNvPr id="32" name="TextBox 31">
            <a:extLst>
              <a:ext uri="{FF2B5EF4-FFF2-40B4-BE49-F238E27FC236}">
                <a16:creationId xmlns:a16="http://schemas.microsoft.com/office/drawing/2014/main" id="{E1EF2507-3B2E-E8CD-CB1A-67A4753783EA}"/>
              </a:ext>
            </a:extLst>
          </p:cNvPr>
          <p:cNvSpPr txBox="1"/>
          <p:nvPr/>
        </p:nvSpPr>
        <p:spPr>
          <a:xfrm rot="561899">
            <a:off x="8462406" y="1899985"/>
            <a:ext cx="1216416" cy="461665"/>
          </a:xfrm>
          <a:prstGeom prst="rect">
            <a:avLst/>
          </a:prstGeom>
          <a:noFill/>
        </p:spPr>
        <p:txBody>
          <a:bodyPr wrap="square" rtlCol="0">
            <a:spAutoFit/>
          </a:bodyPr>
          <a:lstStyle/>
          <a:p>
            <a:r>
              <a:rPr lang="en-GB" sz="2400" b="1" u="sng" dirty="0">
                <a:highlight>
                  <a:srgbClr val="FFFF00"/>
                </a:highlight>
              </a:rPr>
              <a:t>2023</a:t>
            </a:r>
            <a:endParaRPr lang="en-IE" sz="2400" b="1" u="sng" dirty="0">
              <a:highlight>
                <a:srgbClr val="FFFF00"/>
              </a:highlight>
            </a:endParaRPr>
          </a:p>
        </p:txBody>
      </p:sp>
      <p:sp>
        <p:nvSpPr>
          <p:cNvPr id="33" name="TextBox 32">
            <a:extLst>
              <a:ext uri="{FF2B5EF4-FFF2-40B4-BE49-F238E27FC236}">
                <a16:creationId xmlns:a16="http://schemas.microsoft.com/office/drawing/2014/main" id="{F3620C33-2564-667D-007D-E6F2CFFBF91B}"/>
              </a:ext>
            </a:extLst>
          </p:cNvPr>
          <p:cNvSpPr txBox="1"/>
          <p:nvPr/>
        </p:nvSpPr>
        <p:spPr>
          <a:xfrm>
            <a:off x="350196" y="6078815"/>
            <a:ext cx="5651770" cy="369332"/>
          </a:xfrm>
          <a:prstGeom prst="rect">
            <a:avLst/>
          </a:prstGeom>
          <a:noFill/>
        </p:spPr>
        <p:txBody>
          <a:bodyPr wrap="square" rtlCol="0">
            <a:spAutoFit/>
          </a:bodyPr>
          <a:lstStyle/>
          <a:p>
            <a:r>
              <a:rPr lang="en-GB" b="1" i="1" dirty="0"/>
              <a:t>WHAT MADE A DIFFERENCE</a:t>
            </a:r>
            <a:r>
              <a:rPr lang="en-GB" dirty="0"/>
              <a:t>?</a:t>
            </a:r>
            <a:endParaRPr lang="en-IE" dirty="0"/>
          </a:p>
        </p:txBody>
      </p:sp>
    </p:spTree>
    <p:extLst>
      <p:ext uri="{BB962C8B-B14F-4D97-AF65-F5344CB8AC3E}">
        <p14:creationId xmlns:p14="http://schemas.microsoft.com/office/powerpoint/2010/main" val="2903313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group of children in a classroom&#10;&#10;Description automatically generated">
            <a:extLst>
              <a:ext uri="{FF2B5EF4-FFF2-40B4-BE49-F238E27FC236}">
                <a16:creationId xmlns:a16="http://schemas.microsoft.com/office/drawing/2014/main" id="{3C8875F6-6F12-450E-24E8-606AD94141E7}"/>
              </a:ext>
            </a:extLst>
          </p:cNvPr>
          <p:cNvPicPr>
            <a:picLocks noChangeAspect="1"/>
          </p:cNvPicPr>
          <p:nvPr/>
        </p:nvPicPr>
        <p:blipFill rotWithShape="1">
          <a:blip r:embed="rId2">
            <a:extLst>
              <a:ext uri="{28A0092B-C50C-407E-A947-70E740481C1C}">
                <a14:useLocalDpi xmlns:a14="http://schemas.microsoft.com/office/drawing/2010/main" val="0"/>
              </a:ext>
            </a:extLst>
          </a:blip>
          <a:srcRect t="25015" r="-3" b="17261"/>
          <a:stretch/>
        </p:blipFill>
        <p:spPr>
          <a:xfrm>
            <a:off x="1" y="-6235"/>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6" name="Picture 5">
            <a:extLst>
              <a:ext uri="{FF2B5EF4-FFF2-40B4-BE49-F238E27FC236}">
                <a16:creationId xmlns:a16="http://schemas.microsoft.com/office/drawing/2014/main" id="{6F05887B-0AED-158C-0793-7D5491E9B567}"/>
              </a:ext>
            </a:extLst>
          </p:cNvPr>
          <p:cNvPicPr>
            <a:picLocks noChangeAspect="1"/>
          </p:cNvPicPr>
          <p:nvPr/>
        </p:nvPicPr>
        <p:blipFill rotWithShape="1">
          <a:blip r:embed="rId3"/>
          <a:srcRect t="6075" r="-3" b="7459"/>
          <a:stretch/>
        </p:blipFill>
        <p:spPr>
          <a:xfrm>
            <a:off x="7381876" y="10"/>
            <a:ext cx="4810125" cy="2501827"/>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5" name="Picture 4">
            <a:extLst>
              <a:ext uri="{FF2B5EF4-FFF2-40B4-BE49-F238E27FC236}">
                <a16:creationId xmlns:a16="http://schemas.microsoft.com/office/drawing/2014/main" id="{F994E47D-0496-054B-D8D4-60BF4C586FD0}"/>
              </a:ext>
            </a:extLst>
          </p:cNvPr>
          <p:cNvPicPr>
            <a:picLocks noChangeAspect="1"/>
          </p:cNvPicPr>
          <p:nvPr/>
        </p:nvPicPr>
        <p:blipFill rotWithShape="1">
          <a:blip r:embed="rId4"/>
          <a:srcRect t="4486" r="-4" b="36244"/>
          <a:stretch/>
        </p:blipFill>
        <p:spPr>
          <a:xfrm>
            <a:off x="4703777" y="30480"/>
            <a:ext cx="3677817" cy="2505456"/>
          </a:xfrm>
          <a:custGeom>
            <a:avLst/>
            <a:gdLst/>
            <a:ahLst/>
            <a:cxnLst/>
            <a:rect l="l" t="t" r="r" b="b"/>
            <a:pathLst>
              <a:path w="3677817" h="2505456">
                <a:moveTo>
                  <a:pt x="1160926" y="0"/>
                </a:moveTo>
                <a:lnTo>
                  <a:pt x="3677817" y="0"/>
                </a:lnTo>
                <a:lnTo>
                  <a:pt x="2516891" y="2505456"/>
                </a:lnTo>
                <a:lnTo>
                  <a:pt x="0" y="2505456"/>
                </a:lnTo>
                <a:close/>
              </a:path>
            </a:pathLst>
          </a:custGeom>
          <a:scene3d>
            <a:camera prst="orthographicFront"/>
            <a:lightRig rig="flat" dir="t"/>
          </a:scene3d>
          <a:sp3d>
            <a:bevelT w="152400" h="50800" prst="softRound"/>
          </a:sp3d>
        </p:spPr>
      </p:pic>
      <p:pic>
        <p:nvPicPr>
          <p:cNvPr id="10" name="Picture 9" descr="A group of people sitting at a table&#10;&#10;Description automatically generated">
            <a:extLst>
              <a:ext uri="{FF2B5EF4-FFF2-40B4-BE49-F238E27FC236}">
                <a16:creationId xmlns:a16="http://schemas.microsoft.com/office/drawing/2014/main" id="{94E1C4F1-9C7C-A433-FD50-6F3FA9596A63}"/>
              </a:ext>
            </a:extLst>
          </p:cNvPr>
          <p:cNvPicPr>
            <a:picLocks noChangeAspect="1"/>
          </p:cNvPicPr>
          <p:nvPr/>
        </p:nvPicPr>
        <p:blipFill rotWithShape="1">
          <a:blip r:embed="rId5">
            <a:extLst>
              <a:ext uri="{28A0092B-C50C-407E-A947-70E740481C1C}">
                <a14:useLocalDpi xmlns:a14="http://schemas.microsoft.com/office/drawing/2010/main" val="0"/>
              </a:ext>
            </a:extLst>
          </a:blip>
          <a:srcRect t="27812" r="1" b="27985"/>
          <a:stretch/>
        </p:blipFill>
        <p:spPr>
          <a:xfrm>
            <a:off x="1" y="2629609"/>
            <a:ext cx="7122523" cy="4197911"/>
          </a:xfrm>
          <a:custGeom>
            <a:avLst/>
            <a:gdLst/>
            <a:ahLst/>
            <a:cxnLst/>
            <a:rect l="l" t="t" r="r" b="b"/>
            <a:pathLst>
              <a:path w="7122523" h="4197911">
                <a:moveTo>
                  <a:pt x="0" y="0"/>
                </a:moveTo>
                <a:lnTo>
                  <a:pt x="7122523" y="0"/>
                </a:lnTo>
                <a:lnTo>
                  <a:pt x="5177382" y="4197911"/>
                </a:lnTo>
                <a:lnTo>
                  <a:pt x="5171159" y="4197911"/>
                </a:lnTo>
                <a:lnTo>
                  <a:pt x="3981368" y="4197911"/>
                </a:lnTo>
                <a:lnTo>
                  <a:pt x="2331323" y="4197911"/>
                </a:lnTo>
                <a:lnTo>
                  <a:pt x="0" y="4197911"/>
                </a:lnTo>
                <a:close/>
              </a:path>
            </a:pathLst>
          </a:custGeom>
        </p:spPr>
      </p:pic>
      <p:sp>
        <p:nvSpPr>
          <p:cNvPr id="21" name="Freeform 43">
            <a:extLst>
              <a:ext uri="{FF2B5EF4-FFF2-40B4-BE49-F238E27FC236}">
                <a16:creationId xmlns:a16="http://schemas.microsoft.com/office/drawing/2014/main" id="{AAD8F19F-4A55-467B-BED0-8837659A9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53050" y="2660089"/>
            <a:ext cx="6838950" cy="4197911"/>
          </a:xfrm>
          <a:custGeom>
            <a:avLst/>
            <a:gdLst>
              <a:gd name="connsiteX0" fmla="*/ 4893809 w 6838950"/>
              <a:gd name="connsiteY0" fmla="*/ 0 h 4197911"/>
              <a:gd name="connsiteX1" fmla="*/ 4887586 w 6838950"/>
              <a:gd name="connsiteY1" fmla="*/ 0 h 4197911"/>
              <a:gd name="connsiteX2" fmla="*/ 3697795 w 6838950"/>
              <a:gd name="connsiteY2" fmla="*/ 0 h 4197911"/>
              <a:gd name="connsiteX3" fmla="*/ 2047750 w 6838950"/>
              <a:gd name="connsiteY3" fmla="*/ 0 h 4197911"/>
              <a:gd name="connsiteX4" fmla="*/ 0 w 6838950"/>
              <a:gd name="connsiteY4" fmla="*/ 0 h 4197911"/>
              <a:gd name="connsiteX5" fmla="*/ 0 w 6838950"/>
              <a:gd name="connsiteY5" fmla="*/ 4197911 h 4197911"/>
              <a:gd name="connsiteX6" fmla="*/ 6838950 w 6838950"/>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950" h="4197911">
                <a:moveTo>
                  <a:pt x="4893809" y="0"/>
                </a:moveTo>
                <a:lnTo>
                  <a:pt x="4887586" y="0"/>
                </a:lnTo>
                <a:lnTo>
                  <a:pt x="3697795" y="0"/>
                </a:lnTo>
                <a:lnTo>
                  <a:pt x="2047750" y="0"/>
                </a:lnTo>
                <a:lnTo>
                  <a:pt x="0" y="0"/>
                </a:lnTo>
                <a:lnTo>
                  <a:pt x="0" y="4197911"/>
                </a:lnTo>
                <a:lnTo>
                  <a:pt x="6838950" y="4197911"/>
                </a:lnTo>
                <a:close/>
              </a:path>
            </a:pathLst>
          </a:custGeom>
          <a:solidFill>
            <a:srgbClr val="8C78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A164D4F-D8ED-F0D8-30F7-40918ACAB91E}"/>
              </a:ext>
            </a:extLst>
          </p:cNvPr>
          <p:cNvSpPr txBox="1"/>
          <p:nvPr/>
        </p:nvSpPr>
        <p:spPr>
          <a:xfrm>
            <a:off x="7473351" y="1849124"/>
            <a:ext cx="1478412" cy="571123"/>
          </a:xfrm>
          <a:prstGeom prst="rect">
            <a:avLst/>
          </a:prstGeom>
        </p:spPr>
        <p:txBody>
          <a:bodyPr vert="horz" lIns="91440" tIns="45720" rIns="91440" bIns="45720" rtlCol="0" anchor="t">
            <a:normAutofit fontScale="92500" lnSpcReduction="10000"/>
          </a:bodyPr>
          <a:lstStyle/>
          <a:p>
            <a:pPr algn="r">
              <a:lnSpc>
                <a:spcPct val="90000"/>
              </a:lnSpc>
              <a:spcBef>
                <a:spcPct val="0"/>
              </a:spcBef>
              <a:spcAft>
                <a:spcPts val="600"/>
              </a:spcAft>
            </a:pPr>
            <a:r>
              <a:rPr lang="en-US" sz="4000" b="1" u="sng" kern="1200" dirty="0">
                <a:highlight>
                  <a:srgbClr val="FFFF00"/>
                </a:highlight>
                <a:latin typeface="+mj-lt"/>
                <a:ea typeface="+mj-ea"/>
                <a:cs typeface="+mj-cs"/>
              </a:rPr>
              <a:t>2024</a:t>
            </a:r>
          </a:p>
        </p:txBody>
      </p:sp>
      <p:pic>
        <p:nvPicPr>
          <p:cNvPr id="16" name="Picture 15" descr="A group of people sitting in a room&#10;&#10;Description automatically generated">
            <a:extLst>
              <a:ext uri="{FF2B5EF4-FFF2-40B4-BE49-F238E27FC236}">
                <a16:creationId xmlns:a16="http://schemas.microsoft.com/office/drawing/2014/main" id="{FEBDB36A-7C4E-2314-53CD-22489CC3439C}"/>
              </a:ext>
            </a:extLst>
          </p:cNvPr>
          <p:cNvPicPr>
            <a:picLocks noChangeAspect="1"/>
          </p:cNvPicPr>
          <p:nvPr/>
        </p:nvPicPr>
        <p:blipFill rotWithShape="1">
          <a:blip r:embed="rId6">
            <a:extLst>
              <a:ext uri="{28A0092B-C50C-407E-A947-70E740481C1C}">
                <a14:useLocalDpi xmlns:a14="http://schemas.microsoft.com/office/drawing/2010/main" val="0"/>
              </a:ext>
            </a:extLst>
          </a:blip>
          <a:srcRect t="27288" r="-1" b="17403"/>
          <a:stretch/>
        </p:blipFill>
        <p:spPr>
          <a:xfrm>
            <a:off x="2261968" y="10"/>
            <a:ext cx="3393943" cy="2502833"/>
          </a:xfrm>
          <a:custGeom>
            <a:avLst/>
            <a:gdLst/>
            <a:ahLst/>
            <a:cxnLst/>
            <a:rect l="l" t="t" r="r" b="b"/>
            <a:pathLst>
              <a:path w="3393943" h="2502843">
                <a:moveTo>
                  <a:pt x="1159715" y="0"/>
                </a:moveTo>
                <a:lnTo>
                  <a:pt x="3393943" y="0"/>
                </a:lnTo>
                <a:lnTo>
                  <a:pt x="2234228" y="2502843"/>
                </a:lnTo>
                <a:lnTo>
                  <a:pt x="0" y="2502843"/>
                </a:lnTo>
                <a:close/>
              </a:path>
            </a:pathLst>
          </a:custGeom>
        </p:spPr>
      </p:pic>
      <p:sp>
        <p:nvSpPr>
          <p:cNvPr id="18" name="TextBox 17">
            <a:extLst>
              <a:ext uri="{FF2B5EF4-FFF2-40B4-BE49-F238E27FC236}">
                <a16:creationId xmlns:a16="http://schemas.microsoft.com/office/drawing/2014/main" id="{28F58BB2-57F0-6AC1-8CAB-7335EE370D2F}"/>
              </a:ext>
            </a:extLst>
          </p:cNvPr>
          <p:cNvSpPr txBox="1"/>
          <p:nvPr/>
        </p:nvSpPr>
        <p:spPr>
          <a:xfrm>
            <a:off x="6936178" y="2743107"/>
            <a:ext cx="5067753" cy="4031873"/>
          </a:xfrm>
          <a:prstGeom prst="rect">
            <a:avLst/>
          </a:prstGeom>
          <a:noFill/>
        </p:spPr>
        <p:txBody>
          <a:bodyPr wrap="square" rtlCol="0">
            <a:spAutoFit/>
          </a:bodyPr>
          <a:lstStyle/>
          <a:p>
            <a:pPr algn="ctr"/>
            <a:r>
              <a:rPr lang="en-GB" sz="3200" b="1" dirty="0">
                <a:solidFill>
                  <a:schemeClr val="bg1"/>
                </a:solidFill>
              </a:rPr>
              <a:t>68% increase in the number of schools we engage with since 2021.</a:t>
            </a:r>
          </a:p>
          <a:p>
            <a:pPr algn="ctr"/>
            <a:r>
              <a:rPr lang="en-GB" sz="3200" b="1" dirty="0">
                <a:solidFill>
                  <a:schemeClr val="bg1"/>
                </a:solidFill>
              </a:rPr>
              <a:t>(25 – 44)</a:t>
            </a:r>
          </a:p>
          <a:p>
            <a:pPr algn="ctr"/>
            <a:endParaRPr lang="en-GB" sz="3200" b="1" dirty="0">
              <a:solidFill>
                <a:schemeClr val="bg1"/>
              </a:solidFill>
            </a:endParaRPr>
          </a:p>
          <a:p>
            <a:pPr algn="ctr"/>
            <a:r>
              <a:rPr lang="en-GB" sz="3200" b="1" dirty="0">
                <a:solidFill>
                  <a:schemeClr val="bg1"/>
                </a:solidFill>
              </a:rPr>
              <a:t>68% increase in the number of young people.</a:t>
            </a:r>
          </a:p>
          <a:p>
            <a:pPr algn="ctr"/>
            <a:r>
              <a:rPr lang="en-GB" sz="3200" b="1" dirty="0">
                <a:solidFill>
                  <a:schemeClr val="bg1"/>
                </a:solidFill>
              </a:rPr>
              <a:t>(506 – 850)</a:t>
            </a:r>
            <a:endParaRPr lang="en-IE" sz="3200" b="1" dirty="0">
              <a:solidFill>
                <a:schemeClr val="bg1"/>
              </a:solidFill>
            </a:endParaRPr>
          </a:p>
        </p:txBody>
      </p:sp>
    </p:spTree>
    <p:extLst>
      <p:ext uri="{BB962C8B-B14F-4D97-AF65-F5344CB8AC3E}">
        <p14:creationId xmlns:p14="http://schemas.microsoft.com/office/powerpoint/2010/main" val="204759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9E248E0-55F8-4E45-A07F-B49E0EEA9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c 14">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92014">
            <a:off x="3109564" y="70484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921A730-4EBC-F7DF-9293-3BBC6F9BA334}"/>
              </a:ext>
            </a:extLst>
          </p:cNvPr>
          <p:cNvSpPr/>
          <p:nvPr/>
        </p:nvSpPr>
        <p:spPr>
          <a:xfrm>
            <a:off x="860742" y="754840"/>
            <a:ext cx="4001034" cy="275774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700" b="1" kern="1200"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mj-lt"/>
                <a:ea typeface="+mj-ea"/>
                <a:cs typeface="+mj-cs"/>
              </a:rPr>
              <a:t>KDYS TRANSFER </a:t>
            </a:r>
          </a:p>
          <a:p>
            <a:pPr algn="ctr">
              <a:lnSpc>
                <a:spcPct val="90000"/>
              </a:lnSpc>
              <a:spcBef>
                <a:spcPct val="0"/>
              </a:spcBef>
              <a:spcAft>
                <a:spcPts val="600"/>
              </a:spcAft>
            </a:pPr>
            <a:r>
              <a:rPr lang="en-US" sz="4700" b="1" kern="1200"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mj-lt"/>
                <a:ea typeface="+mj-ea"/>
                <a:cs typeface="+mj-cs"/>
              </a:rPr>
              <a:t>PROGRAMME</a:t>
            </a:r>
            <a:endParaRPr lang="en-US" sz="4700" b="1" kern="1200" cap="none" spc="0"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mj-lt"/>
              <a:ea typeface="+mj-ea"/>
              <a:cs typeface="+mj-cs"/>
            </a:endParaRPr>
          </a:p>
        </p:txBody>
      </p:sp>
      <p:sp>
        <p:nvSpPr>
          <p:cNvPr id="8" name="TextBox 7">
            <a:extLst>
              <a:ext uri="{FF2B5EF4-FFF2-40B4-BE49-F238E27FC236}">
                <a16:creationId xmlns:a16="http://schemas.microsoft.com/office/drawing/2014/main" id="{BA972AAC-F3A9-4DE6-C7F2-C56E9A42D665}"/>
              </a:ext>
            </a:extLst>
          </p:cNvPr>
          <p:cNvSpPr txBox="1"/>
          <p:nvPr/>
        </p:nvSpPr>
        <p:spPr>
          <a:xfrm>
            <a:off x="860742" y="3633690"/>
            <a:ext cx="4001034" cy="2099321"/>
          </a:xfrm>
          <a:prstGeom prst="rect">
            <a:avLst/>
          </a:prstGeom>
        </p:spPr>
        <p:txBody>
          <a:bodyPr vert="horz" lIns="91440" tIns="45720" rIns="91440" bIns="45720" rtlCol="0">
            <a:normAutofit/>
          </a:bodyPr>
          <a:lstStyle/>
          <a:p>
            <a:pPr>
              <a:lnSpc>
                <a:spcPct val="90000"/>
              </a:lnSpc>
              <a:spcBef>
                <a:spcPts val="1000"/>
              </a:spcBef>
            </a:pPr>
            <a:endParaRPr lang="en-US" sz="2400" kern="1200" dirty="0">
              <a:solidFill>
                <a:schemeClr val="tx1"/>
              </a:solidFill>
              <a:latin typeface="+mn-lt"/>
              <a:ea typeface="+mn-ea"/>
              <a:cs typeface="+mn-cs"/>
            </a:endParaRPr>
          </a:p>
        </p:txBody>
      </p:sp>
      <p:pic>
        <p:nvPicPr>
          <p:cNvPr id="5" name="Picture 4">
            <a:extLst>
              <a:ext uri="{FF2B5EF4-FFF2-40B4-BE49-F238E27FC236}">
                <a16:creationId xmlns:a16="http://schemas.microsoft.com/office/drawing/2014/main" id="{F994E47D-0496-054B-D8D4-60BF4C586FD0}"/>
              </a:ext>
            </a:extLst>
          </p:cNvPr>
          <p:cNvPicPr>
            <a:picLocks noChangeAspect="1"/>
          </p:cNvPicPr>
          <p:nvPr/>
        </p:nvPicPr>
        <p:blipFill rotWithShape="1">
          <a:blip r:embed="rId2"/>
          <a:srcRect r="-4" b="8435"/>
          <a:stretch/>
        </p:blipFill>
        <p:spPr>
          <a:xfrm>
            <a:off x="8610600" y="0"/>
            <a:ext cx="3581400" cy="3769196"/>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a:scene3d>
            <a:camera prst="orthographicFront"/>
            <a:lightRig rig="flat" dir="t"/>
          </a:scene3d>
          <a:sp3d>
            <a:bevelT w="152400" h="50800" prst="softRound"/>
          </a:sp3d>
        </p:spPr>
      </p:pic>
      <p:pic>
        <p:nvPicPr>
          <p:cNvPr id="4" name="Picture 3" descr="A thank you card made out of colorful letters&#10;&#10;Description automatically generated">
            <a:extLst>
              <a:ext uri="{FF2B5EF4-FFF2-40B4-BE49-F238E27FC236}">
                <a16:creationId xmlns:a16="http://schemas.microsoft.com/office/drawing/2014/main" id="{26EA1CAF-E7D3-8BDE-19BB-FF8C7D4E106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6427" y="3633690"/>
            <a:ext cx="3842726" cy="2883388"/>
          </a:xfrm>
          <a:prstGeom prst="rect">
            <a:avLst/>
          </a:prstGeom>
        </p:spPr>
      </p:pic>
      <p:sp>
        <p:nvSpPr>
          <p:cNvPr id="9" name="Rectangle 8">
            <a:extLst>
              <a:ext uri="{FF2B5EF4-FFF2-40B4-BE49-F238E27FC236}">
                <a16:creationId xmlns:a16="http://schemas.microsoft.com/office/drawing/2014/main" id="{76FE66E7-DBE4-5EA0-52AF-4F5616C95934}"/>
              </a:ext>
            </a:extLst>
          </p:cNvPr>
          <p:cNvSpPr/>
          <p:nvPr/>
        </p:nvSpPr>
        <p:spPr>
          <a:xfrm>
            <a:off x="10401300" y="3007895"/>
            <a:ext cx="1257300" cy="1925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descr="A group of kids posing for a picture&#10;&#10;Description automatically generated">
            <a:extLst>
              <a:ext uri="{FF2B5EF4-FFF2-40B4-BE49-F238E27FC236}">
                <a16:creationId xmlns:a16="http://schemas.microsoft.com/office/drawing/2014/main" id="{FC245FC3-0913-874F-76C0-541291A38A22}"/>
              </a:ext>
            </a:extLst>
          </p:cNvPr>
          <p:cNvPicPr>
            <a:picLocks noChangeAspect="1"/>
          </p:cNvPicPr>
          <p:nvPr/>
        </p:nvPicPr>
        <p:blipFill rotWithShape="1">
          <a:blip r:embed="rId5"/>
          <a:srcRect t="23313" r="1" b="21220"/>
          <a:stretch/>
        </p:blipFill>
        <p:spPr>
          <a:xfrm>
            <a:off x="4662854" y="2483095"/>
            <a:ext cx="7529145" cy="4374905"/>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p:spPr>
      </p:pic>
    </p:spTree>
    <p:extLst>
      <p:ext uri="{BB962C8B-B14F-4D97-AF65-F5344CB8AC3E}">
        <p14:creationId xmlns:p14="http://schemas.microsoft.com/office/powerpoint/2010/main" val="2881403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9E2DBF0B4F2C4E9C4BFAE2025CC6A3" ma:contentTypeVersion="15" ma:contentTypeDescription="Create a new document." ma:contentTypeScope="" ma:versionID="6a90d136e1425b1de5bbaa41484f5a7c">
  <xsd:schema xmlns:xsd="http://www.w3.org/2001/XMLSchema" xmlns:xs="http://www.w3.org/2001/XMLSchema" xmlns:p="http://schemas.microsoft.com/office/2006/metadata/properties" xmlns:ns2="bc5506aa-be8d-4357-a7c2-3cce8d9607ef" xmlns:ns3="c05073d7-cf4f-4cce-92df-e10ec39a0976" targetNamespace="http://schemas.microsoft.com/office/2006/metadata/properties" ma:root="true" ma:fieldsID="4e3f81e94e8cab94eb82c6b11591e2f7" ns2:_="" ns3:_="">
    <xsd:import namespace="bc5506aa-be8d-4357-a7c2-3cce8d9607ef"/>
    <xsd:import namespace="c05073d7-cf4f-4cce-92df-e10ec39a097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5506aa-be8d-4357-a7c2-3cce8d9607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2b34b2-806d-487e-8730-e748792832b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5073d7-cf4f-4cce-92df-e10ec39a097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fd578a6-aefe-4d22-b3b1-fb97556f6cce}" ma:internalName="TaxCatchAll" ma:showField="CatchAllData" ma:web="c05073d7-cf4f-4cce-92df-e10ec39a097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05073d7-cf4f-4cce-92df-e10ec39a0976" xsi:nil="true"/>
    <lcf76f155ced4ddcb4097134ff3c332f xmlns="bc5506aa-be8d-4357-a7c2-3cce8d9607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AE164D1-4CB0-402E-9468-45175380C642}"/>
</file>

<file path=customXml/itemProps2.xml><?xml version="1.0" encoding="utf-8"?>
<ds:datastoreItem xmlns:ds="http://schemas.openxmlformats.org/officeDocument/2006/customXml" ds:itemID="{EACAD7A4-83BA-4F7C-B2C6-DAF3235AE830}"/>
</file>

<file path=customXml/itemProps3.xml><?xml version="1.0" encoding="utf-8"?>
<ds:datastoreItem xmlns:ds="http://schemas.openxmlformats.org/officeDocument/2006/customXml" ds:itemID="{CB7D2D98-0ED1-490E-8659-0BC33091ECC2}"/>
</file>

<file path=docProps/app.xml><?xml version="1.0" encoding="utf-8"?>
<Properties xmlns="http://schemas.openxmlformats.org/officeDocument/2006/extended-properties" xmlns:vt="http://schemas.openxmlformats.org/officeDocument/2006/docPropsVTypes">
  <TotalTime>328</TotalTime>
  <Words>350</Words>
  <Application>Microsoft Office PowerPoint</Application>
  <PresentationFormat>Widescreen</PresentationFormat>
  <Paragraphs>54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Calibri</vt:lpstr>
      <vt:lpstr>Office Theme</vt:lpstr>
      <vt:lpstr>PowerPoint Presentation</vt:lpstr>
      <vt:lpstr>  Navigating the Transition: A Strategy for a Successful Move to Secondary School.   KDYS TRANSFER PROGRAMME.    </vt:lpstr>
      <vt:lpstr>You all know that the move to secondary school can be daunting for students. It involves adapting to a new environment, new teaching styles,  academic workload, and social dynamics. Understanding these challenges can smooth the  way for an easier transition.</vt:lpstr>
      <vt:lpstr> The objectives of the   KDYS Transfer programme are:  1. Highlight supports and encourage a positive attitude towards learning.  2. Familiarise students with new subjects, timetables and learning styles.  3. Aid young people in understanding school rules, policies, bullying and cyber safety.  4. Encourage the building of new friendships and social connections.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 Murphy</dc:creator>
  <cp:lastModifiedBy>Anne Murphy</cp:lastModifiedBy>
  <cp:revision>8</cp:revision>
  <dcterms:created xsi:type="dcterms:W3CDTF">2024-06-11T19:08:49Z</dcterms:created>
  <dcterms:modified xsi:type="dcterms:W3CDTF">2024-06-12T18:40:27Z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0x010100219E2DBF0B4F2C4E9C4BFAE2025CC6A3</vt:lpwstr>
  </property>
</Properties>
</file>