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6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8288000" cy="10287000"/>
  <p:notesSz cx="6858000" cy="9144000"/>
  <p:embeddedFontLst>
    <p:embeddedFont>
      <p:font typeface="Canva Sans" panose="020B0604020202020204" charset="0"/>
      <p:regular r:id="rId10"/>
    </p:embeddedFont>
    <p:embeddedFont>
      <p:font typeface="Canva Sans Bold" panose="020B0604020202020204" charset="0"/>
      <p:regular r:id="rId11"/>
    </p:embeddedFont>
    <p:embeddedFont>
      <p:font typeface="Open Sauce" panose="020B0604020202020204" charset="0"/>
      <p:regular r:id="rId12"/>
    </p:embeddedFont>
    <p:embeddedFont>
      <p:font typeface="Open Sauce Bold" panose="020B0604020202020204" charset="0"/>
      <p:regular r:id="rId1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40" d="100"/>
          <a:sy n="40" d="100"/>
        </p:scale>
        <p:origin x="900" y="8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4.fntdata"/><Relationship Id="rId18" Type="http://schemas.openxmlformats.org/officeDocument/2006/relationships/customXml" Target="../customXml/item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3.fntdata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20" Type="http://schemas.openxmlformats.org/officeDocument/2006/relationships/customXml" Target="../customXml/item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font" Target="fonts/font1.fntdata"/><Relationship Id="rId19" Type="http://schemas.openxmlformats.org/officeDocument/2006/relationships/customXml" Target="../customXml/item2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6/12/2024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6/12/2024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6/12/2024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6/12/2024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sv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7" Type="http://schemas.openxmlformats.org/officeDocument/2006/relationships/image" Target="../media/image16.sv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5" Type="http://schemas.openxmlformats.org/officeDocument/2006/relationships/image" Target="../media/image14.svg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B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5047759" y="3749017"/>
            <a:ext cx="3240241" cy="6504134"/>
          </a:xfrm>
          <a:custGeom>
            <a:avLst/>
            <a:gdLst/>
            <a:ahLst/>
            <a:cxnLst/>
            <a:rect l="l" t="t" r="r" b="b"/>
            <a:pathLst>
              <a:path w="3240241" h="6504134">
                <a:moveTo>
                  <a:pt x="0" y="0"/>
                </a:moveTo>
                <a:lnTo>
                  <a:pt x="3240241" y="0"/>
                </a:lnTo>
                <a:lnTo>
                  <a:pt x="3240241" y="6504133"/>
                </a:lnTo>
                <a:lnTo>
                  <a:pt x="0" y="650413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E"/>
          </a:p>
        </p:txBody>
      </p:sp>
      <p:grpSp>
        <p:nvGrpSpPr>
          <p:cNvPr id="3" name="Group 3"/>
          <p:cNvGrpSpPr/>
          <p:nvPr/>
        </p:nvGrpSpPr>
        <p:grpSpPr>
          <a:xfrm>
            <a:off x="13032403" y="-1448305"/>
            <a:ext cx="5255597" cy="13183610"/>
            <a:chOff x="0" y="0"/>
            <a:chExt cx="1384190" cy="3472227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384190" cy="3472226"/>
            </a:xfrm>
            <a:custGeom>
              <a:avLst/>
              <a:gdLst/>
              <a:ahLst/>
              <a:cxnLst/>
              <a:rect l="l" t="t" r="r" b="b"/>
              <a:pathLst>
                <a:path w="1384190" h="3472226">
                  <a:moveTo>
                    <a:pt x="0" y="0"/>
                  </a:moveTo>
                  <a:lnTo>
                    <a:pt x="1384190" y="0"/>
                  </a:lnTo>
                  <a:lnTo>
                    <a:pt x="1384190" y="3472226"/>
                  </a:lnTo>
                  <a:lnTo>
                    <a:pt x="0" y="3472226"/>
                  </a:lnTo>
                  <a:close/>
                </a:path>
              </a:pathLst>
            </a:custGeom>
            <a:solidFill>
              <a:srgbClr val="106861"/>
            </a:solidFill>
          </p:spPr>
          <p:txBody>
            <a:bodyPr/>
            <a:lstStyle/>
            <a:p>
              <a:endParaRPr lang="en-IE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19050"/>
              <a:ext cx="1384190" cy="349127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59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539103" y="4220071"/>
            <a:ext cx="78988" cy="3562352"/>
            <a:chOff x="0" y="0"/>
            <a:chExt cx="20803" cy="938233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0803" cy="938233"/>
            </a:xfrm>
            <a:custGeom>
              <a:avLst/>
              <a:gdLst/>
              <a:ahLst/>
              <a:cxnLst/>
              <a:rect l="l" t="t" r="r" b="b"/>
              <a:pathLst>
                <a:path w="20803" h="938233">
                  <a:moveTo>
                    <a:pt x="0" y="0"/>
                  </a:moveTo>
                  <a:lnTo>
                    <a:pt x="20803" y="0"/>
                  </a:lnTo>
                  <a:lnTo>
                    <a:pt x="20803" y="938233"/>
                  </a:lnTo>
                  <a:lnTo>
                    <a:pt x="0" y="938233"/>
                  </a:lnTo>
                  <a:close/>
                </a:path>
              </a:pathLst>
            </a:custGeom>
            <a:solidFill>
              <a:srgbClr val="8CCDB0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IE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19050"/>
              <a:ext cx="20803" cy="95728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8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9" name="Freeform 9"/>
          <p:cNvSpPr/>
          <p:nvPr/>
        </p:nvSpPr>
        <p:spPr>
          <a:xfrm>
            <a:off x="1486586" y="1344506"/>
            <a:ext cx="8419947" cy="2404511"/>
          </a:xfrm>
          <a:custGeom>
            <a:avLst/>
            <a:gdLst/>
            <a:ahLst/>
            <a:cxnLst/>
            <a:rect l="l" t="t" r="r" b="b"/>
            <a:pathLst>
              <a:path w="8419947" h="2404511">
                <a:moveTo>
                  <a:pt x="0" y="0"/>
                </a:moveTo>
                <a:lnTo>
                  <a:pt x="8419947" y="0"/>
                </a:lnTo>
                <a:lnTo>
                  <a:pt x="8419947" y="2404511"/>
                </a:lnTo>
                <a:lnTo>
                  <a:pt x="0" y="240451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IE"/>
          </a:p>
        </p:txBody>
      </p:sp>
      <p:sp>
        <p:nvSpPr>
          <p:cNvPr id="10" name="Freeform 10"/>
          <p:cNvSpPr/>
          <p:nvPr/>
        </p:nvSpPr>
        <p:spPr>
          <a:xfrm>
            <a:off x="9596889" y="2383007"/>
            <a:ext cx="7596958" cy="5520986"/>
          </a:xfrm>
          <a:custGeom>
            <a:avLst/>
            <a:gdLst/>
            <a:ahLst/>
            <a:cxnLst/>
            <a:rect l="l" t="t" r="r" b="b"/>
            <a:pathLst>
              <a:path w="7596958" h="5520986">
                <a:moveTo>
                  <a:pt x="0" y="0"/>
                </a:moveTo>
                <a:lnTo>
                  <a:pt x="7596957" y="0"/>
                </a:lnTo>
                <a:lnTo>
                  <a:pt x="7596957" y="5520986"/>
                </a:lnTo>
                <a:lnTo>
                  <a:pt x="0" y="552098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t="-10301" b="-54902"/>
            </a:stretch>
          </a:blipFill>
        </p:spPr>
        <p:txBody>
          <a:bodyPr/>
          <a:lstStyle/>
          <a:p>
            <a:endParaRPr lang="en-IE"/>
          </a:p>
        </p:txBody>
      </p:sp>
      <p:sp>
        <p:nvSpPr>
          <p:cNvPr id="11" name="TextBox 11"/>
          <p:cNvSpPr txBox="1"/>
          <p:nvPr/>
        </p:nvSpPr>
        <p:spPr>
          <a:xfrm>
            <a:off x="2089262" y="4460199"/>
            <a:ext cx="7214594" cy="29201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770"/>
              </a:lnSpc>
            </a:pPr>
            <a:r>
              <a:rPr lang="en-US" sz="8407" spc="-168">
                <a:solidFill>
                  <a:srgbClr val="035D61"/>
                </a:solidFill>
                <a:latin typeface="Open Sauce Bold"/>
              </a:rPr>
              <a:t>WorkAbility</a:t>
            </a:r>
          </a:p>
          <a:p>
            <a:pPr algn="l">
              <a:lnSpc>
                <a:spcPts val="11770"/>
              </a:lnSpc>
            </a:pPr>
            <a:r>
              <a:rPr lang="en-US" sz="8407" spc="-168">
                <a:solidFill>
                  <a:srgbClr val="035D61"/>
                </a:solidFill>
                <a:latin typeface="Open Sauce Bold"/>
              </a:rPr>
              <a:t>Project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B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2353095" y="-2828925"/>
            <a:ext cx="5657850" cy="5657850"/>
            <a:chOff x="0" y="0"/>
            <a:chExt cx="812800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106861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IE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76200" y="57150"/>
              <a:ext cx="660400" cy="6794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8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3390791" y="636826"/>
            <a:ext cx="13171193" cy="58692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644"/>
              </a:lnSpc>
            </a:pPr>
            <a:r>
              <a:rPr lang="en-US" sz="4746" spc="-94">
                <a:solidFill>
                  <a:srgbClr val="191919"/>
                </a:solidFill>
                <a:latin typeface="Open Sauce Bold"/>
              </a:rPr>
              <a:t>Who are we?</a:t>
            </a:r>
          </a:p>
          <a:p>
            <a:pPr algn="l">
              <a:lnSpc>
                <a:spcPts val="6644"/>
              </a:lnSpc>
            </a:pPr>
            <a:endParaRPr lang="en-US" sz="4746" spc="-94">
              <a:solidFill>
                <a:srgbClr val="191919"/>
              </a:solidFill>
              <a:latin typeface="Open Sauce Bold"/>
            </a:endParaRPr>
          </a:p>
          <a:p>
            <a:pPr algn="l">
              <a:lnSpc>
                <a:spcPts val="6644"/>
              </a:lnSpc>
            </a:pPr>
            <a:r>
              <a:rPr lang="en-US" sz="4746" spc="-94">
                <a:solidFill>
                  <a:srgbClr val="191919"/>
                </a:solidFill>
                <a:latin typeface="Open Sauce Bold"/>
              </a:rPr>
              <a:t>Who do we work with?</a:t>
            </a:r>
          </a:p>
          <a:p>
            <a:pPr algn="l">
              <a:lnSpc>
                <a:spcPts val="6644"/>
              </a:lnSpc>
            </a:pPr>
            <a:endParaRPr lang="en-US" sz="4746" spc="-94">
              <a:solidFill>
                <a:srgbClr val="191919"/>
              </a:solidFill>
              <a:latin typeface="Open Sauce Bold"/>
            </a:endParaRPr>
          </a:p>
          <a:p>
            <a:pPr algn="l">
              <a:lnSpc>
                <a:spcPts val="6644"/>
              </a:lnSpc>
            </a:pPr>
            <a:r>
              <a:rPr lang="en-US" sz="4746" spc="-94">
                <a:solidFill>
                  <a:srgbClr val="191919"/>
                </a:solidFill>
                <a:latin typeface="Open Sauce Bold"/>
              </a:rPr>
              <a:t>What were the origins and development process of our programme?</a:t>
            </a:r>
          </a:p>
          <a:p>
            <a:pPr marL="0" lvl="0" indent="0" algn="l">
              <a:lnSpc>
                <a:spcPts val="6644"/>
              </a:lnSpc>
              <a:spcBef>
                <a:spcPct val="0"/>
              </a:spcBef>
            </a:pPr>
            <a:endParaRPr lang="en-US" sz="4746" spc="-94">
              <a:solidFill>
                <a:srgbClr val="191919"/>
              </a:solidFill>
              <a:latin typeface="Open Sauce Bold"/>
            </a:endParaRPr>
          </a:p>
        </p:txBody>
      </p:sp>
      <p:sp>
        <p:nvSpPr>
          <p:cNvPr id="6" name="Freeform 6"/>
          <p:cNvSpPr/>
          <p:nvPr/>
        </p:nvSpPr>
        <p:spPr>
          <a:xfrm>
            <a:off x="11406118" y="-4243803"/>
            <a:ext cx="8053787" cy="8053787"/>
          </a:xfrm>
          <a:custGeom>
            <a:avLst/>
            <a:gdLst/>
            <a:ahLst/>
            <a:cxnLst/>
            <a:rect l="l" t="t" r="r" b="b"/>
            <a:pathLst>
              <a:path w="8053787" h="8053787">
                <a:moveTo>
                  <a:pt x="0" y="0"/>
                </a:moveTo>
                <a:lnTo>
                  <a:pt x="8053788" y="0"/>
                </a:lnTo>
                <a:lnTo>
                  <a:pt x="8053788" y="8053787"/>
                </a:lnTo>
                <a:lnTo>
                  <a:pt x="0" y="805378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E"/>
          </a:p>
        </p:txBody>
      </p:sp>
      <p:grpSp>
        <p:nvGrpSpPr>
          <p:cNvPr id="7" name="Group 7"/>
          <p:cNvGrpSpPr/>
          <p:nvPr/>
        </p:nvGrpSpPr>
        <p:grpSpPr>
          <a:xfrm>
            <a:off x="16561984" y="0"/>
            <a:ext cx="2897922" cy="10287000"/>
            <a:chOff x="0" y="0"/>
            <a:chExt cx="763239" cy="2709333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763239" cy="2709333"/>
            </a:xfrm>
            <a:custGeom>
              <a:avLst/>
              <a:gdLst/>
              <a:ahLst/>
              <a:cxnLst/>
              <a:rect l="l" t="t" r="r" b="b"/>
              <a:pathLst>
                <a:path w="763239" h="2709333">
                  <a:moveTo>
                    <a:pt x="0" y="0"/>
                  </a:moveTo>
                  <a:lnTo>
                    <a:pt x="763239" y="0"/>
                  </a:lnTo>
                  <a:lnTo>
                    <a:pt x="763239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106861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IE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19050"/>
              <a:ext cx="763239" cy="272838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8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028700" y="7715250"/>
            <a:ext cx="3086100" cy="3086100"/>
            <a:chOff x="0" y="0"/>
            <a:chExt cx="812800" cy="81280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106861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IE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76200" y="57150"/>
              <a:ext cx="660400" cy="6794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8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3" name="Freeform 13"/>
          <p:cNvSpPr/>
          <p:nvPr/>
        </p:nvSpPr>
        <p:spPr>
          <a:xfrm>
            <a:off x="514350" y="7200900"/>
            <a:ext cx="4114800" cy="4114800"/>
          </a:xfrm>
          <a:custGeom>
            <a:avLst/>
            <a:gdLst/>
            <a:ahLst/>
            <a:cxnLst/>
            <a:rect l="l" t="t" r="r" b="b"/>
            <a:pathLst>
              <a:path w="4114800" h="4114800">
                <a:moveTo>
                  <a:pt x="0" y="0"/>
                </a:moveTo>
                <a:lnTo>
                  <a:pt x="4114800" y="0"/>
                </a:lnTo>
                <a:lnTo>
                  <a:pt x="411480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E"/>
          </a:p>
        </p:txBody>
      </p:sp>
      <p:grpSp>
        <p:nvGrpSpPr>
          <p:cNvPr id="14" name="Group 14"/>
          <p:cNvGrpSpPr/>
          <p:nvPr/>
        </p:nvGrpSpPr>
        <p:grpSpPr>
          <a:xfrm>
            <a:off x="-934611" y="0"/>
            <a:ext cx="2897922" cy="10287000"/>
            <a:chOff x="0" y="0"/>
            <a:chExt cx="763239" cy="2709333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763239" cy="2709333"/>
            </a:xfrm>
            <a:custGeom>
              <a:avLst/>
              <a:gdLst/>
              <a:ahLst/>
              <a:cxnLst/>
              <a:rect l="l" t="t" r="r" b="b"/>
              <a:pathLst>
                <a:path w="763239" h="2709333">
                  <a:moveTo>
                    <a:pt x="0" y="0"/>
                  </a:moveTo>
                  <a:lnTo>
                    <a:pt x="763239" y="0"/>
                  </a:lnTo>
                  <a:lnTo>
                    <a:pt x="763239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106861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IE"/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0" y="-19050"/>
              <a:ext cx="763239" cy="272838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8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7" name="Freeform 17"/>
          <p:cNvSpPr/>
          <p:nvPr/>
        </p:nvSpPr>
        <p:spPr>
          <a:xfrm>
            <a:off x="7802209" y="6506100"/>
            <a:ext cx="6340182" cy="3535962"/>
          </a:xfrm>
          <a:custGeom>
            <a:avLst/>
            <a:gdLst/>
            <a:ahLst/>
            <a:cxnLst/>
            <a:rect l="l" t="t" r="r" b="b"/>
            <a:pathLst>
              <a:path w="6340182" h="3535962">
                <a:moveTo>
                  <a:pt x="0" y="0"/>
                </a:moveTo>
                <a:lnTo>
                  <a:pt x="6340182" y="0"/>
                </a:lnTo>
                <a:lnTo>
                  <a:pt x="6340182" y="3535961"/>
                </a:lnTo>
                <a:lnTo>
                  <a:pt x="0" y="353596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E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2223373" y="8598432"/>
            <a:ext cx="5578401" cy="5578401"/>
            <a:chOff x="0" y="0"/>
            <a:chExt cx="812800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742950" cap="sq">
              <a:solidFill>
                <a:srgbClr val="106861"/>
              </a:solidFill>
              <a:prstDash val="solid"/>
              <a:miter/>
            </a:ln>
          </p:spPr>
          <p:txBody>
            <a:bodyPr/>
            <a:lstStyle/>
            <a:p>
              <a:endParaRPr lang="en-IE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756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13356" y="7645701"/>
            <a:ext cx="452472" cy="452472"/>
            <a:chOff x="0" y="0"/>
            <a:chExt cx="812800" cy="8128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106861"/>
            </a:solidFill>
            <a:ln w="742950" cap="sq">
              <a:solidFill>
                <a:srgbClr val="106861"/>
              </a:solidFill>
              <a:prstDash val="solid"/>
              <a:miter/>
            </a:ln>
          </p:spPr>
          <p:txBody>
            <a:bodyPr/>
            <a:lstStyle/>
            <a:p>
              <a:endParaRPr lang="en-IE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756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5017929" y="-2533783"/>
            <a:ext cx="5002094" cy="5002094"/>
            <a:chOff x="0" y="0"/>
            <a:chExt cx="812800" cy="8128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106861">
                <a:alpha val="32941"/>
              </a:srgbClr>
            </a:solidFill>
            <a:ln w="742950" cap="sq">
              <a:solidFill>
                <a:srgbClr val="106861">
                  <a:alpha val="32941"/>
                </a:srgbClr>
              </a:solidFill>
              <a:prstDash val="solid"/>
              <a:miter/>
            </a:ln>
          </p:spPr>
          <p:txBody>
            <a:bodyPr/>
            <a:lstStyle/>
            <a:p>
              <a:endParaRPr lang="en-IE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756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8307532" y="1878174"/>
            <a:ext cx="1228028" cy="1226514"/>
            <a:chOff x="0" y="0"/>
            <a:chExt cx="323431" cy="323032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323431" cy="323032"/>
            </a:xfrm>
            <a:custGeom>
              <a:avLst/>
              <a:gdLst/>
              <a:ahLst/>
              <a:cxnLst/>
              <a:rect l="l" t="t" r="r" b="b"/>
              <a:pathLst>
                <a:path w="323431" h="323032">
                  <a:moveTo>
                    <a:pt x="0" y="0"/>
                  </a:moveTo>
                  <a:lnTo>
                    <a:pt x="323431" y="0"/>
                  </a:lnTo>
                  <a:lnTo>
                    <a:pt x="323431" y="323032"/>
                  </a:lnTo>
                  <a:lnTo>
                    <a:pt x="0" y="32303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IE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-114300"/>
              <a:ext cx="323431" cy="43733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8076"/>
                </a:lnSpc>
              </a:pPr>
              <a:endParaRPr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3625917" y="9103583"/>
            <a:ext cx="1183417" cy="1183417"/>
            <a:chOff x="0" y="0"/>
            <a:chExt cx="812800" cy="81280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106861"/>
            </a:solidFill>
            <a:ln w="742950" cap="sq">
              <a:solidFill>
                <a:srgbClr val="106861"/>
              </a:solidFill>
              <a:prstDash val="solid"/>
              <a:miter/>
            </a:ln>
          </p:spPr>
          <p:txBody>
            <a:bodyPr/>
            <a:lstStyle/>
            <a:p>
              <a:endParaRPr lang="en-IE"/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756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7" name="Freeform 17"/>
          <p:cNvSpPr/>
          <p:nvPr/>
        </p:nvSpPr>
        <p:spPr>
          <a:xfrm>
            <a:off x="13693105" y="8974821"/>
            <a:ext cx="4594895" cy="1312179"/>
          </a:xfrm>
          <a:custGeom>
            <a:avLst/>
            <a:gdLst/>
            <a:ahLst/>
            <a:cxnLst/>
            <a:rect l="l" t="t" r="r" b="b"/>
            <a:pathLst>
              <a:path w="4594895" h="1312179">
                <a:moveTo>
                  <a:pt x="0" y="0"/>
                </a:moveTo>
                <a:lnTo>
                  <a:pt x="4594895" y="0"/>
                </a:lnTo>
                <a:lnTo>
                  <a:pt x="4594895" y="1312179"/>
                </a:lnTo>
                <a:lnTo>
                  <a:pt x="0" y="131217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IE"/>
          </a:p>
        </p:txBody>
      </p:sp>
      <p:sp>
        <p:nvSpPr>
          <p:cNvPr id="18" name="TextBox 18"/>
          <p:cNvSpPr txBox="1"/>
          <p:nvPr/>
        </p:nvSpPr>
        <p:spPr>
          <a:xfrm>
            <a:off x="2153233" y="349537"/>
            <a:ext cx="13536627" cy="7952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6569"/>
              </a:lnSpc>
              <a:spcBef>
                <a:spcPct val="0"/>
              </a:spcBef>
            </a:pPr>
            <a:r>
              <a:rPr lang="en-US" sz="4692" spc="-93">
                <a:solidFill>
                  <a:srgbClr val="035D61"/>
                </a:solidFill>
                <a:latin typeface="Open Sauce Bold"/>
              </a:rPr>
              <a:t>Youth Mentor Approach - Key Componants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1883860" y="1716505"/>
            <a:ext cx="5850950" cy="2086085"/>
            <a:chOff x="0" y="0"/>
            <a:chExt cx="1354060" cy="482774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1354060" cy="482774"/>
            </a:xfrm>
            <a:custGeom>
              <a:avLst/>
              <a:gdLst/>
              <a:ahLst/>
              <a:cxnLst/>
              <a:rect l="l" t="t" r="r" b="b"/>
              <a:pathLst>
                <a:path w="1354060" h="482774">
                  <a:moveTo>
                    <a:pt x="42342" y="0"/>
                  </a:moveTo>
                  <a:lnTo>
                    <a:pt x="1311718" y="0"/>
                  </a:lnTo>
                  <a:cubicBezTo>
                    <a:pt x="1335103" y="0"/>
                    <a:pt x="1354060" y="18957"/>
                    <a:pt x="1354060" y="42342"/>
                  </a:cubicBezTo>
                  <a:lnTo>
                    <a:pt x="1354060" y="440432"/>
                  </a:lnTo>
                  <a:cubicBezTo>
                    <a:pt x="1354060" y="451662"/>
                    <a:pt x="1349599" y="462431"/>
                    <a:pt x="1341659" y="470372"/>
                  </a:cubicBezTo>
                  <a:cubicBezTo>
                    <a:pt x="1333718" y="478313"/>
                    <a:pt x="1322948" y="482774"/>
                    <a:pt x="1311718" y="482774"/>
                  </a:cubicBezTo>
                  <a:lnTo>
                    <a:pt x="42342" y="482774"/>
                  </a:lnTo>
                  <a:cubicBezTo>
                    <a:pt x="18957" y="482774"/>
                    <a:pt x="0" y="463817"/>
                    <a:pt x="0" y="440432"/>
                  </a:cubicBezTo>
                  <a:lnTo>
                    <a:pt x="0" y="42342"/>
                  </a:lnTo>
                  <a:cubicBezTo>
                    <a:pt x="0" y="18957"/>
                    <a:pt x="18957" y="0"/>
                    <a:pt x="42342" y="0"/>
                  </a:cubicBezTo>
                  <a:close/>
                </a:path>
              </a:pathLst>
            </a:custGeom>
            <a:solidFill>
              <a:srgbClr val="FFFFFF"/>
            </a:solidFill>
            <a:ln w="104775" cap="rnd">
              <a:solidFill>
                <a:srgbClr val="106861"/>
              </a:solidFill>
              <a:prstDash val="solid"/>
              <a:round/>
            </a:ln>
          </p:spPr>
          <p:txBody>
            <a:bodyPr/>
            <a:lstStyle/>
            <a:p>
              <a:endParaRPr lang="en-IE"/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0" y="-38100"/>
              <a:ext cx="1354060" cy="52087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756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9535560" y="1718745"/>
            <a:ext cx="5850950" cy="2086085"/>
            <a:chOff x="0" y="0"/>
            <a:chExt cx="1354060" cy="482774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1354060" cy="482774"/>
            </a:xfrm>
            <a:custGeom>
              <a:avLst/>
              <a:gdLst/>
              <a:ahLst/>
              <a:cxnLst/>
              <a:rect l="l" t="t" r="r" b="b"/>
              <a:pathLst>
                <a:path w="1354060" h="482774">
                  <a:moveTo>
                    <a:pt x="42342" y="0"/>
                  </a:moveTo>
                  <a:lnTo>
                    <a:pt x="1311718" y="0"/>
                  </a:lnTo>
                  <a:cubicBezTo>
                    <a:pt x="1335103" y="0"/>
                    <a:pt x="1354060" y="18957"/>
                    <a:pt x="1354060" y="42342"/>
                  </a:cubicBezTo>
                  <a:lnTo>
                    <a:pt x="1354060" y="440432"/>
                  </a:lnTo>
                  <a:cubicBezTo>
                    <a:pt x="1354060" y="451662"/>
                    <a:pt x="1349599" y="462431"/>
                    <a:pt x="1341659" y="470372"/>
                  </a:cubicBezTo>
                  <a:cubicBezTo>
                    <a:pt x="1333718" y="478313"/>
                    <a:pt x="1322948" y="482774"/>
                    <a:pt x="1311718" y="482774"/>
                  </a:cubicBezTo>
                  <a:lnTo>
                    <a:pt x="42342" y="482774"/>
                  </a:lnTo>
                  <a:cubicBezTo>
                    <a:pt x="18957" y="482774"/>
                    <a:pt x="0" y="463817"/>
                    <a:pt x="0" y="440432"/>
                  </a:cubicBezTo>
                  <a:lnTo>
                    <a:pt x="0" y="42342"/>
                  </a:lnTo>
                  <a:cubicBezTo>
                    <a:pt x="0" y="18957"/>
                    <a:pt x="18957" y="0"/>
                    <a:pt x="42342" y="0"/>
                  </a:cubicBezTo>
                  <a:close/>
                </a:path>
              </a:pathLst>
            </a:custGeom>
            <a:solidFill>
              <a:srgbClr val="FFFFFF"/>
            </a:solidFill>
            <a:ln w="104775" cap="rnd">
              <a:solidFill>
                <a:srgbClr val="106861"/>
              </a:solidFill>
              <a:prstDash val="solid"/>
              <a:round/>
            </a:ln>
          </p:spPr>
          <p:txBody>
            <a:bodyPr/>
            <a:lstStyle/>
            <a:p>
              <a:endParaRPr lang="en-IE"/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0" y="-38100"/>
              <a:ext cx="1354060" cy="52087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756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1883860" y="4097474"/>
            <a:ext cx="5850950" cy="2086085"/>
            <a:chOff x="0" y="0"/>
            <a:chExt cx="1354060" cy="482774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1354060" cy="482774"/>
            </a:xfrm>
            <a:custGeom>
              <a:avLst/>
              <a:gdLst/>
              <a:ahLst/>
              <a:cxnLst/>
              <a:rect l="l" t="t" r="r" b="b"/>
              <a:pathLst>
                <a:path w="1354060" h="482774">
                  <a:moveTo>
                    <a:pt x="42342" y="0"/>
                  </a:moveTo>
                  <a:lnTo>
                    <a:pt x="1311718" y="0"/>
                  </a:lnTo>
                  <a:cubicBezTo>
                    <a:pt x="1335103" y="0"/>
                    <a:pt x="1354060" y="18957"/>
                    <a:pt x="1354060" y="42342"/>
                  </a:cubicBezTo>
                  <a:lnTo>
                    <a:pt x="1354060" y="440432"/>
                  </a:lnTo>
                  <a:cubicBezTo>
                    <a:pt x="1354060" y="451662"/>
                    <a:pt x="1349599" y="462431"/>
                    <a:pt x="1341659" y="470372"/>
                  </a:cubicBezTo>
                  <a:cubicBezTo>
                    <a:pt x="1333718" y="478313"/>
                    <a:pt x="1322948" y="482774"/>
                    <a:pt x="1311718" y="482774"/>
                  </a:cubicBezTo>
                  <a:lnTo>
                    <a:pt x="42342" y="482774"/>
                  </a:lnTo>
                  <a:cubicBezTo>
                    <a:pt x="18957" y="482774"/>
                    <a:pt x="0" y="463817"/>
                    <a:pt x="0" y="440432"/>
                  </a:cubicBezTo>
                  <a:lnTo>
                    <a:pt x="0" y="42342"/>
                  </a:lnTo>
                  <a:cubicBezTo>
                    <a:pt x="0" y="18957"/>
                    <a:pt x="18957" y="0"/>
                    <a:pt x="42342" y="0"/>
                  </a:cubicBezTo>
                  <a:close/>
                </a:path>
              </a:pathLst>
            </a:custGeom>
            <a:solidFill>
              <a:srgbClr val="FFFFFF"/>
            </a:solidFill>
            <a:ln w="104775" cap="rnd">
              <a:solidFill>
                <a:srgbClr val="106861"/>
              </a:solidFill>
              <a:prstDash val="solid"/>
              <a:round/>
            </a:ln>
          </p:spPr>
          <p:txBody>
            <a:bodyPr/>
            <a:lstStyle/>
            <a:p>
              <a:endParaRPr lang="en-IE"/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0" y="-38100"/>
              <a:ext cx="1354060" cy="52087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756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1883860" y="6755059"/>
            <a:ext cx="5850950" cy="2086085"/>
            <a:chOff x="0" y="0"/>
            <a:chExt cx="1354060" cy="482774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1354060" cy="482774"/>
            </a:xfrm>
            <a:custGeom>
              <a:avLst/>
              <a:gdLst/>
              <a:ahLst/>
              <a:cxnLst/>
              <a:rect l="l" t="t" r="r" b="b"/>
              <a:pathLst>
                <a:path w="1354060" h="482774">
                  <a:moveTo>
                    <a:pt x="42342" y="0"/>
                  </a:moveTo>
                  <a:lnTo>
                    <a:pt x="1311718" y="0"/>
                  </a:lnTo>
                  <a:cubicBezTo>
                    <a:pt x="1335103" y="0"/>
                    <a:pt x="1354060" y="18957"/>
                    <a:pt x="1354060" y="42342"/>
                  </a:cubicBezTo>
                  <a:lnTo>
                    <a:pt x="1354060" y="440432"/>
                  </a:lnTo>
                  <a:cubicBezTo>
                    <a:pt x="1354060" y="451662"/>
                    <a:pt x="1349599" y="462431"/>
                    <a:pt x="1341659" y="470372"/>
                  </a:cubicBezTo>
                  <a:cubicBezTo>
                    <a:pt x="1333718" y="478313"/>
                    <a:pt x="1322948" y="482774"/>
                    <a:pt x="1311718" y="482774"/>
                  </a:cubicBezTo>
                  <a:lnTo>
                    <a:pt x="42342" y="482774"/>
                  </a:lnTo>
                  <a:cubicBezTo>
                    <a:pt x="18957" y="482774"/>
                    <a:pt x="0" y="463817"/>
                    <a:pt x="0" y="440432"/>
                  </a:cubicBezTo>
                  <a:lnTo>
                    <a:pt x="0" y="42342"/>
                  </a:lnTo>
                  <a:cubicBezTo>
                    <a:pt x="0" y="18957"/>
                    <a:pt x="18957" y="0"/>
                    <a:pt x="42342" y="0"/>
                  </a:cubicBezTo>
                  <a:close/>
                </a:path>
              </a:pathLst>
            </a:custGeom>
            <a:solidFill>
              <a:srgbClr val="FFFFFF"/>
            </a:solidFill>
            <a:ln w="104775" cap="rnd">
              <a:solidFill>
                <a:srgbClr val="106861"/>
              </a:solidFill>
              <a:prstDash val="solid"/>
              <a:round/>
            </a:ln>
          </p:spPr>
          <p:txBody>
            <a:bodyPr/>
            <a:lstStyle/>
            <a:p>
              <a:endParaRPr lang="en-IE"/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0" y="-38100"/>
              <a:ext cx="1354060" cy="52087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756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31" name="Group 31"/>
          <p:cNvGrpSpPr/>
          <p:nvPr/>
        </p:nvGrpSpPr>
        <p:grpSpPr>
          <a:xfrm>
            <a:off x="9535560" y="6805315"/>
            <a:ext cx="5850950" cy="2086085"/>
            <a:chOff x="0" y="0"/>
            <a:chExt cx="1354060" cy="482774"/>
          </a:xfrm>
        </p:grpSpPr>
        <p:sp>
          <p:nvSpPr>
            <p:cNvPr id="32" name="Freeform 32"/>
            <p:cNvSpPr/>
            <p:nvPr/>
          </p:nvSpPr>
          <p:spPr>
            <a:xfrm>
              <a:off x="0" y="0"/>
              <a:ext cx="1354060" cy="482774"/>
            </a:xfrm>
            <a:custGeom>
              <a:avLst/>
              <a:gdLst/>
              <a:ahLst/>
              <a:cxnLst/>
              <a:rect l="l" t="t" r="r" b="b"/>
              <a:pathLst>
                <a:path w="1354060" h="482774">
                  <a:moveTo>
                    <a:pt x="42342" y="0"/>
                  </a:moveTo>
                  <a:lnTo>
                    <a:pt x="1311718" y="0"/>
                  </a:lnTo>
                  <a:cubicBezTo>
                    <a:pt x="1335103" y="0"/>
                    <a:pt x="1354060" y="18957"/>
                    <a:pt x="1354060" y="42342"/>
                  </a:cubicBezTo>
                  <a:lnTo>
                    <a:pt x="1354060" y="440432"/>
                  </a:lnTo>
                  <a:cubicBezTo>
                    <a:pt x="1354060" y="451662"/>
                    <a:pt x="1349599" y="462431"/>
                    <a:pt x="1341659" y="470372"/>
                  </a:cubicBezTo>
                  <a:cubicBezTo>
                    <a:pt x="1333718" y="478313"/>
                    <a:pt x="1322948" y="482774"/>
                    <a:pt x="1311718" y="482774"/>
                  </a:cubicBezTo>
                  <a:lnTo>
                    <a:pt x="42342" y="482774"/>
                  </a:lnTo>
                  <a:cubicBezTo>
                    <a:pt x="18957" y="482774"/>
                    <a:pt x="0" y="463817"/>
                    <a:pt x="0" y="440432"/>
                  </a:cubicBezTo>
                  <a:lnTo>
                    <a:pt x="0" y="42342"/>
                  </a:lnTo>
                  <a:cubicBezTo>
                    <a:pt x="0" y="18957"/>
                    <a:pt x="18957" y="0"/>
                    <a:pt x="42342" y="0"/>
                  </a:cubicBezTo>
                  <a:close/>
                </a:path>
              </a:pathLst>
            </a:custGeom>
            <a:solidFill>
              <a:srgbClr val="FFFFFF"/>
            </a:solidFill>
            <a:ln w="104775" cap="rnd">
              <a:solidFill>
                <a:srgbClr val="106861"/>
              </a:solidFill>
              <a:prstDash val="solid"/>
              <a:round/>
            </a:ln>
          </p:spPr>
          <p:txBody>
            <a:bodyPr/>
            <a:lstStyle/>
            <a:p>
              <a:endParaRPr lang="en-IE"/>
            </a:p>
          </p:txBody>
        </p:sp>
        <p:sp>
          <p:nvSpPr>
            <p:cNvPr id="33" name="TextBox 33"/>
            <p:cNvSpPr txBox="1"/>
            <p:nvPr/>
          </p:nvSpPr>
          <p:spPr>
            <a:xfrm>
              <a:off x="0" y="-38100"/>
              <a:ext cx="1354060" cy="52087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756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34" name="Group 34"/>
          <p:cNvGrpSpPr/>
          <p:nvPr/>
        </p:nvGrpSpPr>
        <p:grpSpPr>
          <a:xfrm>
            <a:off x="9535560" y="4147730"/>
            <a:ext cx="5850950" cy="2086085"/>
            <a:chOff x="0" y="0"/>
            <a:chExt cx="1354060" cy="482774"/>
          </a:xfrm>
        </p:grpSpPr>
        <p:sp>
          <p:nvSpPr>
            <p:cNvPr id="35" name="Freeform 35"/>
            <p:cNvSpPr/>
            <p:nvPr/>
          </p:nvSpPr>
          <p:spPr>
            <a:xfrm>
              <a:off x="0" y="0"/>
              <a:ext cx="1354060" cy="482774"/>
            </a:xfrm>
            <a:custGeom>
              <a:avLst/>
              <a:gdLst/>
              <a:ahLst/>
              <a:cxnLst/>
              <a:rect l="l" t="t" r="r" b="b"/>
              <a:pathLst>
                <a:path w="1354060" h="482774">
                  <a:moveTo>
                    <a:pt x="42342" y="0"/>
                  </a:moveTo>
                  <a:lnTo>
                    <a:pt x="1311718" y="0"/>
                  </a:lnTo>
                  <a:cubicBezTo>
                    <a:pt x="1335103" y="0"/>
                    <a:pt x="1354060" y="18957"/>
                    <a:pt x="1354060" y="42342"/>
                  </a:cubicBezTo>
                  <a:lnTo>
                    <a:pt x="1354060" y="440432"/>
                  </a:lnTo>
                  <a:cubicBezTo>
                    <a:pt x="1354060" y="451662"/>
                    <a:pt x="1349599" y="462431"/>
                    <a:pt x="1341659" y="470372"/>
                  </a:cubicBezTo>
                  <a:cubicBezTo>
                    <a:pt x="1333718" y="478313"/>
                    <a:pt x="1322948" y="482774"/>
                    <a:pt x="1311718" y="482774"/>
                  </a:cubicBezTo>
                  <a:lnTo>
                    <a:pt x="42342" y="482774"/>
                  </a:lnTo>
                  <a:cubicBezTo>
                    <a:pt x="18957" y="482774"/>
                    <a:pt x="0" y="463817"/>
                    <a:pt x="0" y="440432"/>
                  </a:cubicBezTo>
                  <a:lnTo>
                    <a:pt x="0" y="42342"/>
                  </a:lnTo>
                  <a:cubicBezTo>
                    <a:pt x="0" y="18957"/>
                    <a:pt x="18957" y="0"/>
                    <a:pt x="42342" y="0"/>
                  </a:cubicBezTo>
                  <a:close/>
                </a:path>
              </a:pathLst>
            </a:custGeom>
            <a:solidFill>
              <a:srgbClr val="FFFFFF"/>
            </a:solidFill>
            <a:ln w="104775" cap="rnd">
              <a:solidFill>
                <a:srgbClr val="106861"/>
              </a:solidFill>
              <a:prstDash val="solid"/>
              <a:round/>
            </a:ln>
          </p:spPr>
          <p:txBody>
            <a:bodyPr/>
            <a:lstStyle/>
            <a:p>
              <a:endParaRPr lang="en-IE"/>
            </a:p>
          </p:txBody>
        </p:sp>
        <p:sp>
          <p:nvSpPr>
            <p:cNvPr id="36" name="TextBox 36"/>
            <p:cNvSpPr txBox="1"/>
            <p:nvPr/>
          </p:nvSpPr>
          <p:spPr>
            <a:xfrm>
              <a:off x="0" y="-38100"/>
              <a:ext cx="1354060" cy="52087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756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37" name="TextBox 37"/>
          <p:cNvSpPr txBox="1"/>
          <p:nvPr/>
        </p:nvSpPr>
        <p:spPr>
          <a:xfrm>
            <a:off x="2197897" y="2120438"/>
            <a:ext cx="5222875" cy="11449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20"/>
              </a:lnSpc>
            </a:pPr>
            <a:r>
              <a:rPr lang="en-US" sz="3300">
                <a:solidFill>
                  <a:srgbClr val="035D61"/>
                </a:solidFill>
                <a:latin typeface="Canva Sans Bold"/>
              </a:rPr>
              <a:t>Relationship Building - </a:t>
            </a:r>
          </a:p>
          <a:p>
            <a:pPr algn="ctr">
              <a:lnSpc>
                <a:spcPts val="4620"/>
              </a:lnSpc>
            </a:pPr>
            <a:r>
              <a:rPr lang="en-US" sz="3300">
                <a:solidFill>
                  <a:srgbClr val="035D61"/>
                </a:solidFill>
                <a:latin typeface="Canva Sans Bold"/>
              </a:rPr>
              <a:t>Youth Work Methodology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3262762" y="4499167"/>
            <a:ext cx="3093145" cy="12160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00"/>
              </a:lnSpc>
            </a:pPr>
            <a:r>
              <a:rPr lang="en-US" sz="3500">
                <a:solidFill>
                  <a:srgbClr val="035D61"/>
                </a:solidFill>
                <a:latin typeface="Canva Sans Bold"/>
              </a:rPr>
              <a:t>Guidance and </a:t>
            </a:r>
          </a:p>
          <a:p>
            <a:pPr algn="ctr">
              <a:lnSpc>
                <a:spcPts val="4900"/>
              </a:lnSpc>
            </a:pPr>
            <a:r>
              <a:rPr lang="en-US" sz="3500">
                <a:solidFill>
                  <a:srgbClr val="035D61"/>
                </a:solidFill>
                <a:latin typeface="Canva Sans Bold"/>
              </a:rPr>
              <a:t>Support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2960988" y="7156752"/>
            <a:ext cx="3696692" cy="12160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00"/>
              </a:lnSpc>
            </a:pPr>
            <a:r>
              <a:rPr lang="en-US" sz="3500">
                <a:solidFill>
                  <a:srgbClr val="035D61"/>
                </a:solidFill>
                <a:latin typeface="Canva Sans Bold"/>
              </a:rPr>
              <a:t>Goal Setting and </a:t>
            </a:r>
          </a:p>
          <a:p>
            <a:pPr algn="ctr">
              <a:lnSpc>
                <a:spcPts val="4900"/>
              </a:lnSpc>
            </a:pPr>
            <a:r>
              <a:rPr lang="en-US" sz="3500">
                <a:solidFill>
                  <a:srgbClr val="035D61"/>
                </a:solidFill>
                <a:latin typeface="Canva Sans Bold"/>
              </a:rPr>
              <a:t>Achievement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10722483" y="2120438"/>
            <a:ext cx="3108524" cy="5968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00"/>
              </a:lnSpc>
            </a:pPr>
            <a:r>
              <a:rPr lang="en-US" sz="3500">
                <a:solidFill>
                  <a:srgbClr val="035D61"/>
                </a:solidFill>
                <a:latin typeface="Canva Sans Bold"/>
              </a:rPr>
              <a:t>Role Modeling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10285573" y="4593874"/>
            <a:ext cx="3982343" cy="5968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00"/>
              </a:lnSpc>
            </a:pPr>
            <a:r>
              <a:rPr lang="en-US" sz="3500">
                <a:solidFill>
                  <a:srgbClr val="035D61"/>
                </a:solidFill>
                <a:latin typeface="Canva Sans Bold"/>
              </a:rPr>
              <a:t>Skill Development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10881919" y="7230588"/>
            <a:ext cx="3158232" cy="12160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00"/>
              </a:lnSpc>
            </a:pPr>
            <a:r>
              <a:rPr lang="en-US" sz="3500">
                <a:solidFill>
                  <a:srgbClr val="035D61"/>
                </a:solidFill>
                <a:latin typeface="Canva Sans Bold"/>
              </a:rPr>
              <a:t>Networking</a:t>
            </a:r>
          </a:p>
          <a:p>
            <a:pPr algn="ctr">
              <a:lnSpc>
                <a:spcPts val="4900"/>
              </a:lnSpc>
            </a:pPr>
            <a:r>
              <a:rPr lang="en-US" sz="3500">
                <a:solidFill>
                  <a:srgbClr val="035D61"/>
                </a:solidFill>
                <a:latin typeface="Canva Sans Bold"/>
              </a:rPr>
              <a:t> Opportunities</a:t>
            </a:r>
          </a:p>
        </p:txBody>
      </p:sp>
      <p:sp>
        <p:nvSpPr>
          <p:cNvPr id="43" name="Freeform 43"/>
          <p:cNvSpPr/>
          <p:nvPr/>
        </p:nvSpPr>
        <p:spPr>
          <a:xfrm>
            <a:off x="-2601380" y="6646031"/>
            <a:ext cx="4114800" cy="4114800"/>
          </a:xfrm>
          <a:custGeom>
            <a:avLst/>
            <a:gdLst/>
            <a:ahLst/>
            <a:cxnLst/>
            <a:rect l="l" t="t" r="r" b="b"/>
            <a:pathLst>
              <a:path w="4114800" h="4114800">
                <a:moveTo>
                  <a:pt x="0" y="0"/>
                </a:moveTo>
                <a:lnTo>
                  <a:pt x="4114800" y="0"/>
                </a:lnTo>
                <a:lnTo>
                  <a:pt x="411480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E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2223373" y="8598432"/>
            <a:ext cx="5578401" cy="5578401"/>
            <a:chOff x="0" y="0"/>
            <a:chExt cx="812800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742950" cap="sq">
              <a:solidFill>
                <a:srgbClr val="106861"/>
              </a:solidFill>
              <a:prstDash val="solid"/>
              <a:miter/>
            </a:ln>
          </p:spPr>
          <p:txBody>
            <a:bodyPr/>
            <a:lstStyle/>
            <a:p>
              <a:endParaRPr lang="en-IE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756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13356" y="7645701"/>
            <a:ext cx="452472" cy="452472"/>
            <a:chOff x="0" y="0"/>
            <a:chExt cx="812800" cy="8128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106861"/>
            </a:solidFill>
            <a:ln w="742950" cap="sq">
              <a:solidFill>
                <a:srgbClr val="106861"/>
              </a:solidFill>
              <a:prstDash val="solid"/>
              <a:miter/>
            </a:ln>
          </p:spPr>
          <p:txBody>
            <a:bodyPr/>
            <a:lstStyle/>
            <a:p>
              <a:endParaRPr lang="en-IE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756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5017929" y="-2533783"/>
            <a:ext cx="5002094" cy="5002094"/>
            <a:chOff x="0" y="0"/>
            <a:chExt cx="812800" cy="8128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106861">
                <a:alpha val="32941"/>
              </a:srgbClr>
            </a:solidFill>
            <a:ln w="742950" cap="sq">
              <a:solidFill>
                <a:srgbClr val="106861">
                  <a:alpha val="32941"/>
                </a:srgbClr>
              </a:solidFill>
              <a:prstDash val="solid"/>
              <a:miter/>
            </a:ln>
          </p:spPr>
          <p:txBody>
            <a:bodyPr/>
            <a:lstStyle/>
            <a:p>
              <a:endParaRPr lang="en-IE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756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8307532" y="1878174"/>
            <a:ext cx="1228028" cy="1226514"/>
            <a:chOff x="0" y="0"/>
            <a:chExt cx="323431" cy="323032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323431" cy="323032"/>
            </a:xfrm>
            <a:custGeom>
              <a:avLst/>
              <a:gdLst/>
              <a:ahLst/>
              <a:cxnLst/>
              <a:rect l="l" t="t" r="r" b="b"/>
              <a:pathLst>
                <a:path w="323431" h="323032">
                  <a:moveTo>
                    <a:pt x="0" y="0"/>
                  </a:moveTo>
                  <a:lnTo>
                    <a:pt x="323431" y="0"/>
                  </a:lnTo>
                  <a:lnTo>
                    <a:pt x="323431" y="323032"/>
                  </a:lnTo>
                  <a:lnTo>
                    <a:pt x="0" y="32303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IE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-114300"/>
              <a:ext cx="323431" cy="43733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8076"/>
                </a:lnSpc>
              </a:pPr>
              <a:endParaRPr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3625917" y="9103583"/>
            <a:ext cx="1183417" cy="1183417"/>
            <a:chOff x="0" y="0"/>
            <a:chExt cx="812800" cy="81280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106861"/>
            </a:solidFill>
            <a:ln w="742950" cap="sq">
              <a:solidFill>
                <a:srgbClr val="106861"/>
              </a:solidFill>
              <a:prstDash val="solid"/>
              <a:miter/>
            </a:ln>
          </p:spPr>
          <p:txBody>
            <a:bodyPr/>
            <a:lstStyle/>
            <a:p>
              <a:endParaRPr lang="en-IE"/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756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7" name="Freeform 17"/>
          <p:cNvSpPr/>
          <p:nvPr/>
        </p:nvSpPr>
        <p:spPr>
          <a:xfrm>
            <a:off x="13693105" y="8974821"/>
            <a:ext cx="4594895" cy="1312179"/>
          </a:xfrm>
          <a:custGeom>
            <a:avLst/>
            <a:gdLst/>
            <a:ahLst/>
            <a:cxnLst/>
            <a:rect l="l" t="t" r="r" b="b"/>
            <a:pathLst>
              <a:path w="4594895" h="1312179">
                <a:moveTo>
                  <a:pt x="0" y="0"/>
                </a:moveTo>
                <a:lnTo>
                  <a:pt x="4594895" y="0"/>
                </a:lnTo>
                <a:lnTo>
                  <a:pt x="4594895" y="1312179"/>
                </a:lnTo>
                <a:lnTo>
                  <a:pt x="0" y="131217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IE"/>
          </a:p>
        </p:txBody>
      </p:sp>
      <p:sp>
        <p:nvSpPr>
          <p:cNvPr id="18" name="TextBox 18"/>
          <p:cNvSpPr txBox="1"/>
          <p:nvPr/>
        </p:nvSpPr>
        <p:spPr>
          <a:xfrm>
            <a:off x="3625917" y="397418"/>
            <a:ext cx="13536627" cy="7952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6569"/>
              </a:lnSpc>
              <a:spcBef>
                <a:spcPct val="0"/>
              </a:spcBef>
            </a:pPr>
            <a:r>
              <a:rPr lang="en-US" sz="4692" spc="-93">
                <a:solidFill>
                  <a:srgbClr val="035D61"/>
                </a:solidFill>
                <a:latin typeface="Open Sauce Bold"/>
              </a:rPr>
              <a:t>Benefits of Youth Mentor Approach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1883860" y="1716505"/>
            <a:ext cx="5850950" cy="2086085"/>
            <a:chOff x="0" y="0"/>
            <a:chExt cx="1354060" cy="482774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1354060" cy="482774"/>
            </a:xfrm>
            <a:custGeom>
              <a:avLst/>
              <a:gdLst/>
              <a:ahLst/>
              <a:cxnLst/>
              <a:rect l="l" t="t" r="r" b="b"/>
              <a:pathLst>
                <a:path w="1354060" h="482774">
                  <a:moveTo>
                    <a:pt x="42342" y="0"/>
                  </a:moveTo>
                  <a:lnTo>
                    <a:pt x="1311718" y="0"/>
                  </a:lnTo>
                  <a:cubicBezTo>
                    <a:pt x="1335103" y="0"/>
                    <a:pt x="1354060" y="18957"/>
                    <a:pt x="1354060" y="42342"/>
                  </a:cubicBezTo>
                  <a:lnTo>
                    <a:pt x="1354060" y="440432"/>
                  </a:lnTo>
                  <a:cubicBezTo>
                    <a:pt x="1354060" y="451662"/>
                    <a:pt x="1349599" y="462431"/>
                    <a:pt x="1341659" y="470372"/>
                  </a:cubicBezTo>
                  <a:cubicBezTo>
                    <a:pt x="1333718" y="478313"/>
                    <a:pt x="1322948" y="482774"/>
                    <a:pt x="1311718" y="482774"/>
                  </a:cubicBezTo>
                  <a:lnTo>
                    <a:pt x="42342" y="482774"/>
                  </a:lnTo>
                  <a:cubicBezTo>
                    <a:pt x="18957" y="482774"/>
                    <a:pt x="0" y="463817"/>
                    <a:pt x="0" y="440432"/>
                  </a:cubicBezTo>
                  <a:lnTo>
                    <a:pt x="0" y="42342"/>
                  </a:lnTo>
                  <a:cubicBezTo>
                    <a:pt x="0" y="18957"/>
                    <a:pt x="18957" y="0"/>
                    <a:pt x="42342" y="0"/>
                  </a:cubicBezTo>
                  <a:close/>
                </a:path>
              </a:pathLst>
            </a:custGeom>
            <a:solidFill>
              <a:srgbClr val="FFFFFF"/>
            </a:solidFill>
            <a:ln w="104775" cap="rnd">
              <a:solidFill>
                <a:srgbClr val="106861"/>
              </a:solidFill>
              <a:prstDash val="solid"/>
              <a:round/>
            </a:ln>
          </p:spPr>
          <p:txBody>
            <a:bodyPr/>
            <a:lstStyle/>
            <a:p>
              <a:endParaRPr lang="en-IE"/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0" y="-38100"/>
              <a:ext cx="1354060" cy="52087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756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9535560" y="1718745"/>
            <a:ext cx="5850950" cy="2086085"/>
            <a:chOff x="0" y="0"/>
            <a:chExt cx="1354060" cy="482774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1354060" cy="482774"/>
            </a:xfrm>
            <a:custGeom>
              <a:avLst/>
              <a:gdLst/>
              <a:ahLst/>
              <a:cxnLst/>
              <a:rect l="l" t="t" r="r" b="b"/>
              <a:pathLst>
                <a:path w="1354060" h="482774">
                  <a:moveTo>
                    <a:pt x="42342" y="0"/>
                  </a:moveTo>
                  <a:lnTo>
                    <a:pt x="1311718" y="0"/>
                  </a:lnTo>
                  <a:cubicBezTo>
                    <a:pt x="1335103" y="0"/>
                    <a:pt x="1354060" y="18957"/>
                    <a:pt x="1354060" y="42342"/>
                  </a:cubicBezTo>
                  <a:lnTo>
                    <a:pt x="1354060" y="440432"/>
                  </a:lnTo>
                  <a:cubicBezTo>
                    <a:pt x="1354060" y="451662"/>
                    <a:pt x="1349599" y="462431"/>
                    <a:pt x="1341659" y="470372"/>
                  </a:cubicBezTo>
                  <a:cubicBezTo>
                    <a:pt x="1333718" y="478313"/>
                    <a:pt x="1322948" y="482774"/>
                    <a:pt x="1311718" y="482774"/>
                  </a:cubicBezTo>
                  <a:lnTo>
                    <a:pt x="42342" y="482774"/>
                  </a:lnTo>
                  <a:cubicBezTo>
                    <a:pt x="18957" y="482774"/>
                    <a:pt x="0" y="463817"/>
                    <a:pt x="0" y="440432"/>
                  </a:cubicBezTo>
                  <a:lnTo>
                    <a:pt x="0" y="42342"/>
                  </a:lnTo>
                  <a:cubicBezTo>
                    <a:pt x="0" y="18957"/>
                    <a:pt x="18957" y="0"/>
                    <a:pt x="42342" y="0"/>
                  </a:cubicBezTo>
                  <a:close/>
                </a:path>
              </a:pathLst>
            </a:custGeom>
            <a:solidFill>
              <a:srgbClr val="FFFFFF"/>
            </a:solidFill>
            <a:ln w="104775" cap="rnd">
              <a:solidFill>
                <a:srgbClr val="106861"/>
              </a:solidFill>
              <a:prstDash val="solid"/>
              <a:round/>
            </a:ln>
          </p:spPr>
          <p:txBody>
            <a:bodyPr/>
            <a:lstStyle/>
            <a:p>
              <a:endParaRPr lang="en-IE"/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0" y="-38100"/>
              <a:ext cx="1354060" cy="52087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756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1883860" y="4097474"/>
            <a:ext cx="5850950" cy="2086085"/>
            <a:chOff x="0" y="0"/>
            <a:chExt cx="1354060" cy="482774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1354060" cy="482774"/>
            </a:xfrm>
            <a:custGeom>
              <a:avLst/>
              <a:gdLst/>
              <a:ahLst/>
              <a:cxnLst/>
              <a:rect l="l" t="t" r="r" b="b"/>
              <a:pathLst>
                <a:path w="1354060" h="482774">
                  <a:moveTo>
                    <a:pt x="42342" y="0"/>
                  </a:moveTo>
                  <a:lnTo>
                    <a:pt x="1311718" y="0"/>
                  </a:lnTo>
                  <a:cubicBezTo>
                    <a:pt x="1335103" y="0"/>
                    <a:pt x="1354060" y="18957"/>
                    <a:pt x="1354060" y="42342"/>
                  </a:cubicBezTo>
                  <a:lnTo>
                    <a:pt x="1354060" y="440432"/>
                  </a:lnTo>
                  <a:cubicBezTo>
                    <a:pt x="1354060" y="451662"/>
                    <a:pt x="1349599" y="462431"/>
                    <a:pt x="1341659" y="470372"/>
                  </a:cubicBezTo>
                  <a:cubicBezTo>
                    <a:pt x="1333718" y="478313"/>
                    <a:pt x="1322948" y="482774"/>
                    <a:pt x="1311718" y="482774"/>
                  </a:cubicBezTo>
                  <a:lnTo>
                    <a:pt x="42342" y="482774"/>
                  </a:lnTo>
                  <a:cubicBezTo>
                    <a:pt x="18957" y="482774"/>
                    <a:pt x="0" y="463817"/>
                    <a:pt x="0" y="440432"/>
                  </a:cubicBezTo>
                  <a:lnTo>
                    <a:pt x="0" y="42342"/>
                  </a:lnTo>
                  <a:cubicBezTo>
                    <a:pt x="0" y="18957"/>
                    <a:pt x="18957" y="0"/>
                    <a:pt x="42342" y="0"/>
                  </a:cubicBezTo>
                  <a:close/>
                </a:path>
              </a:pathLst>
            </a:custGeom>
            <a:solidFill>
              <a:srgbClr val="FFFFFF"/>
            </a:solidFill>
            <a:ln w="104775" cap="rnd">
              <a:solidFill>
                <a:srgbClr val="106861"/>
              </a:solidFill>
              <a:prstDash val="solid"/>
              <a:round/>
            </a:ln>
          </p:spPr>
          <p:txBody>
            <a:bodyPr/>
            <a:lstStyle/>
            <a:p>
              <a:endParaRPr lang="en-IE"/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0" y="-38100"/>
              <a:ext cx="1354060" cy="52087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756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1883860" y="6755059"/>
            <a:ext cx="5850950" cy="2086085"/>
            <a:chOff x="0" y="0"/>
            <a:chExt cx="1354060" cy="482774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1354060" cy="482774"/>
            </a:xfrm>
            <a:custGeom>
              <a:avLst/>
              <a:gdLst/>
              <a:ahLst/>
              <a:cxnLst/>
              <a:rect l="l" t="t" r="r" b="b"/>
              <a:pathLst>
                <a:path w="1354060" h="482774">
                  <a:moveTo>
                    <a:pt x="42342" y="0"/>
                  </a:moveTo>
                  <a:lnTo>
                    <a:pt x="1311718" y="0"/>
                  </a:lnTo>
                  <a:cubicBezTo>
                    <a:pt x="1335103" y="0"/>
                    <a:pt x="1354060" y="18957"/>
                    <a:pt x="1354060" y="42342"/>
                  </a:cubicBezTo>
                  <a:lnTo>
                    <a:pt x="1354060" y="440432"/>
                  </a:lnTo>
                  <a:cubicBezTo>
                    <a:pt x="1354060" y="451662"/>
                    <a:pt x="1349599" y="462431"/>
                    <a:pt x="1341659" y="470372"/>
                  </a:cubicBezTo>
                  <a:cubicBezTo>
                    <a:pt x="1333718" y="478313"/>
                    <a:pt x="1322948" y="482774"/>
                    <a:pt x="1311718" y="482774"/>
                  </a:cubicBezTo>
                  <a:lnTo>
                    <a:pt x="42342" y="482774"/>
                  </a:lnTo>
                  <a:cubicBezTo>
                    <a:pt x="18957" y="482774"/>
                    <a:pt x="0" y="463817"/>
                    <a:pt x="0" y="440432"/>
                  </a:cubicBezTo>
                  <a:lnTo>
                    <a:pt x="0" y="42342"/>
                  </a:lnTo>
                  <a:cubicBezTo>
                    <a:pt x="0" y="18957"/>
                    <a:pt x="18957" y="0"/>
                    <a:pt x="42342" y="0"/>
                  </a:cubicBezTo>
                  <a:close/>
                </a:path>
              </a:pathLst>
            </a:custGeom>
            <a:solidFill>
              <a:srgbClr val="FFFFFF"/>
            </a:solidFill>
            <a:ln w="104775" cap="rnd">
              <a:solidFill>
                <a:srgbClr val="106861"/>
              </a:solidFill>
              <a:prstDash val="solid"/>
              <a:round/>
            </a:ln>
          </p:spPr>
          <p:txBody>
            <a:bodyPr/>
            <a:lstStyle/>
            <a:p>
              <a:endParaRPr lang="en-IE"/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0" y="-38100"/>
              <a:ext cx="1354060" cy="52087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756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31" name="Group 31"/>
          <p:cNvGrpSpPr/>
          <p:nvPr/>
        </p:nvGrpSpPr>
        <p:grpSpPr>
          <a:xfrm>
            <a:off x="9535560" y="6805315"/>
            <a:ext cx="5850950" cy="2086085"/>
            <a:chOff x="0" y="0"/>
            <a:chExt cx="1354060" cy="482774"/>
          </a:xfrm>
        </p:grpSpPr>
        <p:sp>
          <p:nvSpPr>
            <p:cNvPr id="32" name="Freeform 32"/>
            <p:cNvSpPr/>
            <p:nvPr/>
          </p:nvSpPr>
          <p:spPr>
            <a:xfrm>
              <a:off x="0" y="0"/>
              <a:ext cx="1354060" cy="482774"/>
            </a:xfrm>
            <a:custGeom>
              <a:avLst/>
              <a:gdLst/>
              <a:ahLst/>
              <a:cxnLst/>
              <a:rect l="l" t="t" r="r" b="b"/>
              <a:pathLst>
                <a:path w="1354060" h="482774">
                  <a:moveTo>
                    <a:pt x="42342" y="0"/>
                  </a:moveTo>
                  <a:lnTo>
                    <a:pt x="1311718" y="0"/>
                  </a:lnTo>
                  <a:cubicBezTo>
                    <a:pt x="1335103" y="0"/>
                    <a:pt x="1354060" y="18957"/>
                    <a:pt x="1354060" y="42342"/>
                  </a:cubicBezTo>
                  <a:lnTo>
                    <a:pt x="1354060" y="440432"/>
                  </a:lnTo>
                  <a:cubicBezTo>
                    <a:pt x="1354060" y="451662"/>
                    <a:pt x="1349599" y="462431"/>
                    <a:pt x="1341659" y="470372"/>
                  </a:cubicBezTo>
                  <a:cubicBezTo>
                    <a:pt x="1333718" y="478313"/>
                    <a:pt x="1322948" y="482774"/>
                    <a:pt x="1311718" y="482774"/>
                  </a:cubicBezTo>
                  <a:lnTo>
                    <a:pt x="42342" y="482774"/>
                  </a:lnTo>
                  <a:cubicBezTo>
                    <a:pt x="18957" y="482774"/>
                    <a:pt x="0" y="463817"/>
                    <a:pt x="0" y="440432"/>
                  </a:cubicBezTo>
                  <a:lnTo>
                    <a:pt x="0" y="42342"/>
                  </a:lnTo>
                  <a:cubicBezTo>
                    <a:pt x="0" y="18957"/>
                    <a:pt x="18957" y="0"/>
                    <a:pt x="42342" y="0"/>
                  </a:cubicBezTo>
                  <a:close/>
                </a:path>
              </a:pathLst>
            </a:custGeom>
            <a:solidFill>
              <a:srgbClr val="FFFFFF"/>
            </a:solidFill>
            <a:ln w="104775" cap="rnd">
              <a:solidFill>
                <a:srgbClr val="106861"/>
              </a:solidFill>
              <a:prstDash val="solid"/>
              <a:round/>
            </a:ln>
          </p:spPr>
          <p:txBody>
            <a:bodyPr/>
            <a:lstStyle/>
            <a:p>
              <a:endParaRPr lang="en-IE"/>
            </a:p>
          </p:txBody>
        </p:sp>
        <p:sp>
          <p:nvSpPr>
            <p:cNvPr id="33" name="TextBox 33"/>
            <p:cNvSpPr txBox="1"/>
            <p:nvPr/>
          </p:nvSpPr>
          <p:spPr>
            <a:xfrm>
              <a:off x="0" y="-38100"/>
              <a:ext cx="1354060" cy="52087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756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34" name="Group 34"/>
          <p:cNvGrpSpPr/>
          <p:nvPr/>
        </p:nvGrpSpPr>
        <p:grpSpPr>
          <a:xfrm>
            <a:off x="9535560" y="4147730"/>
            <a:ext cx="5850950" cy="2086085"/>
            <a:chOff x="0" y="0"/>
            <a:chExt cx="1354060" cy="482774"/>
          </a:xfrm>
        </p:grpSpPr>
        <p:sp>
          <p:nvSpPr>
            <p:cNvPr id="35" name="Freeform 35"/>
            <p:cNvSpPr/>
            <p:nvPr/>
          </p:nvSpPr>
          <p:spPr>
            <a:xfrm>
              <a:off x="0" y="0"/>
              <a:ext cx="1354060" cy="482774"/>
            </a:xfrm>
            <a:custGeom>
              <a:avLst/>
              <a:gdLst/>
              <a:ahLst/>
              <a:cxnLst/>
              <a:rect l="l" t="t" r="r" b="b"/>
              <a:pathLst>
                <a:path w="1354060" h="482774">
                  <a:moveTo>
                    <a:pt x="42342" y="0"/>
                  </a:moveTo>
                  <a:lnTo>
                    <a:pt x="1311718" y="0"/>
                  </a:lnTo>
                  <a:cubicBezTo>
                    <a:pt x="1335103" y="0"/>
                    <a:pt x="1354060" y="18957"/>
                    <a:pt x="1354060" y="42342"/>
                  </a:cubicBezTo>
                  <a:lnTo>
                    <a:pt x="1354060" y="440432"/>
                  </a:lnTo>
                  <a:cubicBezTo>
                    <a:pt x="1354060" y="451662"/>
                    <a:pt x="1349599" y="462431"/>
                    <a:pt x="1341659" y="470372"/>
                  </a:cubicBezTo>
                  <a:cubicBezTo>
                    <a:pt x="1333718" y="478313"/>
                    <a:pt x="1322948" y="482774"/>
                    <a:pt x="1311718" y="482774"/>
                  </a:cubicBezTo>
                  <a:lnTo>
                    <a:pt x="42342" y="482774"/>
                  </a:lnTo>
                  <a:cubicBezTo>
                    <a:pt x="18957" y="482774"/>
                    <a:pt x="0" y="463817"/>
                    <a:pt x="0" y="440432"/>
                  </a:cubicBezTo>
                  <a:lnTo>
                    <a:pt x="0" y="42342"/>
                  </a:lnTo>
                  <a:cubicBezTo>
                    <a:pt x="0" y="18957"/>
                    <a:pt x="18957" y="0"/>
                    <a:pt x="42342" y="0"/>
                  </a:cubicBezTo>
                  <a:close/>
                </a:path>
              </a:pathLst>
            </a:custGeom>
            <a:solidFill>
              <a:srgbClr val="FFFFFF"/>
            </a:solidFill>
            <a:ln w="104775" cap="rnd">
              <a:solidFill>
                <a:srgbClr val="106861"/>
              </a:solidFill>
              <a:prstDash val="solid"/>
              <a:round/>
            </a:ln>
          </p:spPr>
          <p:txBody>
            <a:bodyPr/>
            <a:lstStyle/>
            <a:p>
              <a:endParaRPr lang="en-IE"/>
            </a:p>
          </p:txBody>
        </p:sp>
        <p:sp>
          <p:nvSpPr>
            <p:cNvPr id="36" name="TextBox 36"/>
            <p:cNvSpPr txBox="1"/>
            <p:nvPr/>
          </p:nvSpPr>
          <p:spPr>
            <a:xfrm>
              <a:off x="0" y="-38100"/>
              <a:ext cx="1354060" cy="52087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756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37" name="TextBox 37"/>
          <p:cNvSpPr txBox="1"/>
          <p:nvPr/>
        </p:nvSpPr>
        <p:spPr>
          <a:xfrm>
            <a:off x="2573341" y="2120438"/>
            <a:ext cx="4471988" cy="12160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00"/>
              </a:lnSpc>
            </a:pPr>
            <a:r>
              <a:rPr lang="en-US" sz="3500">
                <a:solidFill>
                  <a:srgbClr val="035D61"/>
                </a:solidFill>
                <a:latin typeface="Canva Sans Bold"/>
              </a:rPr>
              <a:t>Improved Academic </a:t>
            </a:r>
          </a:p>
          <a:p>
            <a:pPr algn="ctr">
              <a:lnSpc>
                <a:spcPts val="4900"/>
              </a:lnSpc>
            </a:pPr>
            <a:r>
              <a:rPr lang="en-US" sz="3500">
                <a:solidFill>
                  <a:srgbClr val="035D61"/>
                </a:solidFill>
                <a:latin typeface="Canva Sans Bold"/>
              </a:rPr>
              <a:t>Performance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2467871" y="4429181"/>
            <a:ext cx="4682927" cy="11664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88"/>
              </a:lnSpc>
            </a:pPr>
            <a:r>
              <a:rPr lang="en-US" sz="3349">
                <a:solidFill>
                  <a:srgbClr val="035D61"/>
                </a:solidFill>
                <a:latin typeface="Canva Sans Bold"/>
              </a:rPr>
              <a:t>Enhanced Self-Esteem</a:t>
            </a:r>
          </a:p>
          <a:p>
            <a:pPr algn="ctr">
              <a:lnSpc>
                <a:spcPts val="4688"/>
              </a:lnSpc>
            </a:pPr>
            <a:r>
              <a:rPr lang="en-US" sz="3349">
                <a:solidFill>
                  <a:srgbClr val="035D61"/>
                </a:solidFill>
                <a:latin typeface="Canva Sans Bold"/>
              </a:rPr>
              <a:t>and Confidence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3030141" y="7029627"/>
            <a:ext cx="3558386" cy="11612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66"/>
              </a:lnSpc>
            </a:pPr>
            <a:r>
              <a:rPr lang="en-US" sz="3333">
                <a:solidFill>
                  <a:srgbClr val="035D61"/>
                </a:solidFill>
                <a:latin typeface="Canva Sans Bold"/>
              </a:rPr>
              <a:t>Better Social and</a:t>
            </a:r>
          </a:p>
          <a:p>
            <a:pPr algn="ctr">
              <a:lnSpc>
                <a:spcPts val="4666"/>
              </a:lnSpc>
            </a:pPr>
            <a:r>
              <a:rPr lang="en-US" sz="3333">
                <a:solidFill>
                  <a:srgbClr val="035D61"/>
                </a:solidFill>
                <a:latin typeface="Canva Sans Bold"/>
              </a:rPr>
              <a:t>Emotional Skills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10555936" y="2120438"/>
            <a:ext cx="3810199" cy="12160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00"/>
              </a:lnSpc>
            </a:pPr>
            <a:r>
              <a:rPr lang="en-US" sz="3500">
                <a:solidFill>
                  <a:srgbClr val="035D61"/>
                </a:solidFill>
                <a:latin typeface="Canva Sans Bold"/>
              </a:rPr>
              <a:t>Increased Career </a:t>
            </a:r>
          </a:p>
          <a:p>
            <a:pPr algn="ctr">
              <a:lnSpc>
                <a:spcPts val="4900"/>
              </a:lnSpc>
            </a:pPr>
            <a:r>
              <a:rPr lang="en-US" sz="3500">
                <a:solidFill>
                  <a:srgbClr val="035D61"/>
                </a:solidFill>
                <a:latin typeface="Canva Sans Bold"/>
              </a:rPr>
              <a:t>Readiness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10308038" y="4549423"/>
            <a:ext cx="4305995" cy="12160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00"/>
              </a:lnSpc>
            </a:pPr>
            <a:r>
              <a:rPr lang="en-US" sz="3500">
                <a:solidFill>
                  <a:srgbClr val="035D61"/>
                </a:solidFill>
                <a:latin typeface="Canva Sans Bold"/>
              </a:rPr>
              <a:t>Positive Behavioral </a:t>
            </a:r>
          </a:p>
          <a:p>
            <a:pPr algn="ctr">
              <a:lnSpc>
                <a:spcPts val="4900"/>
              </a:lnSpc>
            </a:pPr>
            <a:r>
              <a:rPr lang="en-US" sz="3500">
                <a:solidFill>
                  <a:srgbClr val="035D61"/>
                </a:solidFill>
                <a:latin typeface="Canva Sans Bold"/>
              </a:rPr>
              <a:t>Changes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10368810" y="7251459"/>
            <a:ext cx="3997325" cy="5968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00"/>
              </a:lnSpc>
            </a:pPr>
            <a:r>
              <a:rPr lang="en-US" sz="3500">
                <a:solidFill>
                  <a:srgbClr val="035D61"/>
                </a:solidFill>
                <a:latin typeface="Canva Sans Bold"/>
              </a:rPr>
              <a:t>Long-Term Impact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314276" y="-220897"/>
            <a:ext cx="18602276" cy="6407822"/>
            <a:chOff x="0" y="0"/>
            <a:chExt cx="4899365" cy="168765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99365" cy="1687657"/>
            </a:xfrm>
            <a:custGeom>
              <a:avLst/>
              <a:gdLst/>
              <a:ahLst/>
              <a:cxnLst/>
              <a:rect l="l" t="t" r="r" b="b"/>
              <a:pathLst>
                <a:path w="4899365" h="1687657">
                  <a:moveTo>
                    <a:pt x="0" y="0"/>
                  </a:moveTo>
                  <a:lnTo>
                    <a:pt x="4899365" y="0"/>
                  </a:lnTo>
                  <a:lnTo>
                    <a:pt x="4899365" y="1687657"/>
                  </a:lnTo>
                  <a:lnTo>
                    <a:pt x="0" y="1687657"/>
                  </a:lnTo>
                  <a:close/>
                </a:path>
              </a:pathLst>
            </a:custGeom>
            <a:solidFill>
              <a:srgbClr val="106861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IE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899365" cy="172575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3035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-2667279" y="3636569"/>
            <a:ext cx="5578401" cy="5578401"/>
            <a:chOff x="0" y="0"/>
            <a:chExt cx="812800" cy="8128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742950" cap="sq">
              <a:solidFill>
                <a:srgbClr val="FDFBFB">
                  <a:alpha val="29804"/>
                </a:srgbClr>
              </a:solidFill>
              <a:prstDash val="solid"/>
              <a:miter/>
            </a:ln>
          </p:spPr>
          <p:txBody>
            <a:bodyPr/>
            <a:lstStyle/>
            <a:p>
              <a:endParaRPr lang="en-IE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756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028700" y="3255086"/>
            <a:ext cx="4492740" cy="5679080"/>
            <a:chOff x="0" y="0"/>
            <a:chExt cx="1745869" cy="2206879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745869" cy="2206878"/>
            </a:xfrm>
            <a:custGeom>
              <a:avLst/>
              <a:gdLst/>
              <a:ahLst/>
              <a:cxnLst/>
              <a:rect l="l" t="t" r="r" b="b"/>
              <a:pathLst>
                <a:path w="1745869" h="2206878">
                  <a:moveTo>
                    <a:pt x="53419" y="0"/>
                  </a:moveTo>
                  <a:lnTo>
                    <a:pt x="1692450" y="0"/>
                  </a:lnTo>
                  <a:cubicBezTo>
                    <a:pt x="1706618" y="0"/>
                    <a:pt x="1720205" y="5628"/>
                    <a:pt x="1730223" y="15646"/>
                  </a:cubicBezTo>
                  <a:cubicBezTo>
                    <a:pt x="1740241" y="25664"/>
                    <a:pt x="1745869" y="39252"/>
                    <a:pt x="1745869" y="53419"/>
                  </a:cubicBezTo>
                  <a:lnTo>
                    <a:pt x="1745869" y="2153459"/>
                  </a:lnTo>
                  <a:cubicBezTo>
                    <a:pt x="1745869" y="2167627"/>
                    <a:pt x="1740241" y="2181214"/>
                    <a:pt x="1730223" y="2191232"/>
                  </a:cubicBezTo>
                  <a:cubicBezTo>
                    <a:pt x="1720205" y="2201250"/>
                    <a:pt x="1706618" y="2206878"/>
                    <a:pt x="1692450" y="2206878"/>
                  </a:cubicBezTo>
                  <a:lnTo>
                    <a:pt x="53419" y="2206878"/>
                  </a:lnTo>
                  <a:cubicBezTo>
                    <a:pt x="23917" y="2206878"/>
                    <a:pt x="0" y="2182962"/>
                    <a:pt x="0" y="2153459"/>
                  </a:cubicBezTo>
                  <a:lnTo>
                    <a:pt x="0" y="53419"/>
                  </a:lnTo>
                  <a:cubicBezTo>
                    <a:pt x="0" y="23917"/>
                    <a:pt x="23917" y="0"/>
                    <a:pt x="53419" y="0"/>
                  </a:cubicBezTo>
                  <a:close/>
                </a:path>
              </a:pathLst>
            </a:custGeom>
            <a:solidFill>
              <a:srgbClr val="FFFFFF"/>
            </a:solidFill>
            <a:ln w="47625" cap="rnd">
              <a:solidFill>
                <a:srgbClr val="AEEA00"/>
              </a:solidFill>
              <a:prstDash val="solid"/>
              <a:round/>
            </a:ln>
          </p:spPr>
          <p:txBody>
            <a:bodyPr/>
            <a:lstStyle/>
            <a:p>
              <a:endParaRPr lang="en-IE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38100"/>
              <a:ext cx="1745869" cy="224497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756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759007" y="7046977"/>
            <a:ext cx="3032127" cy="1274265"/>
            <a:chOff x="0" y="0"/>
            <a:chExt cx="2303132" cy="967902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2303132" cy="967902"/>
            </a:xfrm>
            <a:custGeom>
              <a:avLst/>
              <a:gdLst/>
              <a:ahLst/>
              <a:cxnLst/>
              <a:rect l="l" t="t" r="r" b="b"/>
              <a:pathLst>
                <a:path w="2303132" h="967902">
                  <a:moveTo>
                    <a:pt x="104685" y="0"/>
                  </a:moveTo>
                  <a:lnTo>
                    <a:pt x="2198447" y="0"/>
                  </a:lnTo>
                  <a:cubicBezTo>
                    <a:pt x="2256263" y="0"/>
                    <a:pt x="2303132" y="46869"/>
                    <a:pt x="2303132" y="104685"/>
                  </a:cubicBezTo>
                  <a:lnTo>
                    <a:pt x="2303132" y="863217"/>
                  </a:lnTo>
                  <a:cubicBezTo>
                    <a:pt x="2303132" y="890981"/>
                    <a:pt x="2292103" y="917608"/>
                    <a:pt x="2272471" y="937240"/>
                  </a:cubicBezTo>
                  <a:cubicBezTo>
                    <a:pt x="2252838" y="956873"/>
                    <a:pt x="2226211" y="967902"/>
                    <a:pt x="2198447" y="967902"/>
                  </a:cubicBezTo>
                  <a:lnTo>
                    <a:pt x="104685" y="967902"/>
                  </a:lnTo>
                  <a:cubicBezTo>
                    <a:pt x="46869" y="967902"/>
                    <a:pt x="0" y="921033"/>
                    <a:pt x="0" y="863217"/>
                  </a:cubicBezTo>
                  <a:lnTo>
                    <a:pt x="0" y="104685"/>
                  </a:lnTo>
                  <a:cubicBezTo>
                    <a:pt x="0" y="76921"/>
                    <a:pt x="11029" y="50294"/>
                    <a:pt x="30662" y="30662"/>
                  </a:cubicBezTo>
                  <a:cubicBezTo>
                    <a:pt x="50294" y="11029"/>
                    <a:pt x="76921" y="0"/>
                    <a:pt x="104685" y="0"/>
                  </a:cubicBezTo>
                  <a:close/>
                </a:path>
              </a:pathLst>
            </a:custGeom>
            <a:solidFill>
              <a:srgbClr val="106861"/>
            </a:solidFill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en-IE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-47625"/>
              <a:ext cx="2303132" cy="101552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ctr">
                <a:lnSpc>
                  <a:spcPts val="3311"/>
                </a:lnSpc>
                <a:spcBef>
                  <a:spcPct val="0"/>
                </a:spcBef>
              </a:pPr>
              <a:r>
                <a:rPr lang="en-US" sz="2399">
                  <a:solidFill>
                    <a:srgbClr val="FFFFFF"/>
                  </a:solidFill>
                  <a:latin typeface="Open Sauce"/>
                </a:rPr>
                <a:t>One-on-one Mentoring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4917787" y="-3041985"/>
            <a:ext cx="5578401" cy="5578401"/>
            <a:chOff x="0" y="0"/>
            <a:chExt cx="812800" cy="81280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742950" cap="sq">
              <a:solidFill>
                <a:srgbClr val="FDFBFB">
                  <a:alpha val="29804"/>
                </a:srgbClr>
              </a:solidFill>
              <a:prstDash val="solid"/>
              <a:miter/>
            </a:ln>
          </p:spPr>
          <p:txBody>
            <a:bodyPr/>
            <a:lstStyle/>
            <a:p>
              <a:endParaRPr lang="en-IE"/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756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6897630" y="3255086"/>
            <a:ext cx="4492740" cy="5679080"/>
            <a:chOff x="0" y="0"/>
            <a:chExt cx="1745869" cy="2206879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1745869" cy="2206878"/>
            </a:xfrm>
            <a:custGeom>
              <a:avLst/>
              <a:gdLst/>
              <a:ahLst/>
              <a:cxnLst/>
              <a:rect l="l" t="t" r="r" b="b"/>
              <a:pathLst>
                <a:path w="1745869" h="2206878">
                  <a:moveTo>
                    <a:pt x="53419" y="0"/>
                  </a:moveTo>
                  <a:lnTo>
                    <a:pt x="1692450" y="0"/>
                  </a:lnTo>
                  <a:cubicBezTo>
                    <a:pt x="1706618" y="0"/>
                    <a:pt x="1720205" y="5628"/>
                    <a:pt x="1730223" y="15646"/>
                  </a:cubicBezTo>
                  <a:cubicBezTo>
                    <a:pt x="1740241" y="25664"/>
                    <a:pt x="1745869" y="39252"/>
                    <a:pt x="1745869" y="53419"/>
                  </a:cubicBezTo>
                  <a:lnTo>
                    <a:pt x="1745869" y="2153459"/>
                  </a:lnTo>
                  <a:cubicBezTo>
                    <a:pt x="1745869" y="2167627"/>
                    <a:pt x="1740241" y="2181214"/>
                    <a:pt x="1730223" y="2191232"/>
                  </a:cubicBezTo>
                  <a:cubicBezTo>
                    <a:pt x="1720205" y="2201250"/>
                    <a:pt x="1706618" y="2206878"/>
                    <a:pt x="1692450" y="2206878"/>
                  </a:cubicBezTo>
                  <a:lnTo>
                    <a:pt x="53419" y="2206878"/>
                  </a:lnTo>
                  <a:cubicBezTo>
                    <a:pt x="23917" y="2206878"/>
                    <a:pt x="0" y="2182962"/>
                    <a:pt x="0" y="2153459"/>
                  </a:cubicBezTo>
                  <a:lnTo>
                    <a:pt x="0" y="53419"/>
                  </a:lnTo>
                  <a:cubicBezTo>
                    <a:pt x="0" y="23917"/>
                    <a:pt x="23917" y="0"/>
                    <a:pt x="53419" y="0"/>
                  </a:cubicBezTo>
                  <a:close/>
                </a:path>
              </a:pathLst>
            </a:custGeom>
            <a:solidFill>
              <a:srgbClr val="FFFFFF"/>
            </a:solidFill>
            <a:ln w="47625" cap="rnd">
              <a:solidFill>
                <a:srgbClr val="AEEA00"/>
              </a:solidFill>
              <a:prstDash val="solid"/>
              <a:round/>
            </a:ln>
          </p:spPr>
          <p:txBody>
            <a:bodyPr/>
            <a:lstStyle/>
            <a:p>
              <a:endParaRPr lang="en-IE"/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0" y="-38100"/>
              <a:ext cx="1745869" cy="224497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756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7627937" y="6975510"/>
            <a:ext cx="3032127" cy="1274265"/>
            <a:chOff x="0" y="0"/>
            <a:chExt cx="2303132" cy="967902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2303132" cy="967902"/>
            </a:xfrm>
            <a:custGeom>
              <a:avLst/>
              <a:gdLst/>
              <a:ahLst/>
              <a:cxnLst/>
              <a:rect l="l" t="t" r="r" b="b"/>
              <a:pathLst>
                <a:path w="2303132" h="967902">
                  <a:moveTo>
                    <a:pt x="104685" y="0"/>
                  </a:moveTo>
                  <a:lnTo>
                    <a:pt x="2198447" y="0"/>
                  </a:lnTo>
                  <a:cubicBezTo>
                    <a:pt x="2256263" y="0"/>
                    <a:pt x="2303132" y="46869"/>
                    <a:pt x="2303132" y="104685"/>
                  </a:cubicBezTo>
                  <a:lnTo>
                    <a:pt x="2303132" y="863217"/>
                  </a:lnTo>
                  <a:cubicBezTo>
                    <a:pt x="2303132" y="890981"/>
                    <a:pt x="2292103" y="917608"/>
                    <a:pt x="2272471" y="937240"/>
                  </a:cubicBezTo>
                  <a:cubicBezTo>
                    <a:pt x="2252838" y="956873"/>
                    <a:pt x="2226211" y="967902"/>
                    <a:pt x="2198447" y="967902"/>
                  </a:cubicBezTo>
                  <a:lnTo>
                    <a:pt x="104685" y="967902"/>
                  </a:lnTo>
                  <a:cubicBezTo>
                    <a:pt x="46869" y="967902"/>
                    <a:pt x="0" y="921033"/>
                    <a:pt x="0" y="863217"/>
                  </a:cubicBezTo>
                  <a:lnTo>
                    <a:pt x="0" y="104685"/>
                  </a:lnTo>
                  <a:cubicBezTo>
                    <a:pt x="0" y="76921"/>
                    <a:pt x="11029" y="50294"/>
                    <a:pt x="30662" y="30662"/>
                  </a:cubicBezTo>
                  <a:cubicBezTo>
                    <a:pt x="50294" y="11029"/>
                    <a:pt x="76921" y="0"/>
                    <a:pt x="104685" y="0"/>
                  </a:cubicBezTo>
                  <a:close/>
                </a:path>
              </a:pathLst>
            </a:custGeom>
            <a:solidFill>
              <a:srgbClr val="106861"/>
            </a:solidFill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en-IE"/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0" y="-47625"/>
              <a:ext cx="2303132" cy="101552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ctr">
                <a:lnSpc>
                  <a:spcPts val="3311"/>
                </a:lnSpc>
                <a:spcBef>
                  <a:spcPct val="0"/>
                </a:spcBef>
              </a:pPr>
              <a:r>
                <a:rPr lang="en-US" sz="2399">
                  <a:solidFill>
                    <a:srgbClr val="FFFFFF"/>
                  </a:solidFill>
                  <a:latin typeface="Open Sauce"/>
                </a:rPr>
                <a:t>Group Mentoring</a:t>
              </a:r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12766560" y="3120435"/>
            <a:ext cx="4492740" cy="5679080"/>
            <a:chOff x="0" y="0"/>
            <a:chExt cx="1745869" cy="2206879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1745869" cy="2206878"/>
            </a:xfrm>
            <a:custGeom>
              <a:avLst/>
              <a:gdLst/>
              <a:ahLst/>
              <a:cxnLst/>
              <a:rect l="l" t="t" r="r" b="b"/>
              <a:pathLst>
                <a:path w="1745869" h="2206878">
                  <a:moveTo>
                    <a:pt x="53419" y="0"/>
                  </a:moveTo>
                  <a:lnTo>
                    <a:pt x="1692450" y="0"/>
                  </a:lnTo>
                  <a:cubicBezTo>
                    <a:pt x="1706618" y="0"/>
                    <a:pt x="1720205" y="5628"/>
                    <a:pt x="1730223" y="15646"/>
                  </a:cubicBezTo>
                  <a:cubicBezTo>
                    <a:pt x="1740241" y="25664"/>
                    <a:pt x="1745869" y="39252"/>
                    <a:pt x="1745869" y="53419"/>
                  </a:cubicBezTo>
                  <a:lnTo>
                    <a:pt x="1745869" y="2153459"/>
                  </a:lnTo>
                  <a:cubicBezTo>
                    <a:pt x="1745869" y="2167627"/>
                    <a:pt x="1740241" y="2181214"/>
                    <a:pt x="1730223" y="2191232"/>
                  </a:cubicBezTo>
                  <a:cubicBezTo>
                    <a:pt x="1720205" y="2201250"/>
                    <a:pt x="1706618" y="2206878"/>
                    <a:pt x="1692450" y="2206878"/>
                  </a:cubicBezTo>
                  <a:lnTo>
                    <a:pt x="53419" y="2206878"/>
                  </a:lnTo>
                  <a:cubicBezTo>
                    <a:pt x="23917" y="2206878"/>
                    <a:pt x="0" y="2182962"/>
                    <a:pt x="0" y="2153459"/>
                  </a:cubicBezTo>
                  <a:lnTo>
                    <a:pt x="0" y="53419"/>
                  </a:lnTo>
                  <a:cubicBezTo>
                    <a:pt x="0" y="23917"/>
                    <a:pt x="23917" y="0"/>
                    <a:pt x="53419" y="0"/>
                  </a:cubicBezTo>
                  <a:close/>
                </a:path>
              </a:pathLst>
            </a:custGeom>
            <a:solidFill>
              <a:srgbClr val="FFFFFF"/>
            </a:solidFill>
            <a:ln w="47625" cap="rnd">
              <a:solidFill>
                <a:srgbClr val="AEEA00"/>
              </a:solidFill>
              <a:prstDash val="solid"/>
              <a:round/>
            </a:ln>
          </p:spPr>
          <p:txBody>
            <a:bodyPr/>
            <a:lstStyle/>
            <a:p>
              <a:endParaRPr lang="en-IE"/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0" y="-38100"/>
              <a:ext cx="1745869" cy="224497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756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13495395" y="7046977"/>
            <a:ext cx="3032127" cy="1274265"/>
            <a:chOff x="0" y="0"/>
            <a:chExt cx="2303132" cy="967902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2303132" cy="967902"/>
            </a:xfrm>
            <a:custGeom>
              <a:avLst/>
              <a:gdLst/>
              <a:ahLst/>
              <a:cxnLst/>
              <a:rect l="l" t="t" r="r" b="b"/>
              <a:pathLst>
                <a:path w="2303132" h="967902">
                  <a:moveTo>
                    <a:pt x="104685" y="0"/>
                  </a:moveTo>
                  <a:lnTo>
                    <a:pt x="2198447" y="0"/>
                  </a:lnTo>
                  <a:cubicBezTo>
                    <a:pt x="2256263" y="0"/>
                    <a:pt x="2303132" y="46869"/>
                    <a:pt x="2303132" y="104685"/>
                  </a:cubicBezTo>
                  <a:lnTo>
                    <a:pt x="2303132" y="863217"/>
                  </a:lnTo>
                  <a:cubicBezTo>
                    <a:pt x="2303132" y="890981"/>
                    <a:pt x="2292103" y="917608"/>
                    <a:pt x="2272471" y="937240"/>
                  </a:cubicBezTo>
                  <a:cubicBezTo>
                    <a:pt x="2252838" y="956873"/>
                    <a:pt x="2226211" y="967902"/>
                    <a:pt x="2198447" y="967902"/>
                  </a:cubicBezTo>
                  <a:lnTo>
                    <a:pt x="104685" y="967902"/>
                  </a:lnTo>
                  <a:cubicBezTo>
                    <a:pt x="46869" y="967902"/>
                    <a:pt x="0" y="921033"/>
                    <a:pt x="0" y="863217"/>
                  </a:cubicBezTo>
                  <a:lnTo>
                    <a:pt x="0" y="104685"/>
                  </a:lnTo>
                  <a:cubicBezTo>
                    <a:pt x="0" y="76921"/>
                    <a:pt x="11029" y="50294"/>
                    <a:pt x="30662" y="30662"/>
                  </a:cubicBezTo>
                  <a:cubicBezTo>
                    <a:pt x="50294" y="11029"/>
                    <a:pt x="76921" y="0"/>
                    <a:pt x="104685" y="0"/>
                  </a:cubicBezTo>
                  <a:close/>
                </a:path>
              </a:pathLst>
            </a:custGeom>
            <a:solidFill>
              <a:srgbClr val="106861"/>
            </a:solidFill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en-IE"/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0" y="-47625"/>
              <a:ext cx="2303132" cy="101552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ctr">
                <a:lnSpc>
                  <a:spcPts val="3311"/>
                </a:lnSpc>
                <a:spcBef>
                  <a:spcPct val="0"/>
                </a:spcBef>
              </a:pPr>
              <a:r>
                <a:rPr lang="en-US" sz="2399">
                  <a:solidFill>
                    <a:srgbClr val="FFFFFF"/>
                  </a:solidFill>
                  <a:latin typeface="Open Sauce"/>
                </a:rPr>
                <a:t>E-Mentoring</a:t>
              </a:r>
            </a:p>
          </p:txBody>
        </p:sp>
      </p:grpSp>
      <p:sp>
        <p:nvSpPr>
          <p:cNvPr id="29" name="Freeform 29"/>
          <p:cNvSpPr/>
          <p:nvPr/>
        </p:nvSpPr>
        <p:spPr>
          <a:xfrm>
            <a:off x="1283966" y="3854712"/>
            <a:ext cx="3982209" cy="2577575"/>
          </a:xfrm>
          <a:custGeom>
            <a:avLst/>
            <a:gdLst/>
            <a:ahLst/>
            <a:cxnLst/>
            <a:rect l="l" t="t" r="r" b="b"/>
            <a:pathLst>
              <a:path w="3982209" h="2577575">
                <a:moveTo>
                  <a:pt x="0" y="0"/>
                </a:moveTo>
                <a:lnTo>
                  <a:pt x="3982209" y="0"/>
                </a:lnTo>
                <a:lnTo>
                  <a:pt x="3982209" y="2577576"/>
                </a:lnTo>
                <a:lnTo>
                  <a:pt x="0" y="257757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E"/>
          </a:p>
        </p:txBody>
      </p:sp>
      <p:sp>
        <p:nvSpPr>
          <p:cNvPr id="30" name="Freeform 30"/>
          <p:cNvSpPr/>
          <p:nvPr/>
        </p:nvSpPr>
        <p:spPr>
          <a:xfrm>
            <a:off x="7381699" y="3636569"/>
            <a:ext cx="3524601" cy="3017940"/>
          </a:xfrm>
          <a:custGeom>
            <a:avLst/>
            <a:gdLst/>
            <a:ahLst/>
            <a:cxnLst/>
            <a:rect l="l" t="t" r="r" b="b"/>
            <a:pathLst>
              <a:path w="3524601" h="3017940">
                <a:moveTo>
                  <a:pt x="0" y="0"/>
                </a:moveTo>
                <a:lnTo>
                  <a:pt x="3524602" y="0"/>
                </a:lnTo>
                <a:lnTo>
                  <a:pt x="3524602" y="3017940"/>
                </a:lnTo>
                <a:lnTo>
                  <a:pt x="0" y="301794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E"/>
          </a:p>
        </p:txBody>
      </p:sp>
      <p:sp>
        <p:nvSpPr>
          <p:cNvPr id="31" name="Freeform 31"/>
          <p:cNvSpPr/>
          <p:nvPr/>
        </p:nvSpPr>
        <p:spPr>
          <a:xfrm>
            <a:off x="13406938" y="3440335"/>
            <a:ext cx="3211984" cy="3410408"/>
          </a:xfrm>
          <a:custGeom>
            <a:avLst/>
            <a:gdLst/>
            <a:ahLst/>
            <a:cxnLst/>
            <a:rect l="l" t="t" r="r" b="b"/>
            <a:pathLst>
              <a:path w="3211984" h="3410408">
                <a:moveTo>
                  <a:pt x="0" y="0"/>
                </a:moveTo>
                <a:lnTo>
                  <a:pt x="3211984" y="0"/>
                </a:lnTo>
                <a:lnTo>
                  <a:pt x="3211984" y="3410408"/>
                </a:lnTo>
                <a:lnTo>
                  <a:pt x="0" y="341040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E"/>
          </a:p>
        </p:txBody>
      </p:sp>
      <p:sp>
        <p:nvSpPr>
          <p:cNvPr id="32" name="TextBox 32"/>
          <p:cNvSpPr txBox="1"/>
          <p:nvPr/>
        </p:nvSpPr>
        <p:spPr>
          <a:xfrm>
            <a:off x="3275070" y="923925"/>
            <a:ext cx="10612014" cy="10487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564"/>
              </a:lnSpc>
              <a:spcBef>
                <a:spcPct val="0"/>
              </a:spcBef>
            </a:pPr>
            <a:r>
              <a:rPr lang="en-US" sz="6206">
                <a:solidFill>
                  <a:srgbClr val="FFFFFF"/>
                </a:solidFill>
                <a:latin typeface="Open Sauce Bold"/>
              </a:rPr>
              <a:t>Types Of Youth Mentoring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B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2353095" y="-2828925"/>
            <a:ext cx="5657850" cy="5657850"/>
            <a:chOff x="0" y="0"/>
            <a:chExt cx="812800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106861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IE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76200" y="57150"/>
              <a:ext cx="660400" cy="6794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8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6561984" y="0"/>
            <a:ext cx="2897922" cy="10287000"/>
            <a:chOff x="0" y="0"/>
            <a:chExt cx="763239" cy="2709333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763239" cy="2709333"/>
            </a:xfrm>
            <a:custGeom>
              <a:avLst/>
              <a:gdLst/>
              <a:ahLst/>
              <a:cxnLst/>
              <a:rect l="l" t="t" r="r" b="b"/>
              <a:pathLst>
                <a:path w="763239" h="2709333">
                  <a:moveTo>
                    <a:pt x="0" y="0"/>
                  </a:moveTo>
                  <a:lnTo>
                    <a:pt x="763239" y="0"/>
                  </a:lnTo>
                  <a:lnTo>
                    <a:pt x="763239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106861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IE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19050"/>
              <a:ext cx="763239" cy="272838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8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2715316" y="-66675"/>
            <a:ext cx="9637779" cy="36815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862"/>
              </a:lnSpc>
            </a:pPr>
            <a:endParaRPr/>
          </a:p>
          <a:p>
            <a:pPr algn="l">
              <a:lnSpc>
                <a:spcPts val="4862"/>
              </a:lnSpc>
            </a:pPr>
            <a:r>
              <a:rPr lang="en-US" sz="3473" spc="-69">
                <a:solidFill>
                  <a:srgbClr val="035D61"/>
                </a:solidFill>
                <a:latin typeface="Open Sauce Bold"/>
              </a:rPr>
              <a:t>WorkAbility is unique/innovative in that we have OT. Occupational therapy (OT) complements our youth work approach, here are some key advantages:</a:t>
            </a:r>
          </a:p>
          <a:p>
            <a:pPr marL="0" lvl="0" indent="0" algn="l">
              <a:lnSpc>
                <a:spcPts val="4862"/>
              </a:lnSpc>
              <a:spcBef>
                <a:spcPct val="0"/>
              </a:spcBef>
            </a:pPr>
            <a:endParaRPr lang="en-US" sz="3473" spc="-69">
              <a:solidFill>
                <a:srgbClr val="035D61"/>
              </a:solidFill>
              <a:latin typeface="Open Sauce Bold"/>
            </a:endParaRPr>
          </a:p>
        </p:txBody>
      </p:sp>
      <p:grpSp>
        <p:nvGrpSpPr>
          <p:cNvPr id="9" name="Group 9"/>
          <p:cNvGrpSpPr/>
          <p:nvPr/>
        </p:nvGrpSpPr>
        <p:grpSpPr>
          <a:xfrm>
            <a:off x="410627" y="7715250"/>
            <a:ext cx="3086100" cy="3086100"/>
            <a:chOff x="0" y="0"/>
            <a:chExt cx="812800" cy="81280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106861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IE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76200" y="57150"/>
              <a:ext cx="660400" cy="6794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8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-1038334" y="0"/>
            <a:ext cx="2897922" cy="10287000"/>
            <a:chOff x="0" y="0"/>
            <a:chExt cx="763239" cy="2709333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763239" cy="2709333"/>
            </a:xfrm>
            <a:custGeom>
              <a:avLst/>
              <a:gdLst/>
              <a:ahLst/>
              <a:cxnLst/>
              <a:rect l="l" t="t" r="r" b="b"/>
              <a:pathLst>
                <a:path w="763239" h="2709333">
                  <a:moveTo>
                    <a:pt x="0" y="0"/>
                  </a:moveTo>
                  <a:lnTo>
                    <a:pt x="763239" y="0"/>
                  </a:lnTo>
                  <a:lnTo>
                    <a:pt x="763239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106861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IE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-19050"/>
              <a:ext cx="763239" cy="272838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8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5" name="TextBox 15"/>
          <p:cNvSpPr txBox="1"/>
          <p:nvPr/>
        </p:nvSpPr>
        <p:spPr>
          <a:xfrm>
            <a:off x="3496727" y="3884424"/>
            <a:ext cx="11253415" cy="59810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34059" lvl="1" indent="-367030" algn="l">
              <a:lnSpc>
                <a:spcPts val="4759"/>
              </a:lnSpc>
              <a:buFont typeface="Arial"/>
              <a:buChar char="•"/>
            </a:pPr>
            <a:r>
              <a:rPr lang="en-US" sz="3399">
                <a:solidFill>
                  <a:srgbClr val="035D61"/>
                </a:solidFill>
                <a:latin typeface="Canva Sans"/>
              </a:rPr>
              <a:t>Skill Development</a:t>
            </a:r>
          </a:p>
          <a:p>
            <a:pPr marL="734059" lvl="1" indent="-367030" algn="l">
              <a:lnSpc>
                <a:spcPts val="4759"/>
              </a:lnSpc>
              <a:buFont typeface="Arial"/>
              <a:buChar char="•"/>
            </a:pPr>
            <a:r>
              <a:rPr lang="en-US" sz="3399">
                <a:solidFill>
                  <a:srgbClr val="035D61"/>
                </a:solidFill>
                <a:latin typeface="Canva Sans"/>
              </a:rPr>
              <a:t>Workplace Adaptation</a:t>
            </a:r>
          </a:p>
          <a:p>
            <a:pPr marL="734059" lvl="1" indent="-367030" algn="l">
              <a:lnSpc>
                <a:spcPts val="4759"/>
              </a:lnSpc>
              <a:buFont typeface="Arial"/>
              <a:buChar char="•"/>
            </a:pPr>
            <a:r>
              <a:rPr lang="en-US" sz="3399">
                <a:solidFill>
                  <a:srgbClr val="035D61"/>
                </a:solidFill>
                <a:latin typeface="Canva Sans"/>
              </a:rPr>
              <a:t>Building Confidence</a:t>
            </a:r>
          </a:p>
          <a:p>
            <a:pPr marL="734059" lvl="1" indent="-367030" algn="l">
              <a:lnSpc>
                <a:spcPts val="4759"/>
              </a:lnSpc>
              <a:buFont typeface="Arial"/>
              <a:buChar char="•"/>
            </a:pPr>
            <a:r>
              <a:rPr lang="en-US" sz="3399">
                <a:solidFill>
                  <a:srgbClr val="035D61"/>
                </a:solidFill>
                <a:latin typeface="Canva Sans"/>
              </a:rPr>
              <a:t>Social Skills Training</a:t>
            </a:r>
          </a:p>
          <a:p>
            <a:pPr marL="734059" lvl="1" indent="-367030" algn="l">
              <a:lnSpc>
                <a:spcPts val="4759"/>
              </a:lnSpc>
              <a:buFont typeface="Arial"/>
              <a:buChar char="•"/>
            </a:pPr>
            <a:r>
              <a:rPr lang="en-US" sz="3399">
                <a:solidFill>
                  <a:srgbClr val="035D61"/>
                </a:solidFill>
                <a:latin typeface="Canva Sans"/>
              </a:rPr>
              <a:t>Stress and Anxiety Management</a:t>
            </a:r>
          </a:p>
          <a:p>
            <a:pPr marL="734059" lvl="1" indent="-367030" algn="l">
              <a:lnSpc>
                <a:spcPts val="4759"/>
              </a:lnSpc>
              <a:buFont typeface="Arial"/>
              <a:buChar char="•"/>
            </a:pPr>
            <a:r>
              <a:rPr lang="en-US" sz="3399">
                <a:solidFill>
                  <a:srgbClr val="035D61"/>
                </a:solidFill>
                <a:latin typeface="Canva Sans"/>
              </a:rPr>
              <a:t>Promoting Independence</a:t>
            </a:r>
          </a:p>
          <a:p>
            <a:pPr marL="734059" lvl="1" indent="-367030" algn="l">
              <a:lnSpc>
                <a:spcPts val="4759"/>
              </a:lnSpc>
              <a:buFont typeface="Arial"/>
              <a:buChar char="•"/>
            </a:pPr>
            <a:r>
              <a:rPr lang="en-US" sz="3399">
                <a:solidFill>
                  <a:srgbClr val="035D61"/>
                </a:solidFill>
                <a:latin typeface="Canva Sans"/>
              </a:rPr>
              <a:t>Support for Employers</a:t>
            </a:r>
          </a:p>
          <a:p>
            <a:pPr marL="734059" lvl="1" indent="-367030" algn="l">
              <a:lnSpc>
                <a:spcPts val="4759"/>
              </a:lnSpc>
              <a:buFont typeface="Arial"/>
              <a:buChar char="•"/>
            </a:pPr>
            <a:r>
              <a:rPr lang="en-US" sz="3399">
                <a:solidFill>
                  <a:srgbClr val="035D61"/>
                </a:solidFill>
                <a:latin typeface="Canva Sans"/>
              </a:rPr>
              <a:t>Sustainable Employment</a:t>
            </a:r>
          </a:p>
          <a:p>
            <a:pPr marL="734059" lvl="1" indent="-367030" algn="l">
              <a:lnSpc>
                <a:spcPts val="4759"/>
              </a:lnSpc>
              <a:buFont typeface="Arial"/>
              <a:buChar char="•"/>
            </a:pPr>
            <a:r>
              <a:rPr lang="en-US" sz="3399">
                <a:solidFill>
                  <a:srgbClr val="035D61"/>
                </a:solidFill>
                <a:latin typeface="Canva Sans"/>
              </a:rPr>
              <a:t>Enhancing Quality of Life</a:t>
            </a:r>
          </a:p>
          <a:p>
            <a:pPr algn="ctr">
              <a:lnSpc>
                <a:spcPts val="4759"/>
              </a:lnSpc>
            </a:pPr>
            <a:endParaRPr lang="en-US" sz="3399">
              <a:solidFill>
                <a:srgbClr val="035D61"/>
              </a:solidFill>
              <a:latin typeface="Canva Sans"/>
            </a:endParaRPr>
          </a:p>
        </p:txBody>
      </p:sp>
      <p:sp>
        <p:nvSpPr>
          <p:cNvPr id="16" name="Freeform 16"/>
          <p:cNvSpPr/>
          <p:nvPr/>
        </p:nvSpPr>
        <p:spPr>
          <a:xfrm>
            <a:off x="11625450" y="3951099"/>
            <a:ext cx="3323496" cy="4782008"/>
          </a:xfrm>
          <a:custGeom>
            <a:avLst/>
            <a:gdLst/>
            <a:ahLst/>
            <a:cxnLst/>
            <a:rect l="l" t="t" r="r" b="b"/>
            <a:pathLst>
              <a:path w="3323496" h="4782008">
                <a:moveTo>
                  <a:pt x="0" y="0"/>
                </a:moveTo>
                <a:lnTo>
                  <a:pt x="3323496" y="0"/>
                </a:lnTo>
                <a:lnTo>
                  <a:pt x="3323496" y="4782008"/>
                </a:lnTo>
                <a:lnTo>
                  <a:pt x="0" y="478200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E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2223373" y="8598432"/>
            <a:ext cx="5578401" cy="5578401"/>
            <a:chOff x="0" y="0"/>
            <a:chExt cx="812800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742950" cap="sq">
              <a:solidFill>
                <a:srgbClr val="106861"/>
              </a:solidFill>
              <a:prstDash val="solid"/>
              <a:miter/>
            </a:ln>
          </p:spPr>
          <p:txBody>
            <a:bodyPr/>
            <a:lstStyle/>
            <a:p>
              <a:endParaRPr lang="en-IE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756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5017929" y="-2533783"/>
            <a:ext cx="5002094" cy="5002094"/>
            <a:chOff x="0" y="0"/>
            <a:chExt cx="812800" cy="8128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106861">
                <a:alpha val="32941"/>
              </a:srgbClr>
            </a:solidFill>
            <a:ln w="742950" cap="sq">
              <a:solidFill>
                <a:srgbClr val="106861">
                  <a:alpha val="32941"/>
                </a:srgbClr>
              </a:solidFill>
              <a:prstDash val="solid"/>
              <a:miter/>
            </a:ln>
          </p:spPr>
          <p:txBody>
            <a:bodyPr/>
            <a:lstStyle/>
            <a:p>
              <a:endParaRPr lang="en-IE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756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8307532" y="1878174"/>
            <a:ext cx="1228028" cy="1226514"/>
            <a:chOff x="0" y="0"/>
            <a:chExt cx="323431" cy="323032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323431" cy="323032"/>
            </a:xfrm>
            <a:custGeom>
              <a:avLst/>
              <a:gdLst/>
              <a:ahLst/>
              <a:cxnLst/>
              <a:rect l="l" t="t" r="r" b="b"/>
              <a:pathLst>
                <a:path w="323431" h="323032">
                  <a:moveTo>
                    <a:pt x="0" y="0"/>
                  </a:moveTo>
                  <a:lnTo>
                    <a:pt x="323431" y="0"/>
                  </a:lnTo>
                  <a:lnTo>
                    <a:pt x="323431" y="323032"/>
                  </a:lnTo>
                  <a:lnTo>
                    <a:pt x="0" y="32303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IE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114300"/>
              <a:ext cx="323431" cy="43733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8076"/>
                </a:lnSpc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3355028" y="8974821"/>
            <a:ext cx="1183417" cy="1183417"/>
            <a:chOff x="0" y="0"/>
            <a:chExt cx="812800" cy="81280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106861"/>
            </a:solidFill>
            <a:ln w="742950" cap="sq">
              <a:solidFill>
                <a:srgbClr val="106861"/>
              </a:solidFill>
              <a:prstDash val="solid"/>
              <a:miter/>
            </a:ln>
          </p:spPr>
          <p:txBody>
            <a:bodyPr/>
            <a:lstStyle/>
            <a:p>
              <a:endParaRPr lang="en-IE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756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4" name="Freeform 14"/>
          <p:cNvSpPr/>
          <p:nvPr/>
        </p:nvSpPr>
        <p:spPr>
          <a:xfrm>
            <a:off x="12092835" y="8798979"/>
            <a:ext cx="4594895" cy="1312179"/>
          </a:xfrm>
          <a:custGeom>
            <a:avLst/>
            <a:gdLst/>
            <a:ahLst/>
            <a:cxnLst/>
            <a:rect l="l" t="t" r="r" b="b"/>
            <a:pathLst>
              <a:path w="4594895" h="1312179">
                <a:moveTo>
                  <a:pt x="0" y="0"/>
                </a:moveTo>
                <a:lnTo>
                  <a:pt x="4594895" y="0"/>
                </a:lnTo>
                <a:lnTo>
                  <a:pt x="4594895" y="1312178"/>
                </a:lnTo>
                <a:lnTo>
                  <a:pt x="0" y="131217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IE"/>
          </a:p>
        </p:txBody>
      </p:sp>
      <p:grpSp>
        <p:nvGrpSpPr>
          <p:cNvPr id="15" name="Group 15"/>
          <p:cNvGrpSpPr/>
          <p:nvPr/>
        </p:nvGrpSpPr>
        <p:grpSpPr>
          <a:xfrm>
            <a:off x="653280" y="2815764"/>
            <a:ext cx="2701748" cy="2246759"/>
            <a:chOff x="0" y="0"/>
            <a:chExt cx="625254" cy="519958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625254" cy="519958"/>
            </a:xfrm>
            <a:custGeom>
              <a:avLst/>
              <a:gdLst/>
              <a:ahLst/>
              <a:cxnLst/>
              <a:rect l="l" t="t" r="r" b="b"/>
              <a:pathLst>
                <a:path w="625254" h="519958">
                  <a:moveTo>
                    <a:pt x="91697" y="0"/>
                  </a:moveTo>
                  <a:lnTo>
                    <a:pt x="533557" y="0"/>
                  </a:lnTo>
                  <a:cubicBezTo>
                    <a:pt x="584200" y="0"/>
                    <a:pt x="625254" y="41054"/>
                    <a:pt x="625254" y="91697"/>
                  </a:cubicBezTo>
                  <a:lnTo>
                    <a:pt x="625254" y="428261"/>
                  </a:lnTo>
                  <a:cubicBezTo>
                    <a:pt x="625254" y="478904"/>
                    <a:pt x="584200" y="519958"/>
                    <a:pt x="533557" y="519958"/>
                  </a:cubicBezTo>
                  <a:lnTo>
                    <a:pt x="91697" y="519958"/>
                  </a:lnTo>
                  <a:cubicBezTo>
                    <a:pt x="67377" y="519958"/>
                    <a:pt x="44054" y="510297"/>
                    <a:pt x="26857" y="493100"/>
                  </a:cubicBezTo>
                  <a:cubicBezTo>
                    <a:pt x="9661" y="475904"/>
                    <a:pt x="0" y="452581"/>
                    <a:pt x="0" y="428261"/>
                  </a:cubicBezTo>
                  <a:lnTo>
                    <a:pt x="0" y="91697"/>
                  </a:lnTo>
                  <a:cubicBezTo>
                    <a:pt x="0" y="41054"/>
                    <a:pt x="41054" y="0"/>
                    <a:pt x="91697" y="0"/>
                  </a:cubicBezTo>
                  <a:close/>
                </a:path>
              </a:pathLst>
            </a:custGeom>
            <a:solidFill>
              <a:srgbClr val="FFFFFF"/>
            </a:solidFill>
            <a:ln w="104775" cap="rnd">
              <a:solidFill>
                <a:srgbClr val="106861"/>
              </a:solidFill>
              <a:prstDash val="solid"/>
              <a:round/>
            </a:ln>
          </p:spPr>
          <p:txBody>
            <a:bodyPr/>
            <a:lstStyle/>
            <a:p>
              <a:endParaRPr lang="en-IE"/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0" y="-38100"/>
              <a:ext cx="625254" cy="55805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756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7575234" y="6085838"/>
            <a:ext cx="2701748" cy="2246759"/>
            <a:chOff x="0" y="0"/>
            <a:chExt cx="625254" cy="519958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625254" cy="519958"/>
            </a:xfrm>
            <a:custGeom>
              <a:avLst/>
              <a:gdLst/>
              <a:ahLst/>
              <a:cxnLst/>
              <a:rect l="l" t="t" r="r" b="b"/>
              <a:pathLst>
                <a:path w="625254" h="519958">
                  <a:moveTo>
                    <a:pt x="91697" y="0"/>
                  </a:moveTo>
                  <a:lnTo>
                    <a:pt x="533557" y="0"/>
                  </a:lnTo>
                  <a:cubicBezTo>
                    <a:pt x="584200" y="0"/>
                    <a:pt x="625254" y="41054"/>
                    <a:pt x="625254" y="91697"/>
                  </a:cubicBezTo>
                  <a:lnTo>
                    <a:pt x="625254" y="428261"/>
                  </a:lnTo>
                  <a:cubicBezTo>
                    <a:pt x="625254" y="478904"/>
                    <a:pt x="584200" y="519958"/>
                    <a:pt x="533557" y="519958"/>
                  </a:cubicBezTo>
                  <a:lnTo>
                    <a:pt x="91697" y="519958"/>
                  </a:lnTo>
                  <a:cubicBezTo>
                    <a:pt x="67377" y="519958"/>
                    <a:pt x="44054" y="510297"/>
                    <a:pt x="26857" y="493100"/>
                  </a:cubicBezTo>
                  <a:cubicBezTo>
                    <a:pt x="9661" y="475904"/>
                    <a:pt x="0" y="452581"/>
                    <a:pt x="0" y="428261"/>
                  </a:cubicBezTo>
                  <a:lnTo>
                    <a:pt x="0" y="91697"/>
                  </a:lnTo>
                  <a:cubicBezTo>
                    <a:pt x="0" y="41054"/>
                    <a:pt x="41054" y="0"/>
                    <a:pt x="91697" y="0"/>
                  </a:cubicBezTo>
                  <a:close/>
                </a:path>
              </a:pathLst>
            </a:custGeom>
            <a:solidFill>
              <a:srgbClr val="FFFFFF"/>
            </a:solidFill>
            <a:ln w="104775" cap="rnd">
              <a:solidFill>
                <a:srgbClr val="106861"/>
              </a:solidFill>
              <a:prstDash val="solid"/>
              <a:round/>
            </a:ln>
          </p:spPr>
          <p:txBody>
            <a:bodyPr/>
            <a:lstStyle/>
            <a:p>
              <a:endParaRPr lang="en-IE"/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0" y="-38100"/>
              <a:ext cx="625254" cy="55805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756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11038982" y="6085838"/>
            <a:ext cx="2701748" cy="2246759"/>
            <a:chOff x="0" y="0"/>
            <a:chExt cx="625254" cy="519958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625254" cy="519958"/>
            </a:xfrm>
            <a:custGeom>
              <a:avLst/>
              <a:gdLst/>
              <a:ahLst/>
              <a:cxnLst/>
              <a:rect l="l" t="t" r="r" b="b"/>
              <a:pathLst>
                <a:path w="625254" h="519958">
                  <a:moveTo>
                    <a:pt x="91697" y="0"/>
                  </a:moveTo>
                  <a:lnTo>
                    <a:pt x="533557" y="0"/>
                  </a:lnTo>
                  <a:cubicBezTo>
                    <a:pt x="584200" y="0"/>
                    <a:pt x="625254" y="41054"/>
                    <a:pt x="625254" y="91697"/>
                  </a:cubicBezTo>
                  <a:lnTo>
                    <a:pt x="625254" y="428261"/>
                  </a:lnTo>
                  <a:cubicBezTo>
                    <a:pt x="625254" y="478904"/>
                    <a:pt x="584200" y="519958"/>
                    <a:pt x="533557" y="519958"/>
                  </a:cubicBezTo>
                  <a:lnTo>
                    <a:pt x="91697" y="519958"/>
                  </a:lnTo>
                  <a:cubicBezTo>
                    <a:pt x="67377" y="519958"/>
                    <a:pt x="44054" y="510297"/>
                    <a:pt x="26857" y="493100"/>
                  </a:cubicBezTo>
                  <a:cubicBezTo>
                    <a:pt x="9661" y="475904"/>
                    <a:pt x="0" y="452581"/>
                    <a:pt x="0" y="428261"/>
                  </a:cubicBezTo>
                  <a:lnTo>
                    <a:pt x="0" y="91697"/>
                  </a:lnTo>
                  <a:cubicBezTo>
                    <a:pt x="0" y="41054"/>
                    <a:pt x="41054" y="0"/>
                    <a:pt x="91697" y="0"/>
                  </a:cubicBezTo>
                  <a:close/>
                </a:path>
              </a:pathLst>
            </a:custGeom>
            <a:solidFill>
              <a:srgbClr val="FFFFFF"/>
            </a:solidFill>
            <a:ln w="104775" cap="rnd">
              <a:solidFill>
                <a:srgbClr val="106861"/>
              </a:solidFill>
              <a:prstDash val="solid"/>
              <a:round/>
            </a:ln>
          </p:spPr>
          <p:txBody>
            <a:bodyPr/>
            <a:lstStyle/>
            <a:p>
              <a:endParaRPr lang="en-IE"/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0" y="-38100"/>
              <a:ext cx="625254" cy="55805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756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14502730" y="6085838"/>
            <a:ext cx="2701748" cy="2246759"/>
            <a:chOff x="0" y="0"/>
            <a:chExt cx="625254" cy="519958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625254" cy="519958"/>
            </a:xfrm>
            <a:custGeom>
              <a:avLst/>
              <a:gdLst/>
              <a:ahLst/>
              <a:cxnLst/>
              <a:rect l="l" t="t" r="r" b="b"/>
              <a:pathLst>
                <a:path w="625254" h="519958">
                  <a:moveTo>
                    <a:pt x="91697" y="0"/>
                  </a:moveTo>
                  <a:lnTo>
                    <a:pt x="533557" y="0"/>
                  </a:lnTo>
                  <a:cubicBezTo>
                    <a:pt x="584200" y="0"/>
                    <a:pt x="625254" y="41054"/>
                    <a:pt x="625254" y="91697"/>
                  </a:cubicBezTo>
                  <a:lnTo>
                    <a:pt x="625254" y="428261"/>
                  </a:lnTo>
                  <a:cubicBezTo>
                    <a:pt x="625254" y="478904"/>
                    <a:pt x="584200" y="519958"/>
                    <a:pt x="533557" y="519958"/>
                  </a:cubicBezTo>
                  <a:lnTo>
                    <a:pt x="91697" y="519958"/>
                  </a:lnTo>
                  <a:cubicBezTo>
                    <a:pt x="67377" y="519958"/>
                    <a:pt x="44054" y="510297"/>
                    <a:pt x="26857" y="493100"/>
                  </a:cubicBezTo>
                  <a:cubicBezTo>
                    <a:pt x="9661" y="475904"/>
                    <a:pt x="0" y="452581"/>
                    <a:pt x="0" y="428261"/>
                  </a:cubicBezTo>
                  <a:lnTo>
                    <a:pt x="0" y="91697"/>
                  </a:lnTo>
                  <a:cubicBezTo>
                    <a:pt x="0" y="41054"/>
                    <a:pt x="41054" y="0"/>
                    <a:pt x="91697" y="0"/>
                  </a:cubicBezTo>
                  <a:close/>
                </a:path>
              </a:pathLst>
            </a:custGeom>
            <a:solidFill>
              <a:srgbClr val="FFFFFF"/>
            </a:solidFill>
            <a:ln w="104775" cap="rnd">
              <a:solidFill>
                <a:srgbClr val="106861"/>
              </a:solidFill>
              <a:prstDash val="solid"/>
              <a:round/>
            </a:ln>
          </p:spPr>
          <p:txBody>
            <a:bodyPr/>
            <a:lstStyle/>
            <a:p>
              <a:endParaRPr lang="en-IE"/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0" y="-38100"/>
              <a:ext cx="625254" cy="55805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756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7486381" y="2815764"/>
            <a:ext cx="2701748" cy="2246759"/>
            <a:chOff x="0" y="0"/>
            <a:chExt cx="625254" cy="519958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625254" cy="519958"/>
            </a:xfrm>
            <a:custGeom>
              <a:avLst/>
              <a:gdLst/>
              <a:ahLst/>
              <a:cxnLst/>
              <a:rect l="l" t="t" r="r" b="b"/>
              <a:pathLst>
                <a:path w="625254" h="519958">
                  <a:moveTo>
                    <a:pt x="91697" y="0"/>
                  </a:moveTo>
                  <a:lnTo>
                    <a:pt x="533557" y="0"/>
                  </a:lnTo>
                  <a:cubicBezTo>
                    <a:pt x="584200" y="0"/>
                    <a:pt x="625254" y="41054"/>
                    <a:pt x="625254" y="91697"/>
                  </a:cubicBezTo>
                  <a:lnTo>
                    <a:pt x="625254" y="428261"/>
                  </a:lnTo>
                  <a:cubicBezTo>
                    <a:pt x="625254" y="478904"/>
                    <a:pt x="584200" y="519958"/>
                    <a:pt x="533557" y="519958"/>
                  </a:cubicBezTo>
                  <a:lnTo>
                    <a:pt x="91697" y="519958"/>
                  </a:lnTo>
                  <a:cubicBezTo>
                    <a:pt x="67377" y="519958"/>
                    <a:pt x="44054" y="510297"/>
                    <a:pt x="26857" y="493100"/>
                  </a:cubicBezTo>
                  <a:cubicBezTo>
                    <a:pt x="9661" y="475904"/>
                    <a:pt x="0" y="452581"/>
                    <a:pt x="0" y="428261"/>
                  </a:cubicBezTo>
                  <a:lnTo>
                    <a:pt x="0" y="91697"/>
                  </a:lnTo>
                  <a:cubicBezTo>
                    <a:pt x="0" y="41054"/>
                    <a:pt x="41054" y="0"/>
                    <a:pt x="91697" y="0"/>
                  </a:cubicBezTo>
                  <a:close/>
                </a:path>
              </a:pathLst>
            </a:custGeom>
            <a:solidFill>
              <a:srgbClr val="FFFFFF"/>
            </a:solidFill>
            <a:ln w="104775" cap="rnd">
              <a:solidFill>
                <a:srgbClr val="106861"/>
              </a:solidFill>
              <a:prstDash val="solid"/>
              <a:round/>
            </a:ln>
          </p:spPr>
          <p:txBody>
            <a:bodyPr/>
            <a:lstStyle/>
            <a:p>
              <a:endParaRPr lang="en-IE"/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0" y="-38100"/>
              <a:ext cx="625254" cy="55805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756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10991357" y="2815764"/>
            <a:ext cx="2701748" cy="2246759"/>
            <a:chOff x="0" y="0"/>
            <a:chExt cx="625254" cy="519958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625254" cy="519958"/>
            </a:xfrm>
            <a:custGeom>
              <a:avLst/>
              <a:gdLst/>
              <a:ahLst/>
              <a:cxnLst/>
              <a:rect l="l" t="t" r="r" b="b"/>
              <a:pathLst>
                <a:path w="625254" h="519958">
                  <a:moveTo>
                    <a:pt x="91697" y="0"/>
                  </a:moveTo>
                  <a:lnTo>
                    <a:pt x="533557" y="0"/>
                  </a:lnTo>
                  <a:cubicBezTo>
                    <a:pt x="584200" y="0"/>
                    <a:pt x="625254" y="41054"/>
                    <a:pt x="625254" y="91697"/>
                  </a:cubicBezTo>
                  <a:lnTo>
                    <a:pt x="625254" y="428261"/>
                  </a:lnTo>
                  <a:cubicBezTo>
                    <a:pt x="625254" y="478904"/>
                    <a:pt x="584200" y="519958"/>
                    <a:pt x="533557" y="519958"/>
                  </a:cubicBezTo>
                  <a:lnTo>
                    <a:pt x="91697" y="519958"/>
                  </a:lnTo>
                  <a:cubicBezTo>
                    <a:pt x="67377" y="519958"/>
                    <a:pt x="44054" y="510297"/>
                    <a:pt x="26857" y="493100"/>
                  </a:cubicBezTo>
                  <a:cubicBezTo>
                    <a:pt x="9661" y="475904"/>
                    <a:pt x="0" y="452581"/>
                    <a:pt x="0" y="428261"/>
                  </a:cubicBezTo>
                  <a:lnTo>
                    <a:pt x="0" y="91697"/>
                  </a:lnTo>
                  <a:cubicBezTo>
                    <a:pt x="0" y="41054"/>
                    <a:pt x="41054" y="0"/>
                    <a:pt x="91697" y="0"/>
                  </a:cubicBezTo>
                  <a:close/>
                </a:path>
              </a:pathLst>
            </a:custGeom>
            <a:solidFill>
              <a:srgbClr val="FFFFFF"/>
            </a:solidFill>
            <a:ln w="104775" cap="rnd">
              <a:solidFill>
                <a:srgbClr val="106861"/>
              </a:solidFill>
              <a:prstDash val="solid"/>
              <a:round/>
            </a:ln>
          </p:spPr>
          <p:txBody>
            <a:bodyPr/>
            <a:lstStyle/>
            <a:p>
              <a:endParaRPr lang="en-IE"/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0" y="-38100"/>
              <a:ext cx="625254" cy="55805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756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14426530" y="2815764"/>
            <a:ext cx="2701748" cy="2246759"/>
            <a:chOff x="0" y="0"/>
            <a:chExt cx="625254" cy="519958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625254" cy="519958"/>
            </a:xfrm>
            <a:custGeom>
              <a:avLst/>
              <a:gdLst/>
              <a:ahLst/>
              <a:cxnLst/>
              <a:rect l="l" t="t" r="r" b="b"/>
              <a:pathLst>
                <a:path w="625254" h="519958">
                  <a:moveTo>
                    <a:pt x="91697" y="0"/>
                  </a:moveTo>
                  <a:lnTo>
                    <a:pt x="533557" y="0"/>
                  </a:lnTo>
                  <a:cubicBezTo>
                    <a:pt x="584200" y="0"/>
                    <a:pt x="625254" y="41054"/>
                    <a:pt x="625254" y="91697"/>
                  </a:cubicBezTo>
                  <a:lnTo>
                    <a:pt x="625254" y="428261"/>
                  </a:lnTo>
                  <a:cubicBezTo>
                    <a:pt x="625254" y="478904"/>
                    <a:pt x="584200" y="519958"/>
                    <a:pt x="533557" y="519958"/>
                  </a:cubicBezTo>
                  <a:lnTo>
                    <a:pt x="91697" y="519958"/>
                  </a:lnTo>
                  <a:cubicBezTo>
                    <a:pt x="67377" y="519958"/>
                    <a:pt x="44054" y="510297"/>
                    <a:pt x="26857" y="493100"/>
                  </a:cubicBezTo>
                  <a:cubicBezTo>
                    <a:pt x="9661" y="475904"/>
                    <a:pt x="0" y="452581"/>
                    <a:pt x="0" y="428261"/>
                  </a:cubicBezTo>
                  <a:lnTo>
                    <a:pt x="0" y="91697"/>
                  </a:lnTo>
                  <a:cubicBezTo>
                    <a:pt x="0" y="41054"/>
                    <a:pt x="41054" y="0"/>
                    <a:pt x="91697" y="0"/>
                  </a:cubicBezTo>
                  <a:close/>
                </a:path>
              </a:pathLst>
            </a:custGeom>
            <a:solidFill>
              <a:srgbClr val="FFFFFF"/>
            </a:solidFill>
            <a:ln w="104775" cap="rnd">
              <a:solidFill>
                <a:srgbClr val="106861"/>
              </a:solidFill>
              <a:prstDash val="solid"/>
              <a:round/>
            </a:ln>
          </p:spPr>
          <p:txBody>
            <a:bodyPr/>
            <a:lstStyle/>
            <a:p>
              <a:endParaRPr lang="en-IE"/>
            </a:p>
          </p:txBody>
        </p:sp>
        <p:sp>
          <p:nvSpPr>
            <p:cNvPr id="35" name="TextBox 35"/>
            <p:cNvSpPr txBox="1"/>
            <p:nvPr/>
          </p:nvSpPr>
          <p:spPr>
            <a:xfrm>
              <a:off x="0" y="-38100"/>
              <a:ext cx="625254" cy="55805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756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36" name="Group 36"/>
          <p:cNvGrpSpPr/>
          <p:nvPr/>
        </p:nvGrpSpPr>
        <p:grpSpPr>
          <a:xfrm>
            <a:off x="4046891" y="2815764"/>
            <a:ext cx="2701748" cy="2246759"/>
            <a:chOff x="0" y="0"/>
            <a:chExt cx="625254" cy="519958"/>
          </a:xfrm>
        </p:grpSpPr>
        <p:sp>
          <p:nvSpPr>
            <p:cNvPr id="37" name="Freeform 37"/>
            <p:cNvSpPr/>
            <p:nvPr/>
          </p:nvSpPr>
          <p:spPr>
            <a:xfrm>
              <a:off x="0" y="0"/>
              <a:ext cx="625254" cy="519958"/>
            </a:xfrm>
            <a:custGeom>
              <a:avLst/>
              <a:gdLst/>
              <a:ahLst/>
              <a:cxnLst/>
              <a:rect l="l" t="t" r="r" b="b"/>
              <a:pathLst>
                <a:path w="625254" h="519958">
                  <a:moveTo>
                    <a:pt x="91697" y="0"/>
                  </a:moveTo>
                  <a:lnTo>
                    <a:pt x="533557" y="0"/>
                  </a:lnTo>
                  <a:cubicBezTo>
                    <a:pt x="584200" y="0"/>
                    <a:pt x="625254" y="41054"/>
                    <a:pt x="625254" y="91697"/>
                  </a:cubicBezTo>
                  <a:lnTo>
                    <a:pt x="625254" y="428261"/>
                  </a:lnTo>
                  <a:cubicBezTo>
                    <a:pt x="625254" y="478904"/>
                    <a:pt x="584200" y="519958"/>
                    <a:pt x="533557" y="519958"/>
                  </a:cubicBezTo>
                  <a:lnTo>
                    <a:pt x="91697" y="519958"/>
                  </a:lnTo>
                  <a:cubicBezTo>
                    <a:pt x="67377" y="519958"/>
                    <a:pt x="44054" y="510297"/>
                    <a:pt x="26857" y="493100"/>
                  </a:cubicBezTo>
                  <a:cubicBezTo>
                    <a:pt x="9661" y="475904"/>
                    <a:pt x="0" y="452581"/>
                    <a:pt x="0" y="428261"/>
                  </a:cubicBezTo>
                  <a:lnTo>
                    <a:pt x="0" y="91697"/>
                  </a:lnTo>
                  <a:cubicBezTo>
                    <a:pt x="0" y="41054"/>
                    <a:pt x="41054" y="0"/>
                    <a:pt x="91697" y="0"/>
                  </a:cubicBezTo>
                  <a:close/>
                </a:path>
              </a:pathLst>
            </a:custGeom>
            <a:solidFill>
              <a:srgbClr val="FFFFFF"/>
            </a:solidFill>
            <a:ln w="104775" cap="rnd">
              <a:solidFill>
                <a:srgbClr val="106861"/>
              </a:solidFill>
              <a:prstDash val="solid"/>
              <a:round/>
            </a:ln>
          </p:spPr>
          <p:txBody>
            <a:bodyPr/>
            <a:lstStyle/>
            <a:p>
              <a:endParaRPr lang="en-IE"/>
            </a:p>
          </p:txBody>
        </p:sp>
        <p:sp>
          <p:nvSpPr>
            <p:cNvPr id="38" name="TextBox 38"/>
            <p:cNvSpPr txBox="1"/>
            <p:nvPr/>
          </p:nvSpPr>
          <p:spPr>
            <a:xfrm>
              <a:off x="0" y="-38100"/>
              <a:ext cx="625254" cy="55805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756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111976" y="6085838"/>
            <a:ext cx="2701748" cy="2246759"/>
            <a:chOff x="0" y="0"/>
            <a:chExt cx="625254" cy="519958"/>
          </a:xfrm>
        </p:grpSpPr>
        <p:sp>
          <p:nvSpPr>
            <p:cNvPr id="40" name="Freeform 40"/>
            <p:cNvSpPr/>
            <p:nvPr/>
          </p:nvSpPr>
          <p:spPr>
            <a:xfrm>
              <a:off x="0" y="0"/>
              <a:ext cx="625254" cy="519958"/>
            </a:xfrm>
            <a:custGeom>
              <a:avLst/>
              <a:gdLst/>
              <a:ahLst/>
              <a:cxnLst/>
              <a:rect l="l" t="t" r="r" b="b"/>
              <a:pathLst>
                <a:path w="625254" h="519958">
                  <a:moveTo>
                    <a:pt x="91697" y="0"/>
                  </a:moveTo>
                  <a:lnTo>
                    <a:pt x="533557" y="0"/>
                  </a:lnTo>
                  <a:cubicBezTo>
                    <a:pt x="584200" y="0"/>
                    <a:pt x="625254" y="41054"/>
                    <a:pt x="625254" y="91697"/>
                  </a:cubicBezTo>
                  <a:lnTo>
                    <a:pt x="625254" y="428261"/>
                  </a:lnTo>
                  <a:cubicBezTo>
                    <a:pt x="625254" y="478904"/>
                    <a:pt x="584200" y="519958"/>
                    <a:pt x="533557" y="519958"/>
                  </a:cubicBezTo>
                  <a:lnTo>
                    <a:pt x="91697" y="519958"/>
                  </a:lnTo>
                  <a:cubicBezTo>
                    <a:pt x="67377" y="519958"/>
                    <a:pt x="44054" y="510297"/>
                    <a:pt x="26857" y="493100"/>
                  </a:cubicBezTo>
                  <a:cubicBezTo>
                    <a:pt x="9661" y="475904"/>
                    <a:pt x="0" y="452581"/>
                    <a:pt x="0" y="428261"/>
                  </a:cubicBezTo>
                  <a:lnTo>
                    <a:pt x="0" y="91697"/>
                  </a:lnTo>
                  <a:cubicBezTo>
                    <a:pt x="0" y="41054"/>
                    <a:pt x="41054" y="0"/>
                    <a:pt x="91697" y="0"/>
                  </a:cubicBezTo>
                  <a:close/>
                </a:path>
              </a:pathLst>
            </a:custGeom>
            <a:solidFill>
              <a:srgbClr val="FFFFFF"/>
            </a:solidFill>
            <a:ln w="104775" cap="rnd">
              <a:solidFill>
                <a:srgbClr val="106861"/>
              </a:solidFill>
              <a:prstDash val="solid"/>
              <a:round/>
            </a:ln>
          </p:spPr>
          <p:txBody>
            <a:bodyPr/>
            <a:lstStyle/>
            <a:p>
              <a:endParaRPr lang="en-IE"/>
            </a:p>
          </p:txBody>
        </p:sp>
        <p:sp>
          <p:nvSpPr>
            <p:cNvPr id="41" name="TextBox 41"/>
            <p:cNvSpPr txBox="1"/>
            <p:nvPr/>
          </p:nvSpPr>
          <p:spPr>
            <a:xfrm>
              <a:off x="0" y="-38100"/>
              <a:ext cx="625254" cy="55805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756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42" name="Group 42"/>
          <p:cNvGrpSpPr/>
          <p:nvPr/>
        </p:nvGrpSpPr>
        <p:grpSpPr>
          <a:xfrm>
            <a:off x="653280" y="6085838"/>
            <a:ext cx="2701748" cy="2246759"/>
            <a:chOff x="0" y="0"/>
            <a:chExt cx="625254" cy="519958"/>
          </a:xfrm>
        </p:grpSpPr>
        <p:sp>
          <p:nvSpPr>
            <p:cNvPr id="43" name="Freeform 43"/>
            <p:cNvSpPr/>
            <p:nvPr/>
          </p:nvSpPr>
          <p:spPr>
            <a:xfrm>
              <a:off x="0" y="0"/>
              <a:ext cx="625254" cy="519958"/>
            </a:xfrm>
            <a:custGeom>
              <a:avLst/>
              <a:gdLst/>
              <a:ahLst/>
              <a:cxnLst/>
              <a:rect l="l" t="t" r="r" b="b"/>
              <a:pathLst>
                <a:path w="625254" h="519958">
                  <a:moveTo>
                    <a:pt x="91697" y="0"/>
                  </a:moveTo>
                  <a:lnTo>
                    <a:pt x="533557" y="0"/>
                  </a:lnTo>
                  <a:cubicBezTo>
                    <a:pt x="584200" y="0"/>
                    <a:pt x="625254" y="41054"/>
                    <a:pt x="625254" y="91697"/>
                  </a:cubicBezTo>
                  <a:lnTo>
                    <a:pt x="625254" y="428261"/>
                  </a:lnTo>
                  <a:cubicBezTo>
                    <a:pt x="625254" y="478904"/>
                    <a:pt x="584200" y="519958"/>
                    <a:pt x="533557" y="519958"/>
                  </a:cubicBezTo>
                  <a:lnTo>
                    <a:pt x="91697" y="519958"/>
                  </a:lnTo>
                  <a:cubicBezTo>
                    <a:pt x="67377" y="519958"/>
                    <a:pt x="44054" y="510297"/>
                    <a:pt x="26857" y="493100"/>
                  </a:cubicBezTo>
                  <a:cubicBezTo>
                    <a:pt x="9661" y="475904"/>
                    <a:pt x="0" y="452581"/>
                    <a:pt x="0" y="428261"/>
                  </a:cubicBezTo>
                  <a:lnTo>
                    <a:pt x="0" y="91697"/>
                  </a:lnTo>
                  <a:cubicBezTo>
                    <a:pt x="0" y="41054"/>
                    <a:pt x="41054" y="0"/>
                    <a:pt x="91697" y="0"/>
                  </a:cubicBezTo>
                  <a:close/>
                </a:path>
              </a:pathLst>
            </a:custGeom>
            <a:solidFill>
              <a:srgbClr val="FFFFFF"/>
            </a:solidFill>
            <a:ln w="104775" cap="rnd">
              <a:solidFill>
                <a:srgbClr val="106861"/>
              </a:solidFill>
              <a:prstDash val="solid"/>
              <a:round/>
            </a:ln>
          </p:spPr>
          <p:txBody>
            <a:bodyPr/>
            <a:lstStyle/>
            <a:p>
              <a:endParaRPr lang="en-IE"/>
            </a:p>
          </p:txBody>
        </p:sp>
        <p:sp>
          <p:nvSpPr>
            <p:cNvPr id="44" name="TextBox 44"/>
            <p:cNvSpPr txBox="1"/>
            <p:nvPr/>
          </p:nvSpPr>
          <p:spPr>
            <a:xfrm>
              <a:off x="0" y="-38100"/>
              <a:ext cx="625254" cy="55805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756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565827" y="9499175"/>
            <a:ext cx="659064" cy="659064"/>
            <a:chOff x="0" y="0"/>
            <a:chExt cx="812800" cy="812800"/>
          </a:xfrm>
        </p:grpSpPr>
        <p:sp>
          <p:nvSpPr>
            <p:cNvPr id="46" name="Freeform 4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AEEA00"/>
            </a:solidFill>
            <a:ln w="742950" cap="sq">
              <a:solidFill>
                <a:srgbClr val="106861"/>
              </a:solidFill>
              <a:prstDash val="solid"/>
              <a:miter/>
            </a:ln>
          </p:spPr>
          <p:txBody>
            <a:bodyPr/>
            <a:lstStyle/>
            <a:p>
              <a:endParaRPr lang="en-IE"/>
            </a:p>
          </p:txBody>
        </p:sp>
        <p:sp>
          <p:nvSpPr>
            <p:cNvPr id="47" name="TextBox 47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756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48" name="Group 48"/>
          <p:cNvGrpSpPr/>
          <p:nvPr/>
        </p:nvGrpSpPr>
        <p:grpSpPr>
          <a:xfrm>
            <a:off x="565827" y="9455068"/>
            <a:ext cx="703171" cy="703171"/>
            <a:chOff x="0" y="0"/>
            <a:chExt cx="812800" cy="812800"/>
          </a:xfrm>
        </p:grpSpPr>
        <p:sp>
          <p:nvSpPr>
            <p:cNvPr id="49" name="Freeform 49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106861"/>
            </a:solidFill>
            <a:ln w="742950" cap="sq">
              <a:solidFill>
                <a:srgbClr val="106861"/>
              </a:solidFill>
              <a:prstDash val="solid"/>
              <a:miter/>
            </a:ln>
          </p:spPr>
          <p:txBody>
            <a:bodyPr/>
            <a:lstStyle/>
            <a:p>
              <a:endParaRPr lang="en-IE"/>
            </a:p>
          </p:txBody>
        </p:sp>
        <p:sp>
          <p:nvSpPr>
            <p:cNvPr id="50" name="TextBox 50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756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1" name="TextBox 51"/>
          <p:cNvSpPr txBox="1"/>
          <p:nvPr/>
        </p:nvSpPr>
        <p:spPr>
          <a:xfrm>
            <a:off x="1018299" y="529197"/>
            <a:ext cx="14315918" cy="16483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430"/>
              </a:lnSpc>
              <a:spcBef>
                <a:spcPct val="0"/>
              </a:spcBef>
            </a:pPr>
            <a:r>
              <a:rPr lang="en-US" sz="3164" spc="-63">
                <a:solidFill>
                  <a:srgbClr val="035D61"/>
                </a:solidFill>
                <a:latin typeface="Open Sauce Bold"/>
              </a:rPr>
              <a:t>An integrated youth service approach offers numerous benefits for young people, as it combines various services and resources into a cohesive and collaborative framework. Some key advantages are;</a:t>
            </a:r>
          </a:p>
        </p:txBody>
      </p:sp>
      <p:sp>
        <p:nvSpPr>
          <p:cNvPr id="52" name="TextBox 52"/>
          <p:cNvSpPr txBox="1"/>
          <p:nvPr/>
        </p:nvSpPr>
        <p:spPr>
          <a:xfrm>
            <a:off x="1363648" y="3384703"/>
            <a:ext cx="1281013" cy="8704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13"/>
              </a:lnSpc>
            </a:pPr>
            <a:r>
              <a:rPr lang="en-US" sz="2580">
                <a:solidFill>
                  <a:srgbClr val="035D61"/>
                </a:solidFill>
                <a:latin typeface="Canva Sans"/>
              </a:rPr>
              <a:t>Holistic </a:t>
            </a:r>
          </a:p>
          <a:p>
            <a:pPr algn="ctr">
              <a:lnSpc>
                <a:spcPts val="3333"/>
              </a:lnSpc>
            </a:pPr>
            <a:r>
              <a:rPr lang="en-US" sz="2380">
                <a:solidFill>
                  <a:srgbClr val="035D61"/>
                </a:solidFill>
                <a:latin typeface="Canva Sans"/>
              </a:rPr>
              <a:t>Support</a:t>
            </a:r>
          </a:p>
        </p:txBody>
      </p:sp>
      <p:sp>
        <p:nvSpPr>
          <p:cNvPr id="53" name="TextBox 53"/>
          <p:cNvSpPr txBox="1"/>
          <p:nvPr/>
        </p:nvSpPr>
        <p:spPr>
          <a:xfrm>
            <a:off x="4583216" y="6472579"/>
            <a:ext cx="1763829" cy="11589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66"/>
              </a:lnSpc>
            </a:pPr>
            <a:r>
              <a:rPr lang="en-US" sz="1690">
                <a:solidFill>
                  <a:srgbClr val="035D61"/>
                </a:solidFill>
                <a:latin typeface="Canva Sans"/>
              </a:rPr>
              <a:t>Increased</a:t>
            </a:r>
          </a:p>
          <a:p>
            <a:pPr algn="ctr">
              <a:lnSpc>
                <a:spcPts val="2366"/>
              </a:lnSpc>
            </a:pPr>
            <a:r>
              <a:rPr lang="en-US" sz="1690">
                <a:solidFill>
                  <a:srgbClr val="035D61"/>
                </a:solidFill>
                <a:latin typeface="Canva Sans"/>
              </a:rPr>
              <a:t>Engagement</a:t>
            </a:r>
          </a:p>
          <a:p>
            <a:pPr algn="ctr">
              <a:lnSpc>
                <a:spcPts val="2366"/>
              </a:lnSpc>
            </a:pPr>
            <a:r>
              <a:rPr lang="en-US" sz="1690">
                <a:solidFill>
                  <a:srgbClr val="035D61"/>
                </a:solidFill>
                <a:latin typeface="Canva Sans"/>
              </a:rPr>
              <a:t>and</a:t>
            </a:r>
          </a:p>
          <a:p>
            <a:pPr algn="ctr">
              <a:lnSpc>
                <a:spcPts val="2366"/>
              </a:lnSpc>
            </a:pPr>
            <a:r>
              <a:rPr lang="en-US" sz="1690">
                <a:solidFill>
                  <a:srgbClr val="035D61"/>
                </a:solidFill>
                <a:latin typeface="Canva Sans"/>
              </a:rPr>
              <a:t>Empowerment</a:t>
            </a:r>
          </a:p>
        </p:txBody>
      </p:sp>
      <p:sp>
        <p:nvSpPr>
          <p:cNvPr id="54" name="TextBox 54"/>
          <p:cNvSpPr txBox="1"/>
          <p:nvPr/>
        </p:nvSpPr>
        <p:spPr>
          <a:xfrm>
            <a:off x="792063" y="6662475"/>
            <a:ext cx="2417719" cy="878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66"/>
              </a:lnSpc>
            </a:pPr>
            <a:r>
              <a:rPr lang="en-US" sz="2547">
                <a:solidFill>
                  <a:srgbClr val="035D61"/>
                </a:solidFill>
                <a:latin typeface="Canva Sans"/>
              </a:rPr>
              <a:t>Personalized </a:t>
            </a:r>
          </a:p>
          <a:p>
            <a:pPr algn="ctr">
              <a:lnSpc>
                <a:spcPts val="3566"/>
              </a:lnSpc>
            </a:pPr>
            <a:r>
              <a:rPr lang="en-US" sz="2547">
                <a:solidFill>
                  <a:srgbClr val="035D61"/>
                </a:solidFill>
                <a:latin typeface="Canva Sans"/>
              </a:rPr>
              <a:t>Services</a:t>
            </a:r>
          </a:p>
        </p:txBody>
      </p:sp>
      <p:sp>
        <p:nvSpPr>
          <p:cNvPr id="55" name="TextBox 55"/>
          <p:cNvSpPr txBox="1"/>
          <p:nvPr/>
        </p:nvSpPr>
        <p:spPr>
          <a:xfrm>
            <a:off x="4596860" y="3444034"/>
            <a:ext cx="1601809" cy="7131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10"/>
              </a:lnSpc>
            </a:pPr>
            <a:r>
              <a:rPr lang="en-US" sz="2079">
                <a:solidFill>
                  <a:srgbClr val="035D61"/>
                </a:solidFill>
                <a:latin typeface="Canva Sans"/>
              </a:rPr>
              <a:t>Improved</a:t>
            </a:r>
          </a:p>
          <a:p>
            <a:pPr algn="ctr">
              <a:lnSpc>
                <a:spcPts val="2910"/>
              </a:lnSpc>
            </a:pPr>
            <a:r>
              <a:rPr lang="en-US" sz="2079">
                <a:solidFill>
                  <a:srgbClr val="035D61"/>
                </a:solidFill>
                <a:latin typeface="Canva Sans"/>
              </a:rPr>
              <a:t>Accessibility</a:t>
            </a:r>
          </a:p>
        </p:txBody>
      </p:sp>
      <p:sp>
        <p:nvSpPr>
          <p:cNvPr id="56" name="TextBox 56"/>
          <p:cNvSpPr txBox="1"/>
          <p:nvPr/>
        </p:nvSpPr>
        <p:spPr>
          <a:xfrm>
            <a:off x="11414238" y="3066588"/>
            <a:ext cx="1855986" cy="15439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99"/>
              </a:lnSpc>
            </a:pPr>
            <a:r>
              <a:rPr lang="en-US" sz="2214">
                <a:solidFill>
                  <a:srgbClr val="035D61"/>
                </a:solidFill>
                <a:latin typeface="Canva Sans"/>
              </a:rPr>
              <a:t>Coordination </a:t>
            </a:r>
          </a:p>
          <a:p>
            <a:pPr algn="ctr">
              <a:lnSpc>
                <a:spcPts val="3099"/>
              </a:lnSpc>
            </a:pPr>
            <a:r>
              <a:rPr lang="en-US" sz="2214">
                <a:solidFill>
                  <a:srgbClr val="035D61"/>
                </a:solidFill>
                <a:latin typeface="Canva Sans"/>
              </a:rPr>
              <a:t>and </a:t>
            </a:r>
          </a:p>
          <a:p>
            <a:pPr algn="ctr">
              <a:lnSpc>
                <a:spcPts val="3099"/>
              </a:lnSpc>
            </a:pPr>
            <a:r>
              <a:rPr lang="en-US" sz="2214">
                <a:solidFill>
                  <a:srgbClr val="035D61"/>
                </a:solidFill>
                <a:latin typeface="Canva Sans"/>
              </a:rPr>
              <a:t>Continuity </a:t>
            </a:r>
          </a:p>
          <a:p>
            <a:pPr algn="ctr">
              <a:lnSpc>
                <a:spcPts val="3099"/>
              </a:lnSpc>
            </a:pPr>
            <a:r>
              <a:rPr lang="en-US" sz="2214">
                <a:solidFill>
                  <a:srgbClr val="035D61"/>
                </a:solidFill>
                <a:latin typeface="Canva Sans"/>
              </a:rPr>
              <a:t>of Care</a:t>
            </a:r>
          </a:p>
        </p:txBody>
      </p:sp>
      <p:sp>
        <p:nvSpPr>
          <p:cNvPr id="57" name="TextBox 57"/>
          <p:cNvSpPr txBox="1"/>
          <p:nvPr/>
        </p:nvSpPr>
        <p:spPr>
          <a:xfrm>
            <a:off x="7750922" y="3356172"/>
            <a:ext cx="2172665" cy="8697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06"/>
              </a:lnSpc>
            </a:pPr>
            <a:r>
              <a:rPr lang="en-US" sz="2504">
                <a:solidFill>
                  <a:srgbClr val="035D61"/>
                </a:solidFill>
                <a:latin typeface="Canva Sans"/>
              </a:rPr>
              <a:t>Early</a:t>
            </a:r>
          </a:p>
          <a:p>
            <a:pPr algn="ctr">
              <a:lnSpc>
                <a:spcPts val="3506"/>
              </a:lnSpc>
            </a:pPr>
            <a:r>
              <a:rPr lang="en-US" sz="2504">
                <a:solidFill>
                  <a:srgbClr val="035D61"/>
                </a:solidFill>
                <a:latin typeface="Canva Sans"/>
              </a:rPr>
              <a:t>Intervention</a:t>
            </a:r>
          </a:p>
        </p:txBody>
      </p:sp>
      <p:sp>
        <p:nvSpPr>
          <p:cNvPr id="58" name="TextBox 58"/>
          <p:cNvSpPr txBox="1"/>
          <p:nvPr/>
        </p:nvSpPr>
        <p:spPr>
          <a:xfrm>
            <a:off x="14963016" y="3174253"/>
            <a:ext cx="1628775" cy="13259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64"/>
              </a:lnSpc>
            </a:pPr>
            <a:r>
              <a:rPr lang="en-US" sz="2545">
                <a:solidFill>
                  <a:srgbClr val="035D61"/>
                </a:solidFill>
                <a:latin typeface="Canva Sans"/>
              </a:rPr>
              <a:t>Enhanced </a:t>
            </a:r>
          </a:p>
          <a:p>
            <a:pPr algn="ctr">
              <a:lnSpc>
                <a:spcPts val="3564"/>
              </a:lnSpc>
            </a:pPr>
            <a:r>
              <a:rPr lang="en-US" sz="2545">
                <a:solidFill>
                  <a:srgbClr val="035D61"/>
                </a:solidFill>
                <a:latin typeface="Canva Sans"/>
              </a:rPr>
              <a:t>Support </a:t>
            </a:r>
          </a:p>
          <a:p>
            <a:pPr algn="ctr">
              <a:lnSpc>
                <a:spcPts val="3564"/>
              </a:lnSpc>
            </a:pPr>
            <a:r>
              <a:rPr lang="en-US" sz="2545">
                <a:solidFill>
                  <a:srgbClr val="035D61"/>
                </a:solidFill>
                <a:latin typeface="Canva Sans"/>
              </a:rPr>
              <a:t>Networks</a:t>
            </a:r>
          </a:p>
        </p:txBody>
      </p:sp>
      <p:sp>
        <p:nvSpPr>
          <p:cNvPr id="59" name="TextBox 59"/>
          <p:cNvSpPr txBox="1"/>
          <p:nvPr/>
        </p:nvSpPr>
        <p:spPr>
          <a:xfrm>
            <a:off x="11252858" y="6444004"/>
            <a:ext cx="2350195" cy="13624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53"/>
              </a:lnSpc>
            </a:pPr>
            <a:r>
              <a:rPr lang="en-US" sz="2609">
                <a:solidFill>
                  <a:srgbClr val="035D61"/>
                </a:solidFill>
                <a:latin typeface="Canva Sans"/>
              </a:rPr>
              <a:t>Strengthening </a:t>
            </a:r>
          </a:p>
          <a:p>
            <a:pPr algn="ctr">
              <a:lnSpc>
                <a:spcPts val="3653"/>
              </a:lnSpc>
            </a:pPr>
            <a:r>
              <a:rPr lang="en-US" sz="2609">
                <a:solidFill>
                  <a:srgbClr val="035D61"/>
                </a:solidFill>
                <a:latin typeface="Canva Sans"/>
              </a:rPr>
              <a:t>Community </a:t>
            </a:r>
          </a:p>
          <a:p>
            <a:pPr algn="ctr">
              <a:lnSpc>
                <a:spcPts val="3653"/>
              </a:lnSpc>
            </a:pPr>
            <a:r>
              <a:rPr lang="en-US" sz="2609">
                <a:solidFill>
                  <a:srgbClr val="035D61"/>
                </a:solidFill>
                <a:latin typeface="Canva Sans"/>
              </a:rPr>
              <a:t>Ties</a:t>
            </a:r>
          </a:p>
        </p:txBody>
      </p:sp>
      <p:sp>
        <p:nvSpPr>
          <p:cNvPr id="60" name="TextBox 60"/>
          <p:cNvSpPr txBox="1"/>
          <p:nvPr/>
        </p:nvSpPr>
        <p:spPr>
          <a:xfrm>
            <a:off x="15161950" y="6546920"/>
            <a:ext cx="1255328" cy="9938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065"/>
              </a:lnSpc>
            </a:pPr>
            <a:r>
              <a:rPr lang="en-US" sz="2903">
                <a:solidFill>
                  <a:srgbClr val="035D61"/>
                </a:solidFill>
                <a:latin typeface="Canva Sans"/>
              </a:rPr>
              <a:t>Young</a:t>
            </a:r>
          </a:p>
          <a:p>
            <a:pPr algn="ctr">
              <a:lnSpc>
                <a:spcPts val="4065"/>
              </a:lnSpc>
            </a:pPr>
            <a:r>
              <a:rPr lang="en-US" sz="2903">
                <a:solidFill>
                  <a:srgbClr val="035D61"/>
                </a:solidFill>
                <a:latin typeface="Canva Sans"/>
              </a:rPr>
              <a:t>Ireland</a:t>
            </a:r>
          </a:p>
        </p:txBody>
      </p:sp>
      <p:sp>
        <p:nvSpPr>
          <p:cNvPr id="61" name="TextBox 61"/>
          <p:cNvSpPr txBox="1"/>
          <p:nvPr/>
        </p:nvSpPr>
        <p:spPr>
          <a:xfrm>
            <a:off x="7979911" y="6335175"/>
            <a:ext cx="1883271" cy="15896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06"/>
              </a:lnSpc>
            </a:pPr>
            <a:r>
              <a:rPr lang="en-US" sz="2290">
                <a:solidFill>
                  <a:srgbClr val="035D61"/>
                </a:solidFill>
                <a:latin typeface="Canva Sans"/>
              </a:rPr>
              <a:t>Efficiency </a:t>
            </a:r>
          </a:p>
          <a:p>
            <a:pPr algn="ctr">
              <a:lnSpc>
                <a:spcPts val="3206"/>
              </a:lnSpc>
            </a:pPr>
            <a:r>
              <a:rPr lang="en-US" sz="2290">
                <a:solidFill>
                  <a:srgbClr val="035D61"/>
                </a:solidFill>
                <a:latin typeface="Canva Sans"/>
              </a:rPr>
              <a:t>and </a:t>
            </a:r>
          </a:p>
          <a:p>
            <a:pPr algn="ctr">
              <a:lnSpc>
                <a:spcPts val="3206"/>
              </a:lnSpc>
            </a:pPr>
            <a:r>
              <a:rPr lang="en-US" sz="2290">
                <a:solidFill>
                  <a:srgbClr val="035D61"/>
                </a:solidFill>
                <a:latin typeface="Canva Sans"/>
              </a:rPr>
              <a:t>Resource</a:t>
            </a:r>
          </a:p>
          <a:p>
            <a:pPr algn="ctr">
              <a:lnSpc>
                <a:spcPts val="3206"/>
              </a:lnSpc>
            </a:pPr>
            <a:r>
              <a:rPr lang="en-US" sz="2290">
                <a:solidFill>
                  <a:srgbClr val="035D61"/>
                </a:solidFill>
                <a:latin typeface="Canva Sans"/>
              </a:rPr>
              <a:t> Optimization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22" b="-9222"/>
            </a:stretch>
          </a:blipFill>
        </p:spPr>
        <p:txBody>
          <a:bodyPr/>
          <a:lstStyle/>
          <a:p>
            <a:endParaRPr lang="en-IE"/>
          </a:p>
        </p:txBody>
      </p:sp>
      <p:sp>
        <p:nvSpPr>
          <p:cNvPr id="3" name="Freeform 3"/>
          <p:cNvSpPr/>
          <p:nvPr/>
        </p:nvSpPr>
        <p:spPr>
          <a:xfrm>
            <a:off x="14994300" y="3675559"/>
            <a:ext cx="3293700" cy="6611441"/>
          </a:xfrm>
          <a:custGeom>
            <a:avLst/>
            <a:gdLst/>
            <a:ahLst/>
            <a:cxnLst/>
            <a:rect l="l" t="t" r="r" b="b"/>
            <a:pathLst>
              <a:path w="3293700" h="6611441">
                <a:moveTo>
                  <a:pt x="0" y="0"/>
                </a:moveTo>
                <a:lnTo>
                  <a:pt x="3293700" y="0"/>
                </a:lnTo>
                <a:lnTo>
                  <a:pt x="3293700" y="6611441"/>
                </a:lnTo>
                <a:lnTo>
                  <a:pt x="0" y="661144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IE"/>
          </a:p>
        </p:txBody>
      </p:sp>
      <p:grpSp>
        <p:nvGrpSpPr>
          <p:cNvPr id="4" name="Group 4"/>
          <p:cNvGrpSpPr/>
          <p:nvPr/>
        </p:nvGrpSpPr>
        <p:grpSpPr>
          <a:xfrm>
            <a:off x="-2364371" y="-2474096"/>
            <a:ext cx="5578401" cy="5578401"/>
            <a:chOff x="0" y="0"/>
            <a:chExt cx="812800" cy="8128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742950" cap="sq">
              <a:solidFill>
                <a:srgbClr val="AEEA00"/>
              </a:solidFill>
              <a:prstDash val="solid"/>
              <a:miter/>
            </a:ln>
          </p:spPr>
          <p:txBody>
            <a:bodyPr/>
            <a:lstStyle/>
            <a:p>
              <a:endParaRPr lang="en-IE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756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256350" y="3876969"/>
            <a:ext cx="1010697" cy="1010697"/>
            <a:chOff x="0" y="0"/>
            <a:chExt cx="812800" cy="8128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742950" cap="sq">
              <a:solidFill>
                <a:srgbClr val="AEEA00"/>
              </a:solidFill>
              <a:prstDash val="solid"/>
              <a:miter/>
            </a:ln>
          </p:spPr>
          <p:txBody>
            <a:bodyPr/>
            <a:lstStyle/>
            <a:p>
              <a:endParaRPr lang="en-IE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756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4872102" y="1875434"/>
            <a:ext cx="8543796" cy="5431934"/>
            <a:chOff x="0" y="0"/>
            <a:chExt cx="2250218" cy="1430633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2250218" cy="1430633"/>
            </a:xfrm>
            <a:custGeom>
              <a:avLst/>
              <a:gdLst/>
              <a:ahLst/>
              <a:cxnLst/>
              <a:rect l="l" t="t" r="r" b="b"/>
              <a:pathLst>
                <a:path w="2250218" h="1430633">
                  <a:moveTo>
                    <a:pt x="37152" y="0"/>
                  </a:moveTo>
                  <a:lnTo>
                    <a:pt x="2213066" y="0"/>
                  </a:lnTo>
                  <a:cubicBezTo>
                    <a:pt x="2233585" y="0"/>
                    <a:pt x="2250218" y="16633"/>
                    <a:pt x="2250218" y="37152"/>
                  </a:cubicBezTo>
                  <a:lnTo>
                    <a:pt x="2250218" y="1393481"/>
                  </a:lnTo>
                  <a:cubicBezTo>
                    <a:pt x="2250218" y="1413999"/>
                    <a:pt x="2233585" y="1430633"/>
                    <a:pt x="2213066" y="1430633"/>
                  </a:cubicBezTo>
                  <a:lnTo>
                    <a:pt x="37152" y="1430633"/>
                  </a:lnTo>
                  <a:cubicBezTo>
                    <a:pt x="16633" y="1430633"/>
                    <a:pt x="0" y="1413999"/>
                    <a:pt x="0" y="1393481"/>
                  </a:cubicBezTo>
                  <a:lnTo>
                    <a:pt x="0" y="37152"/>
                  </a:lnTo>
                  <a:cubicBezTo>
                    <a:pt x="0" y="16633"/>
                    <a:pt x="16633" y="0"/>
                    <a:pt x="37152" y="0"/>
                  </a:cubicBezTo>
                  <a:close/>
                </a:path>
              </a:pathLst>
            </a:custGeom>
            <a:solidFill>
              <a:srgbClr val="106861"/>
            </a:solidFill>
            <a:ln w="66675" cap="rnd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endParaRPr lang="en-IE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28575"/>
              <a:ext cx="2250218" cy="145920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484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3" name="TextBox 13"/>
          <p:cNvSpPr txBox="1"/>
          <p:nvPr/>
        </p:nvSpPr>
        <p:spPr>
          <a:xfrm>
            <a:off x="5296722" y="2246742"/>
            <a:ext cx="7694557" cy="40711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333"/>
              </a:lnSpc>
            </a:pPr>
            <a:r>
              <a:rPr lang="en-US" sz="11835">
                <a:solidFill>
                  <a:srgbClr val="FFFFFF"/>
                </a:solidFill>
                <a:latin typeface="Open Sauce Bold"/>
              </a:rPr>
              <a:t>Sam’s </a:t>
            </a:r>
          </a:p>
          <a:p>
            <a:pPr algn="ctr">
              <a:lnSpc>
                <a:spcPts val="16333"/>
              </a:lnSpc>
              <a:spcBef>
                <a:spcPct val="0"/>
              </a:spcBef>
            </a:pPr>
            <a:r>
              <a:rPr lang="en-US" sz="11835">
                <a:solidFill>
                  <a:srgbClr val="FFFFFF"/>
                </a:solidFill>
                <a:latin typeface="Open Sauce Bold"/>
              </a:rPr>
              <a:t>Story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19E2DBF0B4F2C4E9C4BFAE2025CC6A3" ma:contentTypeVersion="15" ma:contentTypeDescription="Create a new document." ma:contentTypeScope="" ma:versionID="6a90d136e1425b1de5bbaa41484f5a7c">
  <xsd:schema xmlns:xsd="http://www.w3.org/2001/XMLSchema" xmlns:xs="http://www.w3.org/2001/XMLSchema" xmlns:p="http://schemas.microsoft.com/office/2006/metadata/properties" xmlns:ns2="bc5506aa-be8d-4357-a7c2-3cce8d9607ef" xmlns:ns3="c05073d7-cf4f-4cce-92df-e10ec39a0976" targetNamespace="http://schemas.microsoft.com/office/2006/metadata/properties" ma:root="true" ma:fieldsID="4e3f81e94e8cab94eb82c6b11591e2f7" ns2:_="" ns3:_="">
    <xsd:import namespace="bc5506aa-be8d-4357-a7c2-3cce8d9607ef"/>
    <xsd:import namespace="c05073d7-cf4f-4cce-92df-e10ec39a097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Location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c5506aa-be8d-4357-a7c2-3cce8d9607e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cd2b34b2-806d-487e-8730-e748792832b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ObjectDetectorVersions" ma:index="2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Location" ma:index="21" nillable="true" ma:displayName="Location" ma:indexed="true" ma:internalName="MediaServiceLocation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05073d7-cf4f-4cce-92df-e10ec39a0976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4fd578a6-aefe-4d22-b3b1-fb97556f6cce}" ma:internalName="TaxCatchAll" ma:showField="CatchAllData" ma:web="c05073d7-cf4f-4cce-92df-e10ec39a097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c05073d7-cf4f-4cce-92df-e10ec39a0976" xsi:nil="true"/>
    <lcf76f155ced4ddcb4097134ff3c332f xmlns="bc5506aa-be8d-4357-a7c2-3cce8d9607ef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777990D8-DD0B-4FED-90FE-F47E413E8642}"/>
</file>

<file path=customXml/itemProps2.xml><?xml version="1.0" encoding="utf-8"?>
<ds:datastoreItem xmlns:ds="http://schemas.openxmlformats.org/officeDocument/2006/customXml" ds:itemID="{F7ACFCD7-A926-42E8-BCB3-D761551D0685}"/>
</file>

<file path=customXml/itemProps3.xml><?xml version="1.0" encoding="utf-8"?>
<ds:datastoreItem xmlns:ds="http://schemas.openxmlformats.org/officeDocument/2006/customXml" ds:itemID="{703F9183-5BD8-44A4-A123-FEFF10779DB5}"/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198</Words>
  <Application>Microsoft Office PowerPoint</Application>
  <PresentationFormat>Custom</PresentationFormat>
  <Paragraphs>76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5" baseType="lpstr">
      <vt:lpstr>Arial</vt:lpstr>
      <vt:lpstr>Calibri</vt:lpstr>
      <vt:lpstr>Open Sauce Bold</vt:lpstr>
      <vt:lpstr>Canva Sans Bold</vt:lpstr>
      <vt:lpstr>Open Sauce</vt:lpstr>
      <vt:lpstr>Canva Sans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White and Green Simple  Professional Business Project Presentation</dc:title>
  <dc:creator>Cathy Barry</dc:creator>
  <cp:lastModifiedBy>Cathy Barry</cp:lastModifiedBy>
  <cp:revision>1</cp:revision>
  <dcterms:created xsi:type="dcterms:W3CDTF">2006-08-16T00:00:00Z</dcterms:created>
  <dcterms:modified xsi:type="dcterms:W3CDTF">2024-06-12T15:22:51Z</dcterms:modified>
  <dc:identifier>DAGH6bc3DLo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0x010100219E2DBF0B4F2C4E9C4BFAE2025CC6A3</vt:lpwstr>
  </property>
</Properties>
</file>