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Arimo" panose="020B0604020202020204" charset="0"/>
      <p:regular r:id="rId13"/>
    </p:embeddedFont>
    <p:embeddedFont>
      <p:font typeface="Arimo Bold" panose="020B0604020202020204" charset="0"/>
      <p:regular r:id="rId14"/>
      <p:bold r:id="rId15"/>
    </p:embeddedFont>
    <p:embeddedFont>
      <p:font typeface="Beautifully Delicious Script" panose="020B0604020202020204" charset="0"/>
      <p:regular r:id="rId16"/>
    </p:embeddedFont>
    <p:embeddedFont>
      <p:font typeface="Beautifully Delicious Script Bold" panose="020B0604020202020204" charset="0"/>
      <p:regular r:id="rId17"/>
      <p:bold r:id="rId18"/>
    </p:embeddedFont>
    <p:embeddedFont>
      <p:font typeface="Calibri" panose="020F0502020204030204" pitchFamily="34" charset="0"/>
      <p:regular r:id="rId19"/>
      <p:bold r:id="rId20"/>
      <p:italic r:id="rId21"/>
      <p:boldItalic r:id="rId22"/>
    </p:embeddedFont>
    <p:embeddedFont>
      <p:font typeface="Canva Sans" panose="020B0604020202020204" charset="0"/>
      <p:regular r:id="rId23"/>
    </p:embeddedFont>
    <p:embeddedFont>
      <p:font typeface="Canva Sans Bold" panose="020B0604020202020204" charset="0"/>
      <p:regular r:id="rId24"/>
      <p:bold r:id="rId25"/>
    </p:embeddedFont>
    <p:embeddedFont>
      <p:font typeface="Garet" panose="020B0604020202020204" charset="0"/>
      <p:regular r:id="rId26"/>
    </p:embeddedFont>
    <p:embeddedFont>
      <p:font typeface="Lexend Exa" panose="020B0604020202020204" charset="0"/>
      <p:regular r:id="rId27"/>
    </p:embeddedFont>
    <p:embeddedFont>
      <p:font typeface="TT Rounds Condensed"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575" autoAdjust="0"/>
  </p:normalViewPr>
  <p:slideViewPr>
    <p:cSldViewPr>
      <p:cViewPr varScale="1">
        <p:scale>
          <a:sx n="71" d="100"/>
          <a:sy n="71" d="100"/>
        </p:scale>
        <p:origin x="12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DAB7F9-A248-F54A-81A4-9D7B301AE634}" type="datetimeFigureOut">
              <a:rPr lang="en-US" smtClean="0"/>
              <a:t>6/11/2024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D74D69-A972-8D42-98D5-B9220B133E08}" type="slidenum">
              <a:rPr lang="en-US" smtClean="0"/>
              <a:t>‹#›</a:t>
            </a:fld>
            <a:endParaRPr lang="en-US"/>
          </a:p>
        </p:txBody>
      </p:sp>
    </p:spTree>
    <p:extLst>
      <p:ext uri="{BB962C8B-B14F-4D97-AF65-F5344CB8AC3E}">
        <p14:creationId xmlns:p14="http://schemas.microsoft.com/office/powerpoint/2010/main" val="4198997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there. My name is Emer Barrett, I work at the YMCA Cork as an Integration Youth Worker.</a:t>
            </a:r>
          </a:p>
          <a:p>
            <a:r>
              <a:rPr lang="en-US" dirty="0"/>
              <a:t>Today I will be talking to you about Connection Through Creativity and looking specifically at an award winning project called Ma-tear-reality. Ma-tear-reality is the brain child of artist and CETB </a:t>
            </a:r>
            <a:r>
              <a:rPr lang="en-IE" b="0" i="0" dirty="0">
                <a:effectLst/>
                <a:latin typeface="-apple-system"/>
              </a:rPr>
              <a:t>Active Inclusion Support Person, Ann Burns.</a:t>
            </a:r>
          </a:p>
          <a:p>
            <a:r>
              <a:rPr lang="en-IE" b="0" i="0" dirty="0">
                <a:effectLst/>
                <a:latin typeface="-apple-system"/>
              </a:rPr>
              <a:t>Ann is a North Cork based artist who develops creative projects for young people through the mediums of art and virtual reality.</a:t>
            </a:r>
            <a:endParaRPr lang="en-US" dirty="0"/>
          </a:p>
        </p:txBody>
      </p:sp>
      <p:sp>
        <p:nvSpPr>
          <p:cNvPr id="4" name="Slide Number Placeholder 3"/>
          <p:cNvSpPr>
            <a:spLocks noGrp="1"/>
          </p:cNvSpPr>
          <p:nvPr>
            <p:ph type="sldNum" sz="quarter" idx="5"/>
          </p:nvPr>
        </p:nvSpPr>
        <p:spPr/>
        <p:txBody>
          <a:bodyPr/>
          <a:lstStyle/>
          <a:p>
            <a:fld id="{C3D74D69-A972-8D42-98D5-B9220B133E08}" type="slidenum">
              <a:rPr lang="en-US" smtClean="0"/>
              <a:t>1</a:t>
            </a:fld>
            <a:endParaRPr lang="en-US"/>
          </a:p>
        </p:txBody>
      </p:sp>
    </p:spTree>
    <p:extLst>
      <p:ext uri="{BB962C8B-B14F-4D97-AF65-F5344CB8AC3E}">
        <p14:creationId xmlns:p14="http://schemas.microsoft.com/office/powerpoint/2010/main" val="507506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Ma-tear-reality is an on going </a:t>
            </a:r>
            <a:r>
              <a:rPr lang="en-IE" sz="1800" dirty="0">
                <a:effectLst/>
                <a:latin typeface="Times New Roman" panose="02020603050405020304" pitchFamily="18" charset="0"/>
                <a:ea typeface="Times New Roman" panose="02020603050405020304" pitchFamily="18" charset="0"/>
              </a:rPr>
              <a:t>Art and Virtual Reality workshops that invites young people from the seldom heard communities to work collaboratively to make, curate and exhibit their artwork in a virtual reality setting.</a:t>
            </a:r>
          </a:p>
          <a:p>
            <a:r>
              <a:rPr lang="en-IE" sz="1800" dirty="0">
                <a:effectLst/>
                <a:latin typeface="Times New Roman" panose="02020603050405020304" pitchFamily="18" charset="0"/>
                <a:ea typeface="Times New Roman" panose="02020603050405020304" pitchFamily="18" charset="0"/>
              </a:rPr>
              <a:t>They use their natural environments to create artwork that tell their stories and express their creativity. The young people work on curating virtual art spaces that can then be seen by an audience anywhere in the world.</a:t>
            </a:r>
          </a:p>
          <a:p>
            <a:r>
              <a:rPr lang="en-IE" sz="1800" dirty="0">
                <a:effectLst/>
                <a:latin typeface="Times New Roman" panose="02020603050405020304" pitchFamily="18" charset="0"/>
                <a:ea typeface="Times New Roman" panose="02020603050405020304" pitchFamily="18" charset="0"/>
              </a:rPr>
              <a:t>To date Mater/ Reality has run in </a:t>
            </a:r>
            <a:r>
              <a:rPr lang="en-IE" sz="1800" dirty="0" err="1">
                <a:effectLst/>
                <a:latin typeface="Times New Roman" panose="02020603050405020304" pitchFamily="18" charset="0"/>
                <a:ea typeface="Times New Roman" panose="02020603050405020304" pitchFamily="18" charset="0"/>
              </a:rPr>
              <a:t>Sherkin</a:t>
            </a:r>
            <a:r>
              <a:rPr lang="en-IE" sz="1800" dirty="0">
                <a:effectLst/>
                <a:latin typeface="Times New Roman" panose="02020603050405020304" pitchFamily="18" charset="0"/>
                <a:ea typeface="Times New Roman" panose="02020603050405020304" pitchFamily="18" charset="0"/>
              </a:rPr>
              <a:t> Island and </a:t>
            </a:r>
            <a:r>
              <a:rPr lang="en-IE" sz="1800" dirty="0" err="1">
                <a:effectLst/>
                <a:latin typeface="Times New Roman" panose="02020603050405020304" pitchFamily="18" charset="0"/>
                <a:ea typeface="Times New Roman" panose="02020603050405020304" pitchFamily="18" charset="0"/>
              </a:rPr>
              <a:t>Redbarn</a:t>
            </a:r>
            <a:r>
              <a:rPr lang="en-IE" sz="1800" dirty="0">
                <a:effectLst/>
                <a:latin typeface="Times New Roman" panose="02020603050405020304" pitchFamily="18" charset="0"/>
                <a:ea typeface="Times New Roman" panose="02020603050405020304" pitchFamily="18" charset="0"/>
              </a:rPr>
              <a:t>, </a:t>
            </a:r>
            <a:r>
              <a:rPr lang="en-IE" sz="1800" dirty="0" err="1">
                <a:effectLst/>
                <a:latin typeface="Times New Roman" panose="02020603050405020304" pitchFamily="18" charset="0"/>
                <a:ea typeface="Times New Roman" panose="02020603050405020304" pitchFamily="18" charset="0"/>
              </a:rPr>
              <a:t>Youghal</a:t>
            </a:r>
            <a:r>
              <a:rPr lang="en-IE" sz="1800" dirty="0">
                <a:effectLst/>
                <a:latin typeface="Times New Roman" panose="02020603050405020304" pitchFamily="18" charset="0"/>
                <a:ea typeface="Times New Roman" panose="02020603050405020304" pitchFamily="18" charset="0"/>
              </a:rPr>
              <a:t> in Cork in 2023.</a:t>
            </a:r>
          </a:p>
          <a:p>
            <a:r>
              <a:rPr lang="en-IE" sz="1800" dirty="0">
                <a:effectLst/>
                <a:latin typeface="Times New Roman" panose="02020603050405020304" pitchFamily="18" charset="0"/>
                <a:ea typeface="Times New Roman" panose="02020603050405020304" pitchFamily="18" charset="0"/>
              </a:rPr>
              <a:t>The project will continue at the end of this month in </a:t>
            </a:r>
            <a:r>
              <a:rPr lang="en-IE" sz="1800" dirty="0" err="1">
                <a:effectLst/>
                <a:latin typeface="Times New Roman" panose="02020603050405020304" pitchFamily="18" charset="0"/>
                <a:ea typeface="Times New Roman" panose="02020603050405020304" pitchFamily="18" charset="0"/>
              </a:rPr>
              <a:t>Castletownbere</a:t>
            </a:r>
            <a:r>
              <a:rPr lang="en-IE" sz="1800" dirty="0">
                <a:effectLst/>
                <a:latin typeface="Times New Roman" panose="02020603050405020304" pitchFamily="18" charset="0"/>
                <a:ea typeface="Times New Roman" panose="02020603050405020304" pitchFamily="18" charset="0"/>
              </a:rPr>
              <a:t> working with young people from the local </a:t>
            </a:r>
            <a:r>
              <a:rPr lang="en-IE" sz="1800" dirty="0" err="1">
                <a:effectLst/>
                <a:latin typeface="Times New Roman" panose="02020603050405020304" pitchFamily="18" charset="0"/>
                <a:ea typeface="Times New Roman" panose="02020603050405020304" pitchFamily="18" charset="0"/>
              </a:rPr>
              <a:t>Foroige</a:t>
            </a:r>
            <a:r>
              <a:rPr lang="en-IE" sz="1800" dirty="0">
                <a:effectLst/>
                <a:latin typeface="Times New Roman" panose="02020603050405020304" pitchFamily="18" charset="0"/>
                <a:ea typeface="Times New Roman" panose="02020603050405020304" pitchFamily="18" charset="0"/>
              </a:rPr>
              <a:t> club There are more linked groups that co-create with the project through a digital platform. </a:t>
            </a:r>
            <a:r>
              <a:rPr lang="en-IE" sz="1800" dirty="0" err="1">
                <a:effectLst/>
                <a:latin typeface="Times New Roman" panose="02020603050405020304" pitchFamily="18" charset="0"/>
                <a:ea typeface="Times New Roman" panose="02020603050405020304" pitchFamily="18" charset="0"/>
              </a:rPr>
              <a:t>Foroige</a:t>
            </a:r>
            <a:r>
              <a:rPr lang="en-IE" sz="1800" dirty="0">
                <a:effectLst/>
                <a:latin typeface="Times New Roman" panose="02020603050405020304" pitchFamily="18" charset="0"/>
                <a:ea typeface="Times New Roman" panose="02020603050405020304" pitchFamily="18" charset="0"/>
              </a:rPr>
              <a:t> Charleville has also come on board with their digital art experience.</a:t>
            </a:r>
          </a:p>
          <a:p>
            <a:endParaRPr lang="en-IE"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3D74D69-A972-8D42-98D5-B9220B133E08}" type="slidenum">
              <a:rPr lang="en-US" smtClean="0"/>
              <a:t>2</a:t>
            </a:fld>
            <a:endParaRPr lang="en-US"/>
          </a:p>
        </p:txBody>
      </p:sp>
    </p:spTree>
    <p:extLst>
      <p:ext uri="{BB962C8B-B14F-4D97-AF65-F5344CB8AC3E}">
        <p14:creationId xmlns:p14="http://schemas.microsoft.com/office/powerpoint/2010/main" val="2734791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project was developed as a direct response for youth with seldom heard voices for georgical, economical or social reasons to be listened to and for their work to be fostered.</a:t>
            </a:r>
          </a:p>
          <a:p>
            <a:r>
              <a:rPr lang="en-US" dirty="0"/>
              <a:t>The idea is that Ann and creative youth workers from various agencies come together to share resources, spitball ideas and allow the project to grow organically as it moves from location to location.</a:t>
            </a:r>
          </a:p>
        </p:txBody>
      </p:sp>
      <p:sp>
        <p:nvSpPr>
          <p:cNvPr id="4" name="Slide Number Placeholder 3"/>
          <p:cNvSpPr>
            <a:spLocks noGrp="1"/>
          </p:cNvSpPr>
          <p:nvPr>
            <p:ph type="sldNum" sz="quarter" idx="5"/>
          </p:nvPr>
        </p:nvSpPr>
        <p:spPr/>
        <p:txBody>
          <a:bodyPr/>
          <a:lstStyle/>
          <a:p>
            <a:fld id="{C3D74D69-A972-8D42-98D5-B9220B133E08}" type="slidenum">
              <a:rPr lang="en-US" smtClean="0"/>
              <a:t>3</a:t>
            </a:fld>
            <a:endParaRPr lang="en-US"/>
          </a:p>
        </p:txBody>
      </p:sp>
    </p:spTree>
    <p:extLst>
      <p:ext uri="{BB962C8B-B14F-4D97-AF65-F5344CB8AC3E}">
        <p14:creationId xmlns:p14="http://schemas.microsoft.com/office/powerpoint/2010/main" val="310059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Advertising and recruitment is an interagency aspect of the project. As you can see here posters were used to advertise the workshops.</a:t>
            </a:r>
          </a:p>
          <a:p>
            <a:r>
              <a:rPr lang="en-US" dirty="0"/>
              <a:t>We meet many times, in person and online, before the project starts to discuss, plan, delegate and share resources. </a:t>
            </a:r>
          </a:p>
          <a:p>
            <a:r>
              <a:rPr lang="en-US" dirty="0"/>
              <a:t>This is a young person centered project. We bring the idea to a community and discuss the vision with the young people. From there they are free to take the project in any direction they like. The project can transform from a sculptural plan to a music based idea or to a drama focused project. The sky is the limit.</a:t>
            </a:r>
          </a:p>
          <a:p>
            <a:r>
              <a:rPr lang="en-US" dirty="0"/>
              <a:t>What we are offering is a innovative arts perspective.</a:t>
            </a:r>
          </a:p>
        </p:txBody>
      </p:sp>
      <p:sp>
        <p:nvSpPr>
          <p:cNvPr id="4" name="Slide Number Placeholder 3"/>
          <p:cNvSpPr>
            <a:spLocks noGrp="1"/>
          </p:cNvSpPr>
          <p:nvPr>
            <p:ph type="sldNum" sz="quarter" idx="5"/>
          </p:nvPr>
        </p:nvSpPr>
        <p:spPr/>
        <p:txBody>
          <a:bodyPr/>
          <a:lstStyle/>
          <a:p>
            <a:fld id="{C3D74D69-A972-8D42-98D5-B9220B133E08}" type="slidenum">
              <a:rPr lang="en-US" smtClean="0"/>
              <a:t>4</a:t>
            </a:fld>
            <a:endParaRPr lang="en-US"/>
          </a:p>
        </p:txBody>
      </p:sp>
    </p:spTree>
    <p:extLst>
      <p:ext uri="{BB962C8B-B14F-4D97-AF65-F5344CB8AC3E}">
        <p14:creationId xmlns:p14="http://schemas.microsoft.com/office/powerpoint/2010/main" val="3070658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young people really enjoyed creating art works from found objects on beaches, green ways and board walks. Even if communication was a barrier they began to tell stories of their lives and interests through drawing, sculpture and painting, outside of language.</a:t>
            </a:r>
          </a:p>
          <a:p>
            <a:r>
              <a:rPr lang="en-US" dirty="0"/>
              <a:t>The physical artwork is photographed and lidar scanned, then uploaded to the spatial VR platform. The older young people began to curate and experiment with layout, scale and composition creating their bespoke digital exhibition.</a:t>
            </a:r>
          </a:p>
          <a:p>
            <a:r>
              <a:rPr lang="en-US" dirty="0"/>
              <a:t>As each exhibition is created the hope is that it is accessible through webpages and headset allowing for maximum accessibility.</a:t>
            </a:r>
          </a:p>
          <a:p>
            <a:r>
              <a:rPr lang="en-US" dirty="0"/>
              <a:t>We felt an important element of the project was that after the art pieces were recorded that the young people could take home their original artwork as part of the creative exchange process.</a:t>
            </a:r>
          </a:p>
        </p:txBody>
      </p:sp>
      <p:sp>
        <p:nvSpPr>
          <p:cNvPr id="4" name="Slide Number Placeholder 3"/>
          <p:cNvSpPr>
            <a:spLocks noGrp="1"/>
          </p:cNvSpPr>
          <p:nvPr>
            <p:ph type="sldNum" sz="quarter" idx="5"/>
          </p:nvPr>
        </p:nvSpPr>
        <p:spPr/>
        <p:txBody>
          <a:bodyPr/>
          <a:lstStyle/>
          <a:p>
            <a:fld id="{C3D74D69-A972-8D42-98D5-B9220B133E08}" type="slidenum">
              <a:rPr lang="en-US" smtClean="0"/>
              <a:t>5</a:t>
            </a:fld>
            <a:endParaRPr lang="en-US"/>
          </a:p>
        </p:txBody>
      </p:sp>
    </p:spTree>
    <p:extLst>
      <p:ext uri="{BB962C8B-B14F-4D97-AF65-F5344CB8AC3E}">
        <p14:creationId xmlns:p14="http://schemas.microsoft.com/office/powerpoint/2010/main" val="4280812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virtual reality component of the project allows young people to learn digital skills, invent new spaces and show case art created in real time by meeting them where they are at.</a:t>
            </a:r>
          </a:p>
          <a:p>
            <a:r>
              <a:rPr lang="en-US" dirty="0"/>
              <a:t>We have learned that VR and lidar technology are great tools but it is the practical art produced in these sessions that really showcases their creativity.</a:t>
            </a:r>
          </a:p>
          <a:p>
            <a:r>
              <a:rPr lang="en-US" dirty="0"/>
              <a:t>Digital technology is never seen as a replacement but as a means to enhance creativity.</a:t>
            </a:r>
          </a:p>
        </p:txBody>
      </p:sp>
      <p:sp>
        <p:nvSpPr>
          <p:cNvPr id="4" name="Slide Number Placeholder 3"/>
          <p:cNvSpPr>
            <a:spLocks noGrp="1"/>
          </p:cNvSpPr>
          <p:nvPr>
            <p:ph type="sldNum" sz="quarter" idx="5"/>
          </p:nvPr>
        </p:nvSpPr>
        <p:spPr/>
        <p:txBody>
          <a:bodyPr/>
          <a:lstStyle/>
          <a:p>
            <a:fld id="{C3D74D69-A972-8D42-98D5-B9220B133E08}" type="slidenum">
              <a:rPr lang="en-US" smtClean="0"/>
              <a:t>6</a:t>
            </a:fld>
            <a:endParaRPr lang="en-US"/>
          </a:p>
        </p:txBody>
      </p:sp>
    </p:spTree>
    <p:extLst>
      <p:ext uri="{BB962C8B-B14F-4D97-AF65-F5344CB8AC3E}">
        <p14:creationId xmlns:p14="http://schemas.microsoft.com/office/powerpoint/2010/main" val="386336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i="0" dirty="0">
                <a:solidFill>
                  <a:srgbClr val="222222"/>
                </a:solidFill>
                <a:effectLst/>
                <a:highlight>
                  <a:srgbClr val="FFFFFF"/>
                </a:highlight>
                <a:latin typeface="Arial" panose="020B0604020202020204" pitchFamily="34" charset="0"/>
              </a:rPr>
              <a:t>Virtual reality attracts a very broad spectrum of thinkers, and in order to be successful in an educational setting as this one, it requires a myriad of expertise. VR encompasses many transdisciplinary practices. For this reason, we were delighted to have multi agencies on board and plenty of joined up thinking! We needed funders, for sure, but also people with gaming, sound and general digital literacy. Recruitment of staff as well as young people was of the essence, and I guess, we were lucky that both Ann and I had a background in this work, It wouldn't have been possible to train ourselves first, and then the young people. </a:t>
            </a:r>
            <a:endParaRPr lang="en-US" dirty="0"/>
          </a:p>
        </p:txBody>
      </p:sp>
      <p:sp>
        <p:nvSpPr>
          <p:cNvPr id="4" name="Slide Number Placeholder 3"/>
          <p:cNvSpPr>
            <a:spLocks noGrp="1"/>
          </p:cNvSpPr>
          <p:nvPr>
            <p:ph type="sldNum" sz="quarter" idx="5"/>
          </p:nvPr>
        </p:nvSpPr>
        <p:spPr/>
        <p:txBody>
          <a:bodyPr/>
          <a:lstStyle/>
          <a:p>
            <a:fld id="{C3D74D69-A972-8D42-98D5-B9220B133E08}" type="slidenum">
              <a:rPr lang="en-US" smtClean="0"/>
              <a:t>7</a:t>
            </a:fld>
            <a:endParaRPr lang="en-US"/>
          </a:p>
        </p:txBody>
      </p:sp>
    </p:spTree>
    <p:extLst>
      <p:ext uri="{BB962C8B-B14F-4D97-AF65-F5344CB8AC3E}">
        <p14:creationId xmlns:p14="http://schemas.microsoft.com/office/powerpoint/2010/main" val="2310069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take time to set up a project with many agencies involved but we were fortunate to find that it added great support, innovative perspective and funding to the project.</a:t>
            </a:r>
          </a:p>
          <a:p>
            <a:endParaRPr lang="en-IE" b="0" i="0" dirty="0">
              <a:solidFill>
                <a:srgbClr val="222222"/>
              </a:solidFill>
              <a:effectLst/>
              <a:highlight>
                <a:srgbClr val="FFFFFF"/>
              </a:highlight>
              <a:latin typeface="Arial" panose="020B0604020202020204" pitchFamily="34" charset="0"/>
            </a:endParaRPr>
          </a:p>
          <a:p>
            <a:r>
              <a:rPr lang="en-IE" b="0" i="0" dirty="0">
                <a:solidFill>
                  <a:srgbClr val="222222"/>
                </a:solidFill>
                <a:effectLst/>
                <a:highlight>
                  <a:srgbClr val="FFFFFF"/>
                </a:highlight>
                <a:latin typeface="Arial" panose="020B0604020202020204" pitchFamily="34" charset="0"/>
              </a:rPr>
              <a:t>Through Anns investigation of VR, in her masters, as both an educational as well as a creative tool, she found, that by pushing this technology beyond the developers original gaming exports, it does sometimes need some 'outside the box' thinking to make more things work! This required many planning meetings and technical tests, only made possible through the collaboration of all involved. </a:t>
            </a:r>
            <a:endParaRPr lang="en-US" dirty="0"/>
          </a:p>
        </p:txBody>
      </p:sp>
      <p:sp>
        <p:nvSpPr>
          <p:cNvPr id="4" name="Slide Number Placeholder 3"/>
          <p:cNvSpPr>
            <a:spLocks noGrp="1"/>
          </p:cNvSpPr>
          <p:nvPr>
            <p:ph type="sldNum" sz="quarter" idx="5"/>
          </p:nvPr>
        </p:nvSpPr>
        <p:spPr/>
        <p:txBody>
          <a:bodyPr/>
          <a:lstStyle/>
          <a:p>
            <a:fld id="{C3D74D69-A972-8D42-98D5-B9220B133E08}" type="slidenum">
              <a:rPr lang="en-US" smtClean="0"/>
              <a:t>8</a:t>
            </a:fld>
            <a:endParaRPr lang="en-US"/>
          </a:p>
        </p:txBody>
      </p:sp>
    </p:spTree>
    <p:extLst>
      <p:ext uri="{BB962C8B-B14F-4D97-AF65-F5344CB8AC3E}">
        <p14:creationId xmlns:p14="http://schemas.microsoft.com/office/powerpoint/2010/main" val="3929081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got involved as I have a background as a secondary school and further education Art, Craft and Design teacher and artist. I had made over 17 virtual art </a:t>
            </a:r>
            <a:r>
              <a:rPr lang="en-US" dirty="0" err="1"/>
              <a:t>exhibitionn</a:t>
            </a:r>
            <a:r>
              <a:rPr lang="en-US" dirty="0"/>
              <a:t> during the 2020 lockdown. My line manager at the YMCA was in talks with the CETB about this project and they thought I might be a good fit.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am so pleased that I came on board for the </a:t>
            </a:r>
            <a:r>
              <a:rPr lang="en-US" dirty="0" err="1"/>
              <a:t>Youghal</a:t>
            </a:r>
            <a:r>
              <a:rPr lang="en-US" dirty="0"/>
              <a:t> </a:t>
            </a:r>
            <a:r>
              <a:rPr lang="en-US" dirty="0" err="1"/>
              <a:t>Redbarn</a:t>
            </a:r>
            <a:r>
              <a:rPr lang="en-US" dirty="0"/>
              <a:t> workshops as not only did I get to collaborate with a great team I was lucky enough to make friends along the 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3D74D69-A972-8D42-98D5-B9220B133E08}" type="slidenum">
              <a:rPr lang="en-US" smtClean="0"/>
              <a:t>9</a:t>
            </a:fld>
            <a:endParaRPr lang="en-US"/>
          </a:p>
        </p:txBody>
      </p:sp>
    </p:spTree>
    <p:extLst>
      <p:ext uri="{BB962C8B-B14F-4D97-AF65-F5344CB8AC3E}">
        <p14:creationId xmlns:p14="http://schemas.microsoft.com/office/powerpoint/2010/main" val="2869631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 Burns is now collaborating with the Virtual Worlds </a:t>
            </a:r>
            <a:r>
              <a:rPr lang="en-US" dirty="0" err="1"/>
              <a:t>Eduverse</a:t>
            </a:r>
            <a:r>
              <a:rPr lang="en-US" dirty="0"/>
              <a:t> expert series of talks in collaboration with Erasmus TU Dublin as a result of the success of these projects.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solidFill>
                  <a:srgbClr val="222222"/>
                </a:solidFill>
                <a:effectLst/>
                <a:highlight>
                  <a:srgbClr val="FFFFFF"/>
                </a:highlight>
                <a:latin typeface="Arial" panose="020B0604020202020204" pitchFamily="34" charset="0"/>
              </a:rPr>
              <a:t>Ann is very happy to talk to anyone about what I have discussed here today.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solidFill>
                  <a:srgbClr val="222222"/>
                </a:solidFill>
                <a:effectLst/>
                <a:highlight>
                  <a:srgbClr val="FFFFFF"/>
                </a:highlight>
                <a:latin typeface="Arial" panose="020B0604020202020204" pitchFamily="34" charset="0"/>
              </a:rPr>
              <a:t>I’ve popped our contact detail here on this slide for you. Feel free to get in touch if you have any questions or would like to hear more.</a:t>
            </a:r>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solidFill>
                  <a:srgbClr val="222222"/>
                </a:solidFill>
                <a:effectLst/>
                <a:highlight>
                  <a:srgbClr val="FFFFFF"/>
                </a:highlight>
                <a:latin typeface="Arial" panose="020B0604020202020204" pitchFamily="34" charset="0"/>
              </a:rPr>
              <a:t>Many thanks for your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solidFill>
                  <a:srgbClr val="222222"/>
                </a:solidFill>
                <a:effectLst/>
                <a:highlight>
                  <a:srgbClr val="FFFFFF"/>
                </a:highlight>
                <a:latin typeface="Arial" panose="020B0604020202020204" pitchFamily="34" charset="0"/>
              </a:rPr>
              <a:t>Wishing you all an enjoyable day at the conference.</a:t>
            </a:r>
            <a:endParaRPr lang="en-US" dirty="0"/>
          </a:p>
          <a:p>
            <a:endParaRPr lang="en-US" dirty="0"/>
          </a:p>
        </p:txBody>
      </p:sp>
      <p:sp>
        <p:nvSpPr>
          <p:cNvPr id="4" name="Slide Number Placeholder 3"/>
          <p:cNvSpPr>
            <a:spLocks noGrp="1"/>
          </p:cNvSpPr>
          <p:nvPr>
            <p:ph type="sldNum" sz="quarter" idx="5"/>
          </p:nvPr>
        </p:nvSpPr>
        <p:spPr/>
        <p:txBody>
          <a:bodyPr/>
          <a:lstStyle/>
          <a:p>
            <a:fld id="{C3D74D69-A972-8D42-98D5-B9220B133E08}" type="slidenum">
              <a:rPr lang="en-US" smtClean="0"/>
              <a:t>10</a:t>
            </a:fld>
            <a:endParaRPr lang="en-US"/>
          </a:p>
        </p:txBody>
      </p:sp>
    </p:spTree>
    <p:extLst>
      <p:ext uri="{BB962C8B-B14F-4D97-AF65-F5344CB8AC3E}">
        <p14:creationId xmlns:p14="http://schemas.microsoft.com/office/powerpoint/2010/main" val="3854843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svg"/><Relationship Id="rId12"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jpeg"/><Relationship Id="rId4" Type="http://schemas.openxmlformats.org/officeDocument/2006/relationships/image" Target="../media/image32.png"/><Relationship Id="rId9" Type="http://schemas.openxmlformats.org/officeDocument/2006/relationships/image" Target="../media/image37.jpeg"/><Relationship Id="rId14" Type="http://schemas.openxmlformats.org/officeDocument/2006/relationships/image" Target="../media/image42.jpeg"/></Relationships>
</file>

<file path=ppt/slides/_rels/slide9.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jpeg"/></Relationships>
</file>

<file path=ppt/slides/_rels/slide1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24375" y="425263"/>
            <a:ext cx="7365460" cy="10287000"/>
            <a:chOff x="0" y="0"/>
            <a:chExt cx="8122920" cy="11344910"/>
          </a:xfrm>
        </p:grpSpPr>
        <p:sp>
          <p:nvSpPr>
            <p:cNvPr id="3" name="Freeform 3"/>
            <p:cNvSpPr/>
            <p:nvPr/>
          </p:nvSpPr>
          <p:spPr>
            <a:xfrm>
              <a:off x="3810" y="7620"/>
              <a:ext cx="6701790" cy="11342370"/>
            </a:xfrm>
            <a:custGeom>
              <a:avLst/>
              <a:gdLst/>
              <a:ahLst/>
              <a:cxnLst/>
              <a:rect l="l" t="t" r="r" b="b"/>
              <a:pathLst>
                <a:path w="6701790" h="11342370">
                  <a:moveTo>
                    <a:pt x="3810" y="640080"/>
                  </a:moveTo>
                  <a:lnTo>
                    <a:pt x="492760" y="734060"/>
                  </a:lnTo>
                  <a:lnTo>
                    <a:pt x="1151890" y="584200"/>
                  </a:lnTo>
                  <a:lnTo>
                    <a:pt x="1245870" y="452120"/>
                  </a:lnTo>
                  <a:lnTo>
                    <a:pt x="1583690" y="358140"/>
                  </a:lnTo>
                  <a:lnTo>
                    <a:pt x="1715770" y="509270"/>
                  </a:lnTo>
                  <a:lnTo>
                    <a:pt x="2317750" y="208280"/>
                  </a:lnTo>
                  <a:lnTo>
                    <a:pt x="2468880" y="152400"/>
                  </a:lnTo>
                  <a:lnTo>
                    <a:pt x="2769870" y="208280"/>
                  </a:lnTo>
                  <a:lnTo>
                    <a:pt x="4048760" y="0"/>
                  </a:lnTo>
                  <a:lnTo>
                    <a:pt x="5967730" y="0"/>
                  </a:lnTo>
                  <a:lnTo>
                    <a:pt x="6099810" y="262890"/>
                  </a:lnTo>
                  <a:lnTo>
                    <a:pt x="6701790" y="471170"/>
                  </a:lnTo>
                  <a:lnTo>
                    <a:pt x="6682740" y="697230"/>
                  </a:lnTo>
                  <a:lnTo>
                    <a:pt x="6287770" y="2202180"/>
                  </a:lnTo>
                  <a:lnTo>
                    <a:pt x="6269990" y="2371090"/>
                  </a:lnTo>
                  <a:lnTo>
                    <a:pt x="6209030" y="2504440"/>
                  </a:lnTo>
                  <a:lnTo>
                    <a:pt x="6033770" y="2745740"/>
                  </a:lnTo>
                  <a:lnTo>
                    <a:pt x="5778500" y="3462020"/>
                  </a:lnTo>
                  <a:lnTo>
                    <a:pt x="5529580" y="3608070"/>
                  </a:lnTo>
                  <a:lnTo>
                    <a:pt x="5295900" y="3915410"/>
                  </a:lnTo>
                  <a:lnTo>
                    <a:pt x="5251450" y="5346700"/>
                  </a:lnTo>
                  <a:lnTo>
                    <a:pt x="5113020" y="6289041"/>
                  </a:lnTo>
                  <a:lnTo>
                    <a:pt x="5083810" y="6946900"/>
                  </a:lnTo>
                  <a:lnTo>
                    <a:pt x="4996181" y="7020560"/>
                  </a:lnTo>
                  <a:lnTo>
                    <a:pt x="4973321" y="7194550"/>
                  </a:lnTo>
                  <a:lnTo>
                    <a:pt x="5053331" y="7552691"/>
                  </a:lnTo>
                  <a:lnTo>
                    <a:pt x="4673601" y="7903210"/>
                  </a:lnTo>
                  <a:lnTo>
                    <a:pt x="4315460" y="8232141"/>
                  </a:lnTo>
                  <a:lnTo>
                    <a:pt x="4169410" y="8933180"/>
                  </a:lnTo>
                  <a:lnTo>
                    <a:pt x="4030980" y="9254490"/>
                  </a:lnTo>
                  <a:lnTo>
                    <a:pt x="3563620" y="9771380"/>
                  </a:lnTo>
                  <a:lnTo>
                    <a:pt x="3431540" y="10137140"/>
                  </a:lnTo>
                  <a:lnTo>
                    <a:pt x="3153410" y="10370820"/>
                  </a:lnTo>
                  <a:lnTo>
                    <a:pt x="2912110" y="10538460"/>
                  </a:lnTo>
                  <a:lnTo>
                    <a:pt x="2890520" y="10932160"/>
                  </a:lnTo>
                  <a:lnTo>
                    <a:pt x="2181860" y="11341100"/>
                  </a:lnTo>
                  <a:lnTo>
                    <a:pt x="0" y="11341100"/>
                  </a:lnTo>
                  <a:cubicBezTo>
                    <a:pt x="0" y="11342370"/>
                    <a:pt x="3810" y="623570"/>
                    <a:pt x="3810" y="640080"/>
                  </a:cubicBezTo>
                  <a:close/>
                </a:path>
              </a:pathLst>
            </a:custGeom>
            <a:blipFill>
              <a:blip r:embed="rId3"/>
              <a:stretch>
                <a:fillRect l="-13459" r="-13459"/>
              </a:stretch>
            </a:blipFill>
          </p:spPr>
        </p:sp>
        <p:sp>
          <p:nvSpPr>
            <p:cNvPr id="4" name="Freeform 4"/>
            <p:cNvSpPr/>
            <p:nvPr/>
          </p:nvSpPr>
          <p:spPr>
            <a:xfrm>
              <a:off x="2185670" y="7620"/>
              <a:ext cx="5957570" cy="11342370"/>
            </a:xfrm>
            <a:custGeom>
              <a:avLst/>
              <a:gdLst/>
              <a:ahLst/>
              <a:cxnLst/>
              <a:rect l="l" t="t" r="r" b="b"/>
              <a:pathLst>
                <a:path w="5957570" h="11342370">
                  <a:moveTo>
                    <a:pt x="5942330" y="0"/>
                  </a:moveTo>
                  <a:lnTo>
                    <a:pt x="3785870" y="0"/>
                  </a:lnTo>
                  <a:lnTo>
                    <a:pt x="3917950" y="262890"/>
                  </a:lnTo>
                  <a:lnTo>
                    <a:pt x="4519930" y="471170"/>
                  </a:lnTo>
                  <a:lnTo>
                    <a:pt x="4500880" y="697230"/>
                  </a:lnTo>
                  <a:lnTo>
                    <a:pt x="4105910" y="2202180"/>
                  </a:lnTo>
                  <a:lnTo>
                    <a:pt x="4088130" y="2371090"/>
                  </a:lnTo>
                  <a:lnTo>
                    <a:pt x="4027170" y="2504440"/>
                  </a:lnTo>
                  <a:lnTo>
                    <a:pt x="3851910" y="2745740"/>
                  </a:lnTo>
                  <a:lnTo>
                    <a:pt x="3596640" y="3462020"/>
                  </a:lnTo>
                  <a:lnTo>
                    <a:pt x="3347720" y="3608070"/>
                  </a:lnTo>
                  <a:lnTo>
                    <a:pt x="3114040" y="3915410"/>
                  </a:lnTo>
                  <a:lnTo>
                    <a:pt x="3069590" y="5346700"/>
                  </a:lnTo>
                  <a:lnTo>
                    <a:pt x="2931160" y="6289041"/>
                  </a:lnTo>
                  <a:lnTo>
                    <a:pt x="2901950" y="6946900"/>
                  </a:lnTo>
                  <a:lnTo>
                    <a:pt x="2814321" y="7020560"/>
                  </a:lnTo>
                  <a:lnTo>
                    <a:pt x="2791461" y="7194550"/>
                  </a:lnTo>
                  <a:lnTo>
                    <a:pt x="2871471" y="7552691"/>
                  </a:lnTo>
                  <a:lnTo>
                    <a:pt x="2491741" y="7903210"/>
                  </a:lnTo>
                  <a:lnTo>
                    <a:pt x="2133600" y="8232141"/>
                  </a:lnTo>
                  <a:lnTo>
                    <a:pt x="1987550" y="8933180"/>
                  </a:lnTo>
                  <a:lnTo>
                    <a:pt x="1849120" y="9254490"/>
                  </a:lnTo>
                  <a:lnTo>
                    <a:pt x="1381760" y="9771380"/>
                  </a:lnTo>
                  <a:lnTo>
                    <a:pt x="1249680" y="10137140"/>
                  </a:lnTo>
                  <a:lnTo>
                    <a:pt x="971550" y="10370820"/>
                  </a:lnTo>
                  <a:lnTo>
                    <a:pt x="730250" y="10538460"/>
                  </a:lnTo>
                  <a:lnTo>
                    <a:pt x="708660" y="10932160"/>
                  </a:lnTo>
                  <a:lnTo>
                    <a:pt x="0" y="11341100"/>
                  </a:lnTo>
                  <a:lnTo>
                    <a:pt x="5930900" y="11341100"/>
                  </a:lnTo>
                  <a:cubicBezTo>
                    <a:pt x="5932170" y="11342370"/>
                    <a:pt x="5957570" y="15240"/>
                    <a:pt x="5942330" y="0"/>
                  </a:cubicBezTo>
                  <a:close/>
                </a:path>
              </a:pathLst>
            </a:custGeom>
            <a:blipFill>
              <a:blip r:embed="rId4"/>
              <a:stretch>
                <a:fillRect l="-93022" r="-93022"/>
              </a:stretch>
            </a:blipFill>
          </p:spPr>
        </p:sp>
        <p:sp>
          <p:nvSpPr>
            <p:cNvPr id="5" name="Freeform 5"/>
            <p:cNvSpPr/>
            <p:nvPr/>
          </p:nvSpPr>
          <p:spPr>
            <a:xfrm>
              <a:off x="3810" y="7620"/>
              <a:ext cx="4048760" cy="734060"/>
            </a:xfrm>
            <a:custGeom>
              <a:avLst/>
              <a:gdLst/>
              <a:ahLst/>
              <a:cxnLst/>
              <a:rect l="l" t="t" r="r" b="b"/>
              <a:pathLst>
                <a:path w="4048760" h="734060">
                  <a:moveTo>
                    <a:pt x="0" y="7620"/>
                  </a:moveTo>
                  <a:cubicBezTo>
                    <a:pt x="0" y="7620"/>
                    <a:pt x="3810" y="622300"/>
                    <a:pt x="3810" y="640080"/>
                  </a:cubicBezTo>
                  <a:lnTo>
                    <a:pt x="492760" y="734060"/>
                  </a:lnTo>
                  <a:lnTo>
                    <a:pt x="1151890" y="584200"/>
                  </a:lnTo>
                  <a:lnTo>
                    <a:pt x="1245870" y="452120"/>
                  </a:lnTo>
                  <a:lnTo>
                    <a:pt x="1583690" y="358140"/>
                  </a:lnTo>
                  <a:lnTo>
                    <a:pt x="1715770" y="509270"/>
                  </a:lnTo>
                  <a:lnTo>
                    <a:pt x="2317750" y="208280"/>
                  </a:lnTo>
                  <a:lnTo>
                    <a:pt x="2468880" y="152400"/>
                  </a:lnTo>
                  <a:lnTo>
                    <a:pt x="2769870" y="208280"/>
                  </a:lnTo>
                  <a:lnTo>
                    <a:pt x="4048760" y="0"/>
                  </a:lnTo>
                  <a:lnTo>
                    <a:pt x="2540" y="0"/>
                  </a:lnTo>
                </a:path>
              </a:pathLst>
            </a:custGeom>
            <a:blipFill>
              <a:blip r:embed="rId4"/>
              <a:stretch>
                <a:fillRect t="-133852" b="-133852"/>
              </a:stretch>
            </a:blipFill>
          </p:spPr>
        </p:sp>
        <p:sp>
          <p:nvSpPr>
            <p:cNvPr id="6" name="Freeform 6"/>
            <p:cNvSpPr/>
            <p:nvPr/>
          </p:nvSpPr>
          <p:spPr>
            <a:xfrm>
              <a:off x="-3810" y="3810"/>
              <a:ext cx="6855460" cy="11337290"/>
            </a:xfrm>
            <a:custGeom>
              <a:avLst/>
              <a:gdLst/>
              <a:ahLst/>
              <a:cxnLst/>
              <a:rect l="l" t="t" r="r" b="b"/>
              <a:pathLst>
                <a:path w="6855460" h="11337290">
                  <a:moveTo>
                    <a:pt x="0" y="0"/>
                  </a:moveTo>
                  <a:lnTo>
                    <a:pt x="6855460" y="0"/>
                  </a:lnTo>
                  <a:lnTo>
                    <a:pt x="6855460" y="11337290"/>
                  </a:lnTo>
                  <a:lnTo>
                    <a:pt x="0" y="11337290"/>
                  </a:lnTo>
                  <a:lnTo>
                    <a:pt x="0" y="0"/>
                  </a:lnTo>
                  <a:close/>
                </a:path>
              </a:pathLst>
            </a:custGeom>
            <a:blipFill>
              <a:blip r:embed="rId5"/>
              <a:stretch>
                <a:fillRect l="-26" r="-26"/>
              </a:stretch>
            </a:blipFill>
          </p:spPr>
        </p:sp>
      </p:grpSp>
      <p:sp>
        <p:nvSpPr>
          <p:cNvPr id="7" name="TextBox 7"/>
          <p:cNvSpPr txBox="1"/>
          <p:nvPr/>
        </p:nvSpPr>
        <p:spPr>
          <a:xfrm>
            <a:off x="-152400" y="425263"/>
            <a:ext cx="24688800" cy="1574662"/>
          </a:xfrm>
          <a:prstGeom prst="rect">
            <a:avLst/>
          </a:prstGeom>
        </p:spPr>
        <p:txBody>
          <a:bodyPr wrap="square" lIns="0" tIns="0" rIns="0" bIns="0" rtlCol="0" anchor="t">
            <a:spAutoFit/>
          </a:bodyPr>
          <a:lstStyle/>
          <a:p>
            <a:pPr algn="ctr">
              <a:lnSpc>
                <a:spcPts val="14513"/>
              </a:lnSpc>
            </a:pPr>
            <a:r>
              <a:rPr lang="en-US" sz="5400" dirty="0">
                <a:solidFill>
                  <a:srgbClr val="F4811B"/>
                </a:solidFill>
                <a:latin typeface="American Typewriter" panose="02090604020004020304" pitchFamily="18" charset="77"/>
              </a:rPr>
              <a:t>         LYCP, CETB, YMCA, FORÓIGE</a:t>
            </a:r>
          </a:p>
        </p:txBody>
      </p:sp>
      <p:sp>
        <p:nvSpPr>
          <p:cNvPr id="8" name="TextBox 8"/>
          <p:cNvSpPr txBox="1"/>
          <p:nvPr/>
        </p:nvSpPr>
        <p:spPr>
          <a:xfrm>
            <a:off x="8564885" y="2569287"/>
            <a:ext cx="9315121" cy="5828096"/>
          </a:xfrm>
          <a:prstGeom prst="rect">
            <a:avLst/>
          </a:prstGeom>
        </p:spPr>
        <p:txBody>
          <a:bodyPr lIns="0" tIns="0" rIns="0" bIns="0" rtlCol="0" anchor="t">
            <a:spAutoFit/>
          </a:bodyPr>
          <a:lstStyle/>
          <a:p>
            <a:pPr algn="ctr">
              <a:lnSpc>
                <a:spcPts val="11616"/>
              </a:lnSpc>
            </a:pPr>
            <a:r>
              <a:rPr lang="en-US" sz="8297" dirty="0">
                <a:solidFill>
                  <a:srgbClr val="000000"/>
                </a:solidFill>
                <a:latin typeface="Lexend Exa"/>
              </a:rPr>
              <a:t>CONNECTION THROUGH CREATIVITY</a:t>
            </a:r>
          </a:p>
          <a:p>
            <a:pPr algn="ctr">
              <a:lnSpc>
                <a:spcPts val="11616"/>
              </a:lnSpc>
            </a:pPr>
            <a:endParaRPr lang="en-US" sz="8297" dirty="0">
              <a:solidFill>
                <a:srgbClr val="000000"/>
              </a:solidFill>
              <a:latin typeface="Lexend Exa"/>
            </a:endParaRPr>
          </a:p>
        </p:txBody>
      </p:sp>
      <p:sp>
        <p:nvSpPr>
          <p:cNvPr id="9" name="TextBox 9"/>
          <p:cNvSpPr txBox="1"/>
          <p:nvPr/>
        </p:nvSpPr>
        <p:spPr>
          <a:xfrm>
            <a:off x="7014785" y="8330708"/>
            <a:ext cx="10464088" cy="1409553"/>
          </a:xfrm>
          <a:prstGeom prst="rect">
            <a:avLst/>
          </a:prstGeom>
        </p:spPr>
        <p:txBody>
          <a:bodyPr lIns="0" tIns="0" rIns="0" bIns="0" rtlCol="0" anchor="t">
            <a:spAutoFit/>
          </a:bodyPr>
          <a:lstStyle/>
          <a:p>
            <a:pPr algn="ctr">
              <a:lnSpc>
                <a:spcPts val="5560"/>
              </a:lnSpc>
            </a:pPr>
            <a:r>
              <a:rPr lang="en-US" sz="3971" dirty="0">
                <a:solidFill>
                  <a:srgbClr val="000000"/>
                </a:solidFill>
                <a:latin typeface="Garet"/>
              </a:rPr>
              <a:t>       </a:t>
            </a:r>
            <a:r>
              <a:rPr lang="en-US" sz="3971" dirty="0" err="1">
                <a:solidFill>
                  <a:srgbClr val="000000"/>
                </a:solidFill>
                <a:latin typeface="Garet"/>
              </a:rPr>
              <a:t>MaterReality</a:t>
            </a:r>
            <a:r>
              <a:rPr lang="en-US" sz="3971" dirty="0">
                <a:solidFill>
                  <a:srgbClr val="000000"/>
                </a:solidFill>
                <a:latin typeface="Garet"/>
              </a:rPr>
              <a:t> VR/Art Collaboration</a:t>
            </a:r>
          </a:p>
          <a:p>
            <a:pPr algn="ctr">
              <a:lnSpc>
                <a:spcPts val="5560"/>
              </a:lnSpc>
            </a:pPr>
            <a:endParaRPr lang="en-US" sz="3971" dirty="0">
              <a:solidFill>
                <a:srgbClr val="000000"/>
              </a:solidFill>
              <a:latin typeface="Gare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9168">
            <a:off x="12807477" y="2518151"/>
            <a:ext cx="1886505" cy="2498682"/>
          </a:xfrm>
          <a:custGeom>
            <a:avLst/>
            <a:gdLst/>
            <a:ahLst/>
            <a:cxnLst/>
            <a:rect l="l" t="t" r="r" b="b"/>
            <a:pathLst>
              <a:path w="1886505" h="2498682">
                <a:moveTo>
                  <a:pt x="0" y="0"/>
                </a:moveTo>
                <a:lnTo>
                  <a:pt x="1886505" y="0"/>
                </a:lnTo>
                <a:lnTo>
                  <a:pt x="1886505" y="2498682"/>
                </a:lnTo>
                <a:lnTo>
                  <a:pt x="0" y="2498682"/>
                </a:lnTo>
                <a:lnTo>
                  <a:pt x="0" y="0"/>
                </a:lnTo>
                <a:close/>
              </a:path>
            </a:pathLst>
          </a:custGeom>
          <a:blipFill>
            <a:blip r:embed="rId3"/>
            <a:stretch>
              <a:fillRect/>
            </a:stretch>
          </a:blipFill>
        </p:spPr>
      </p:sp>
      <p:grpSp>
        <p:nvGrpSpPr>
          <p:cNvPr id="3" name="Group 3"/>
          <p:cNvGrpSpPr/>
          <p:nvPr/>
        </p:nvGrpSpPr>
        <p:grpSpPr>
          <a:xfrm>
            <a:off x="9858446" y="2949516"/>
            <a:ext cx="3687551" cy="3687537"/>
            <a:chOff x="0" y="0"/>
            <a:chExt cx="6350025" cy="6350000"/>
          </a:xfrm>
        </p:grpSpPr>
        <p:sp>
          <p:nvSpPr>
            <p:cNvPr id="4" name="Freeform 4"/>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4"/>
              <a:stretch>
                <a:fillRect t="-16580" b="-16580"/>
              </a:stretch>
            </a:blipFill>
          </p:spPr>
        </p:sp>
      </p:grpSp>
      <p:grpSp>
        <p:nvGrpSpPr>
          <p:cNvPr id="5" name="Group 5"/>
          <p:cNvGrpSpPr/>
          <p:nvPr/>
        </p:nvGrpSpPr>
        <p:grpSpPr>
          <a:xfrm>
            <a:off x="13954132" y="5779795"/>
            <a:ext cx="4003227" cy="4003211"/>
            <a:chOff x="0" y="0"/>
            <a:chExt cx="6350025" cy="6350000"/>
          </a:xfrm>
        </p:grpSpPr>
        <p:sp>
          <p:nvSpPr>
            <p:cNvPr id="6" name="Freeform 6"/>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5"/>
              <a:stretch>
                <a:fillRect t="-16666" b="-16666"/>
              </a:stretch>
            </a:blipFill>
          </p:spPr>
        </p:sp>
      </p:grpSp>
      <p:sp>
        <p:nvSpPr>
          <p:cNvPr id="7" name="Freeform 7"/>
          <p:cNvSpPr/>
          <p:nvPr/>
        </p:nvSpPr>
        <p:spPr>
          <a:xfrm rot="-1559167">
            <a:off x="12731486" y="5557742"/>
            <a:ext cx="2038487" cy="1342854"/>
          </a:xfrm>
          <a:custGeom>
            <a:avLst/>
            <a:gdLst/>
            <a:ahLst/>
            <a:cxnLst/>
            <a:rect l="l" t="t" r="r" b="b"/>
            <a:pathLst>
              <a:path w="2038487" h="1342854">
                <a:moveTo>
                  <a:pt x="0" y="0"/>
                </a:moveTo>
                <a:lnTo>
                  <a:pt x="2038488" y="0"/>
                </a:lnTo>
                <a:lnTo>
                  <a:pt x="2038488" y="1342854"/>
                </a:lnTo>
                <a:lnTo>
                  <a:pt x="0" y="1342854"/>
                </a:lnTo>
                <a:lnTo>
                  <a:pt x="0" y="0"/>
                </a:lnTo>
                <a:close/>
              </a:path>
            </a:pathLst>
          </a:custGeom>
          <a:blipFill>
            <a:blip r:embed="rId6"/>
            <a:stretch>
              <a:fillRect/>
            </a:stretch>
          </a:blipFill>
        </p:spPr>
      </p:sp>
      <p:grpSp>
        <p:nvGrpSpPr>
          <p:cNvPr id="8" name="Group 8"/>
          <p:cNvGrpSpPr/>
          <p:nvPr/>
        </p:nvGrpSpPr>
        <p:grpSpPr>
          <a:xfrm rot="-5400000">
            <a:off x="13954132" y="720780"/>
            <a:ext cx="3839309" cy="3839294"/>
            <a:chOff x="0" y="0"/>
            <a:chExt cx="6350025" cy="6350000"/>
          </a:xfrm>
        </p:grpSpPr>
        <p:sp>
          <p:nvSpPr>
            <p:cNvPr id="9" name="Freeform 9"/>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7"/>
              <a:stretch>
                <a:fillRect t="-16580" b="-16580"/>
              </a:stretch>
            </a:blipFill>
          </p:spPr>
        </p:sp>
      </p:grpSp>
      <p:sp>
        <p:nvSpPr>
          <p:cNvPr id="10" name="Freeform 10"/>
          <p:cNvSpPr/>
          <p:nvPr/>
        </p:nvSpPr>
        <p:spPr>
          <a:xfrm rot="5164057">
            <a:off x="13365773" y="-317012"/>
            <a:ext cx="1253348" cy="2410286"/>
          </a:xfrm>
          <a:custGeom>
            <a:avLst/>
            <a:gdLst/>
            <a:ahLst/>
            <a:cxnLst/>
            <a:rect l="l" t="t" r="r" b="b"/>
            <a:pathLst>
              <a:path w="1253348" h="2410286">
                <a:moveTo>
                  <a:pt x="0" y="0"/>
                </a:moveTo>
                <a:lnTo>
                  <a:pt x="1253349" y="0"/>
                </a:lnTo>
                <a:lnTo>
                  <a:pt x="1253349" y="2410285"/>
                </a:lnTo>
                <a:lnTo>
                  <a:pt x="0" y="24102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rot="-4099835">
            <a:off x="16672995" y="8216716"/>
            <a:ext cx="2282978" cy="1424007"/>
          </a:xfrm>
          <a:custGeom>
            <a:avLst/>
            <a:gdLst/>
            <a:ahLst/>
            <a:cxnLst/>
            <a:rect l="l" t="t" r="r" b="b"/>
            <a:pathLst>
              <a:path w="2282978" h="1424007">
                <a:moveTo>
                  <a:pt x="0" y="0"/>
                </a:moveTo>
                <a:lnTo>
                  <a:pt x="2282977" y="0"/>
                </a:lnTo>
                <a:lnTo>
                  <a:pt x="2282977" y="1424007"/>
                </a:lnTo>
                <a:lnTo>
                  <a:pt x="0" y="1424007"/>
                </a:lnTo>
                <a:lnTo>
                  <a:pt x="0" y="0"/>
                </a:lnTo>
                <a:close/>
              </a:path>
            </a:pathLst>
          </a:custGeom>
          <a:blipFill>
            <a:blip r:embed="rId10"/>
            <a:stretch>
              <a:fillRect/>
            </a:stretch>
          </a:blipFill>
        </p:spPr>
      </p:sp>
      <p:grpSp>
        <p:nvGrpSpPr>
          <p:cNvPr id="12" name="Group 12"/>
          <p:cNvGrpSpPr/>
          <p:nvPr/>
        </p:nvGrpSpPr>
        <p:grpSpPr>
          <a:xfrm rot="-9901722">
            <a:off x="10600843" y="7440602"/>
            <a:ext cx="4240672" cy="1531295"/>
            <a:chOff x="0" y="0"/>
            <a:chExt cx="6356731" cy="2295398"/>
          </a:xfrm>
        </p:grpSpPr>
        <p:sp>
          <p:nvSpPr>
            <p:cNvPr id="13" name="Freeform 13"/>
            <p:cNvSpPr/>
            <p:nvPr/>
          </p:nvSpPr>
          <p:spPr>
            <a:xfrm>
              <a:off x="-61849" y="-684022"/>
              <a:ext cx="6668262" cy="2986024"/>
            </a:xfrm>
            <a:custGeom>
              <a:avLst/>
              <a:gdLst/>
              <a:ahLst/>
              <a:cxnLst/>
              <a:rect l="l" t="t" r="r" b="b"/>
              <a:pathLst>
                <a:path w="6668262" h="2986024">
                  <a:moveTo>
                    <a:pt x="6129782" y="2977388"/>
                  </a:moveTo>
                  <a:cubicBezTo>
                    <a:pt x="4034663" y="2966593"/>
                    <a:pt x="2180463" y="2983738"/>
                    <a:pt x="117729" y="2969895"/>
                  </a:cubicBezTo>
                  <a:cubicBezTo>
                    <a:pt x="0" y="2685415"/>
                    <a:pt x="107442" y="2028825"/>
                    <a:pt x="90424" y="1641602"/>
                  </a:cubicBezTo>
                  <a:cubicBezTo>
                    <a:pt x="185420" y="1548130"/>
                    <a:pt x="440563" y="1699260"/>
                    <a:pt x="554228" y="1679321"/>
                  </a:cubicBezTo>
                  <a:cubicBezTo>
                    <a:pt x="646684" y="1705610"/>
                    <a:pt x="745490" y="1623314"/>
                    <a:pt x="836295" y="1674114"/>
                  </a:cubicBezTo>
                  <a:cubicBezTo>
                    <a:pt x="836549" y="1656207"/>
                    <a:pt x="861822" y="1658366"/>
                    <a:pt x="854202" y="1664589"/>
                  </a:cubicBezTo>
                  <a:cubicBezTo>
                    <a:pt x="854583" y="1665859"/>
                    <a:pt x="860044" y="1662176"/>
                    <a:pt x="865632" y="1657223"/>
                  </a:cubicBezTo>
                  <a:cubicBezTo>
                    <a:pt x="972058" y="1645920"/>
                    <a:pt x="1180973" y="1499108"/>
                    <a:pt x="1362964" y="1508125"/>
                  </a:cubicBezTo>
                  <a:cubicBezTo>
                    <a:pt x="1330579" y="1506855"/>
                    <a:pt x="1417320" y="1509649"/>
                    <a:pt x="1412240" y="1505458"/>
                  </a:cubicBezTo>
                  <a:cubicBezTo>
                    <a:pt x="1617218" y="1475740"/>
                    <a:pt x="1789176" y="1483106"/>
                    <a:pt x="2063242" y="1345692"/>
                  </a:cubicBezTo>
                  <a:cubicBezTo>
                    <a:pt x="2200910" y="1369949"/>
                    <a:pt x="2430780" y="1323467"/>
                    <a:pt x="2632075" y="1271016"/>
                  </a:cubicBezTo>
                  <a:cubicBezTo>
                    <a:pt x="2825496" y="1226693"/>
                    <a:pt x="3061589" y="1260475"/>
                    <a:pt x="3259455" y="1121664"/>
                  </a:cubicBezTo>
                  <a:cubicBezTo>
                    <a:pt x="3487547" y="1107059"/>
                    <a:pt x="3722370" y="1052068"/>
                    <a:pt x="3933698" y="994283"/>
                  </a:cubicBezTo>
                  <a:cubicBezTo>
                    <a:pt x="3951351" y="1002030"/>
                    <a:pt x="4075684" y="1019302"/>
                    <a:pt x="4134485" y="989330"/>
                  </a:cubicBezTo>
                  <a:cubicBezTo>
                    <a:pt x="4196588" y="967740"/>
                    <a:pt x="4231513" y="1005078"/>
                    <a:pt x="4313174" y="961644"/>
                  </a:cubicBezTo>
                  <a:cubicBezTo>
                    <a:pt x="4342511" y="986917"/>
                    <a:pt x="4462399" y="943229"/>
                    <a:pt x="4482338" y="954913"/>
                  </a:cubicBezTo>
                  <a:cubicBezTo>
                    <a:pt x="4647692" y="937133"/>
                    <a:pt x="4901692" y="925195"/>
                    <a:pt x="5126736" y="816483"/>
                  </a:cubicBezTo>
                  <a:cubicBezTo>
                    <a:pt x="5230622" y="820166"/>
                    <a:pt x="5512689" y="848360"/>
                    <a:pt x="5692902" y="757682"/>
                  </a:cubicBezTo>
                  <a:cubicBezTo>
                    <a:pt x="6668262" y="814832"/>
                    <a:pt x="6361430" y="0"/>
                    <a:pt x="6407023" y="2677287"/>
                  </a:cubicBezTo>
                  <a:cubicBezTo>
                    <a:pt x="6382131" y="2978531"/>
                    <a:pt x="6534658" y="2986024"/>
                    <a:pt x="6129782" y="2977388"/>
                  </a:cubicBezTo>
                  <a:close/>
                </a:path>
              </a:pathLst>
            </a:custGeom>
            <a:blipFill>
              <a:blip r:embed="rId11"/>
              <a:stretch>
                <a:fillRect t="-134386" b="-134386"/>
              </a:stretch>
            </a:blipFill>
          </p:spPr>
        </p:sp>
      </p:grpSp>
      <p:sp>
        <p:nvSpPr>
          <p:cNvPr id="14" name="Freeform 14"/>
          <p:cNvSpPr/>
          <p:nvPr/>
        </p:nvSpPr>
        <p:spPr>
          <a:xfrm rot="-1445705">
            <a:off x="10432009" y="1886059"/>
            <a:ext cx="1820630" cy="1881433"/>
          </a:xfrm>
          <a:custGeom>
            <a:avLst/>
            <a:gdLst/>
            <a:ahLst/>
            <a:cxnLst/>
            <a:rect l="l" t="t" r="r" b="b"/>
            <a:pathLst>
              <a:path w="1820630" h="1881433">
                <a:moveTo>
                  <a:pt x="0" y="0"/>
                </a:moveTo>
                <a:lnTo>
                  <a:pt x="1820630" y="0"/>
                </a:lnTo>
                <a:lnTo>
                  <a:pt x="1820630" y="1881433"/>
                </a:lnTo>
                <a:lnTo>
                  <a:pt x="0" y="1881433"/>
                </a:lnTo>
                <a:lnTo>
                  <a:pt x="0" y="0"/>
                </a:lnTo>
                <a:close/>
              </a:path>
            </a:pathLst>
          </a:custGeom>
          <a:blipFill>
            <a:blip r:embed="rId12"/>
            <a:stretch>
              <a:fillRect t="-10997" b="-10997"/>
            </a:stretch>
          </a:blipFill>
        </p:spPr>
      </p:sp>
      <p:sp>
        <p:nvSpPr>
          <p:cNvPr id="15" name="TextBox 15"/>
          <p:cNvSpPr txBox="1"/>
          <p:nvPr/>
        </p:nvSpPr>
        <p:spPr>
          <a:xfrm>
            <a:off x="811896" y="1642730"/>
            <a:ext cx="7080432" cy="1542519"/>
          </a:xfrm>
          <a:prstGeom prst="rect">
            <a:avLst/>
          </a:prstGeom>
        </p:spPr>
        <p:txBody>
          <a:bodyPr lIns="0" tIns="0" rIns="0" bIns="0" rtlCol="0" anchor="t">
            <a:spAutoFit/>
          </a:bodyPr>
          <a:lstStyle/>
          <a:p>
            <a:pPr algn="ctr">
              <a:lnSpc>
                <a:spcPts val="12629"/>
              </a:lnSpc>
            </a:pPr>
            <a:r>
              <a:rPr lang="en-US" sz="9020">
                <a:solidFill>
                  <a:srgbClr val="000000"/>
                </a:solidFill>
                <a:latin typeface="Lexend Exa"/>
              </a:rPr>
              <a:t>About</a:t>
            </a:r>
          </a:p>
        </p:txBody>
      </p:sp>
      <p:sp>
        <p:nvSpPr>
          <p:cNvPr id="16" name="TextBox 16"/>
          <p:cNvSpPr txBox="1"/>
          <p:nvPr/>
        </p:nvSpPr>
        <p:spPr>
          <a:xfrm rot="-747857">
            <a:off x="14616029" y="2915099"/>
            <a:ext cx="2829551" cy="3547128"/>
          </a:xfrm>
          <a:prstGeom prst="rect">
            <a:avLst/>
          </a:prstGeom>
        </p:spPr>
        <p:txBody>
          <a:bodyPr lIns="0" tIns="0" rIns="0" bIns="0" rtlCol="0" anchor="t">
            <a:spAutoFit/>
          </a:bodyPr>
          <a:lstStyle/>
          <a:p>
            <a:pPr algn="ctr">
              <a:lnSpc>
                <a:spcPts val="28993"/>
              </a:lnSpc>
            </a:pPr>
            <a:r>
              <a:rPr lang="en-US" sz="20709">
                <a:solidFill>
                  <a:srgbClr val="F4811B"/>
                </a:solidFill>
                <a:latin typeface="Beautifully Delicious Script"/>
              </a:rPr>
              <a:t>art</a:t>
            </a:r>
          </a:p>
        </p:txBody>
      </p:sp>
      <p:sp>
        <p:nvSpPr>
          <p:cNvPr id="17" name="TextBox 17"/>
          <p:cNvSpPr txBox="1"/>
          <p:nvPr/>
        </p:nvSpPr>
        <p:spPr>
          <a:xfrm>
            <a:off x="573818" y="3982651"/>
            <a:ext cx="8875054" cy="3704028"/>
          </a:xfrm>
          <a:prstGeom prst="rect">
            <a:avLst/>
          </a:prstGeom>
        </p:spPr>
        <p:txBody>
          <a:bodyPr lIns="0" tIns="0" rIns="0" bIns="0" rtlCol="0" anchor="t">
            <a:spAutoFit/>
          </a:bodyPr>
          <a:lstStyle/>
          <a:p>
            <a:pPr algn="l">
              <a:lnSpc>
                <a:spcPts val="7415"/>
              </a:lnSpc>
            </a:pPr>
            <a:r>
              <a:rPr lang="en-US" sz="5297" dirty="0">
                <a:solidFill>
                  <a:srgbClr val="000000"/>
                </a:solidFill>
                <a:latin typeface="Canva Sans"/>
              </a:rPr>
              <a:t>To give a platform to lesser heard voices within our youth service.</a:t>
            </a:r>
          </a:p>
          <a:p>
            <a:pPr algn="l">
              <a:lnSpc>
                <a:spcPts val="7415"/>
              </a:lnSpc>
            </a:pPr>
            <a:endParaRPr lang="en-US" sz="5297" dirty="0">
              <a:solidFill>
                <a:srgbClr val="000000"/>
              </a:solidFill>
              <a:latin typeface="Canv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85333" y="442807"/>
            <a:ext cx="11675550" cy="9340440"/>
          </a:xfrm>
          <a:custGeom>
            <a:avLst/>
            <a:gdLst/>
            <a:ahLst/>
            <a:cxnLst/>
            <a:rect l="l" t="t" r="r" b="b"/>
            <a:pathLst>
              <a:path w="11675550" h="9340440">
                <a:moveTo>
                  <a:pt x="0" y="0"/>
                </a:moveTo>
                <a:lnTo>
                  <a:pt x="11675549" y="0"/>
                </a:lnTo>
                <a:lnTo>
                  <a:pt x="11675549" y="9340440"/>
                </a:lnTo>
                <a:lnTo>
                  <a:pt x="0" y="9340440"/>
                </a:lnTo>
                <a:lnTo>
                  <a:pt x="0" y="0"/>
                </a:lnTo>
                <a:close/>
              </a:path>
            </a:pathLst>
          </a:custGeom>
          <a:blipFill>
            <a:blip r:embed="rId3"/>
            <a:stretch>
              <a:fillRect/>
            </a:stretch>
          </a:blipFill>
        </p:spPr>
      </p:sp>
      <p:sp>
        <p:nvSpPr>
          <p:cNvPr id="3" name="Freeform 3"/>
          <p:cNvSpPr/>
          <p:nvPr/>
        </p:nvSpPr>
        <p:spPr>
          <a:xfrm>
            <a:off x="6185333" y="506163"/>
            <a:ext cx="2857300" cy="4606865"/>
          </a:xfrm>
          <a:custGeom>
            <a:avLst/>
            <a:gdLst/>
            <a:ahLst/>
            <a:cxnLst/>
            <a:rect l="l" t="t" r="r" b="b"/>
            <a:pathLst>
              <a:path w="2857300" h="4606865">
                <a:moveTo>
                  <a:pt x="0" y="0"/>
                </a:moveTo>
                <a:lnTo>
                  <a:pt x="2857300" y="0"/>
                </a:lnTo>
                <a:lnTo>
                  <a:pt x="2857300" y="4606864"/>
                </a:lnTo>
                <a:lnTo>
                  <a:pt x="0" y="4606864"/>
                </a:lnTo>
                <a:lnTo>
                  <a:pt x="0" y="0"/>
                </a:lnTo>
                <a:close/>
              </a:path>
            </a:pathLst>
          </a:custGeom>
          <a:blipFill>
            <a:blip r:embed="rId4"/>
            <a:stretch>
              <a:fillRect l="-15538" r="-6533"/>
            </a:stretch>
          </a:blipFill>
        </p:spPr>
      </p:sp>
      <p:sp>
        <p:nvSpPr>
          <p:cNvPr id="4" name="TextBox 4"/>
          <p:cNvSpPr txBox="1"/>
          <p:nvPr/>
        </p:nvSpPr>
        <p:spPr>
          <a:xfrm>
            <a:off x="682545" y="1850547"/>
            <a:ext cx="5094971" cy="736934"/>
          </a:xfrm>
          <a:prstGeom prst="rect">
            <a:avLst/>
          </a:prstGeom>
        </p:spPr>
        <p:txBody>
          <a:bodyPr lIns="0" tIns="0" rIns="0" bIns="0" rtlCol="0" anchor="t">
            <a:spAutoFit/>
          </a:bodyPr>
          <a:lstStyle/>
          <a:p>
            <a:pPr algn="just">
              <a:lnSpc>
                <a:spcPts val="5701"/>
              </a:lnSpc>
            </a:pPr>
            <a:r>
              <a:rPr lang="en-US" sz="5001" dirty="0">
                <a:solidFill>
                  <a:srgbClr val="000000"/>
                </a:solidFill>
                <a:latin typeface="Lexend Exa"/>
              </a:rPr>
              <a:t>The Project</a:t>
            </a:r>
          </a:p>
        </p:txBody>
      </p:sp>
      <p:sp>
        <p:nvSpPr>
          <p:cNvPr id="6" name="TextBox 6"/>
          <p:cNvSpPr txBox="1"/>
          <p:nvPr/>
        </p:nvSpPr>
        <p:spPr>
          <a:xfrm>
            <a:off x="328423" y="2805588"/>
            <a:ext cx="5856910" cy="8335068"/>
          </a:xfrm>
          <a:prstGeom prst="rect">
            <a:avLst/>
          </a:prstGeom>
        </p:spPr>
        <p:txBody>
          <a:bodyPr lIns="0" tIns="0" rIns="0" bIns="0" rtlCol="0" anchor="t">
            <a:spAutoFit/>
          </a:bodyPr>
          <a:lstStyle/>
          <a:p>
            <a:pPr algn="l">
              <a:lnSpc>
                <a:spcPts val="6191"/>
              </a:lnSpc>
            </a:pPr>
            <a:r>
              <a:rPr lang="en-US" sz="4422">
                <a:solidFill>
                  <a:srgbClr val="000000"/>
                </a:solidFill>
                <a:latin typeface="Canva Sans"/>
              </a:rPr>
              <a:t>An environmental &amp; landscape based  project that uses sculptures and drawings to express stories by young people from a range of cultural backgrounds.</a:t>
            </a:r>
          </a:p>
          <a:p>
            <a:pPr algn="l">
              <a:lnSpc>
                <a:spcPts val="6191"/>
              </a:lnSpc>
            </a:pPr>
            <a:endParaRPr lang="en-US" sz="4422">
              <a:solidFill>
                <a:srgbClr val="000000"/>
              </a:solidFill>
              <a:latin typeface="Canva Sans"/>
            </a:endParaRPr>
          </a:p>
          <a:p>
            <a:pPr algn="l">
              <a:lnSpc>
                <a:spcPts val="4231"/>
              </a:lnSpc>
            </a:pPr>
            <a:endParaRPr lang="en-US" sz="4422">
              <a:solidFill>
                <a:srgbClr val="000000"/>
              </a:solidFill>
              <a:latin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88990" y="4808617"/>
            <a:ext cx="5184671" cy="1841173"/>
          </a:xfrm>
          <a:prstGeom prst="rect">
            <a:avLst/>
          </a:prstGeom>
        </p:spPr>
        <p:txBody>
          <a:bodyPr lIns="0" tIns="0" rIns="0" bIns="0" rtlCol="0" anchor="t">
            <a:spAutoFit/>
          </a:bodyPr>
          <a:lstStyle/>
          <a:p>
            <a:pPr algn="l">
              <a:lnSpc>
                <a:spcPts val="2193"/>
              </a:lnSpc>
            </a:pPr>
            <a:r>
              <a:rPr lang="en-US" sz="1661">
                <a:solidFill>
                  <a:srgbClr val="7F7F7F"/>
                </a:solidFill>
                <a:latin typeface="Arimo Bold"/>
              </a:rPr>
              <a:t>Would you like to take part in a fun &amp; creative virtual reality programme in Youghal?</a:t>
            </a:r>
          </a:p>
          <a:p>
            <a:pPr algn="l">
              <a:lnSpc>
                <a:spcPts val="2193"/>
              </a:lnSpc>
            </a:pPr>
            <a:r>
              <a:rPr lang="en-US" sz="1661">
                <a:solidFill>
                  <a:srgbClr val="7F7F7F"/>
                </a:solidFill>
                <a:latin typeface="Arimo Bold"/>
              </a:rPr>
              <a:t>Use Clay &amp; Drawings to make Your Own Artefacts  &amp; Bring them into a Virtual  Exhibition</a:t>
            </a:r>
          </a:p>
          <a:p>
            <a:pPr algn="l">
              <a:lnSpc>
                <a:spcPts val="2193"/>
              </a:lnSpc>
            </a:pPr>
            <a:r>
              <a:rPr lang="en-US" sz="1661">
                <a:solidFill>
                  <a:srgbClr val="7F7F7F"/>
                </a:solidFill>
                <a:latin typeface="Arimo Bold"/>
              </a:rPr>
              <a:t>Create your own Gallery in Virtual Reality &amp; Learn to Draw &amp; Sculpt in 3D</a:t>
            </a:r>
          </a:p>
          <a:p>
            <a:pPr algn="l">
              <a:lnSpc>
                <a:spcPts val="2467"/>
              </a:lnSpc>
            </a:pPr>
            <a:endParaRPr lang="en-US" sz="1661">
              <a:solidFill>
                <a:srgbClr val="7F7F7F"/>
              </a:solidFill>
              <a:latin typeface="Arimo Bold"/>
            </a:endParaRPr>
          </a:p>
        </p:txBody>
      </p:sp>
      <p:sp>
        <p:nvSpPr>
          <p:cNvPr id="3" name="TextBox 3"/>
          <p:cNvSpPr txBox="1"/>
          <p:nvPr/>
        </p:nvSpPr>
        <p:spPr>
          <a:xfrm rot="-5400000">
            <a:off x="2618226" y="4919736"/>
            <a:ext cx="7620265" cy="1308000"/>
          </a:xfrm>
          <a:prstGeom prst="rect">
            <a:avLst/>
          </a:prstGeom>
        </p:spPr>
        <p:txBody>
          <a:bodyPr lIns="0" tIns="0" rIns="0" bIns="0" rtlCol="0" anchor="t">
            <a:spAutoFit/>
          </a:bodyPr>
          <a:lstStyle/>
          <a:p>
            <a:pPr algn="ctr">
              <a:lnSpc>
                <a:spcPts val="9969"/>
              </a:lnSpc>
            </a:pPr>
            <a:r>
              <a:rPr lang="en-US" sz="8307">
                <a:solidFill>
                  <a:srgbClr val="9E7400"/>
                </a:solidFill>
                <a:latin typeface="Arimo Bold"/>
              </a:rPr>
              <a:t>Mater-Reality </a:t>
            </a:r>
          </a:p>
        </p:txBody>
      </p:sp>
      <p:sp>
        <p:nvSpPr>
          <p:cNvPr id="4" name="Freeform 4" descr="A picture containing hand  Description automatically generated"/>
          <p:cNvSpPr/>
          <p:nvPr/>
        </p:nvSpPr>
        <p:spPr>
          <a:xfrm>
            <a:off x="8265862" y="384637"/>
            <a:ext cx="4216654" cy="4158872"/>
          </a:xfrm>
          <a:custGeom>
            <a:avLst/>
            <a:gdLst/>
            <a:ahLst/>
            <a:cxnLst/>
            <a:rect l="l" t="t" r="r" b="b"/>
            <a:pathLst>
              <a:path w="4216654" h="4158872">
                <a:moveTo>
                  <a:pt x="0" y="0"/>
                </a:moveTo>
                <a:lnTo>
                  <a:pt x="4216655" y="0"/>
                </a:lnTo>
                <a:lnTo>
                  <a:pt x="4216655" y="4158872"/>
                </a:lnTo>
                <a:lnTo>
                  <a:pt x="0" y="4158872"/>
                </a:lnTo>
                <a:lnTo>
                  <a:pt x="0" y="0"/>
                </a:lnTo>
                <a:close/>
              </a:path>
            </a:pathLst>
          </a:custGeom>
          <a:blipFill>
            <a:blip r:embed="rId3"/>
            <a:stretch>
              <a:fillRect r="-6373"/>
            </a:stretch>
          </a:blipFill>
        </p:spPr>
      </p:sp>
      <p:sp>
        <p:nvSpPr>
          <p:cNvPr id="5" name="Freeform 5" descr="A picture containing text, indoor  Description automatically generated"/>
          <p:cNvSpPr/>
          <p:nvPr/>
        </p:nvSpPr>
        <p:spPr>
          <a:xfrm>
            <a:off x="5805483" y="384637"/>
            <a:ext cx="2253724" cy="1173823"/>
          </a:xfrm>
          <a:custGeom>
            <a:avLst/>
            <a:gdLst/>
            <a:ahLst/>
            <a:cxnLst/>
            <a:rect l="l" t="t" r="r" b="b"/>
            <a:pathLst>
              <a:path w="2253724" h="1173823">
                <a:moveTo>
                  <a:pt x="0" y="0"/>
                </a:moveTo>
                <a:lnTo>
                  <a:pt x="2253725" y="0"/>
                </a:lnTo>
                <a:lnTo>
                  <a:pt x="2253725" y="1173823"/>
                </a:lnTo>
                <a:lnTo>
                  <a:pt x="0" y="1173823"/>
                </a:lnTo>
                <a:lnTo>
                  <a:pt x="0" y="0"/>
                </a:lnTo>
                <a:close/>
              </a:path>
            </a:pathLst>
          </a:custGeom>
          <a:blipFill>
            <a:blip r:embed="rId4"/>
            <a:stretch>
              <a:fillRect b="-13893"/>
            </a:stretch>
          </a:blipFill>
        </p:spPr>
      </p:sp>
      <p:sp>
        <p:nvSpPr>
          <p:cNvPr id="6" name="Freeform 6"/>
          <p:cNvSpPr/>
          <p:nvPr/>
        </p:nvSpPr>
        <p:spPr>
          <a:xfrm>
            <a:off x="5805483" y="9521510"/>
            <a:ext cx="6677034" cy="632150"/>
          </a:xfrm>
          <a:custGeom>
            <a:avLst/>
            <a:gdLst/>
            <a:ahLst/>
            <a:cxnLst/>
            <a:rect l="l" t="t" r="r" b="b"/>
            <a:pathLst>
              <a:path w="6677034" h="632150">
                <a:moveTo>
                  <a:pt x="0" y="0"/>
                </a:moveTo>
                <a:lnTo>
                  <a:pt x="6677034" y="0"/>
                </a:lnTo>
                <a:lnTo>
                  <a:pt x="6677034" y="632149"/>
                </a:lnTo>
                <a:lnTo>
                  <a:pt x="0" y="632149"/>
                </a:lnTo>
                <a:lnTo>
                  <a:pt x="0" y="0"/>
                </a:lnTo>
                <a:close/>
              </a:path>
            </a:pathLst>
          </a:custGeom>
          <a:blipFill>
            <a:blip r:embed="rId5"/>
            <a:stretch>
              <a:fillRect r="-6660"/>
            </a:stretch>
          </a:blipFill>
        </p:spPr>
      </p:sp>
      <p:sp>
        <p:nvSpPr>
          <p:cNvPr id="7" name="Freeform 7" descr="Diagram  Description automatically generated with medium confidence"/>
          <p:cNvSpPr/>
          <p:nvPr/>
        </p:nvSpPr>
        <p:spPr>
          <a:xfrm>
            <a:off x="8395764" y="8748595"/>
            <a:ext cx="1496473" cy="730214"/>
          </a:xfrm>
          <a:custGeom>
            <a:avLst/>
            <a:gdLst/>
            <a:ahLst/>
            <a:cxnLst/>
            <a:rect l="l" t="t" r="r" b="b"/>
            <a:pathLst>
              <a:path w="1496473" h="730214">
                <a:moveTo>
                  <a:pt x="0" y="0"/>
                </a:moveTo>
                <a:lnTo>
                  <a:pt x="1496472" y="0"/>
                </a:lnTo>
                <a:lnTo>
                  <a:pt x="1496472" y="730214"/>
                </a:lnTo>
                <a:lnTo>
                  <a:pt x="0" y="730214"/>
                </a:lnTo>
                <a:lnTo>
                  <a:pt x="0" y="0"/>
                </a:lnTo>
                <a:close/>
              </a:path>
            </a:pathLst>
          </a:custGeom>
          <a:blipFill>
            <a:blip r:embed="rId6"/>
            <a:stretch>
              <a:fillRect b="-90"/>
            </a:stretch>
          </a:blipFill>
        </p:spPr>
      </p:sp>
      <p:sp>
        <p:nvSpPr>
          <p:cNvPr id="8" name="TextBox 8"/>
          <p:cNvSpPr txBox="1"/>
          <p:nvPr/>
        </p:nvSpPr>
        <p:spPr>
          <a:xfrm>
            <a:off x="7160836" y="6981406"/>
            <a:ext cx="4874367" cy="1320912"/>
          </a:xfrm>
          <a:prstGeom prst="rect">
            <a:avLst/>
          </a:prstGeom>
        </p:spPr>
        <p:txBody>
          <a:bodyPr lIns="0" tIns="0" rIns="0" bIns="0" rtlCol="0" anchor="t">
            <a:spAutoFit/>
          </a:bodyPr>
          <a:lstStyle/>
          <a:p>
            <a:pPr algn="l">
              <a:lnSpc>
                <a:spcPts val="1993"/>
              </a:lnSpc>
            </a:pPr>
            <a:r>
              <a:rPr lang="en-US" sz="1661">
                <a:solidFill>
                  <a:srgbClr val="7F7F7F"/>
                </a:solidFill>
                <a:latin typeface="Arimo"/>
              </a:rPr>
              <a:t>Location: Redbarn, Youghal, Co. Cork</a:t>
            </a:r>
          </a:p>
          <a:p>
            <a:pPr algn="l">
              <a:lnSpc>
                <a:spcPts val="1993"/>
              </a:lnSpc>
            </a:pPr>
            <a:r>
              <a:rPr lang="en-US" sz="1661">
                <a:solidFill>
                  <a:srgbClr val="7F7F7F"/>
                </a:solidFill>
                <a:latin typeface="Arimo"/>
              </a:rPr>
              <a:t>Dates&amp; Times:  July 5,12 &amp; 26ᵗʰ. August 22,23 &amp; 24th</a:t>
            </a:r>
          </a:p>
          <a:p>
            <a:pPr algn="l">
              <a:lnSpc>
                <a:spcPts val="1993"/>
              </a:lnSpc>
            </a:pPr>
            <a:r>
              <a:rPr lang="en-US" sz="1661">
                <a:solidFill>
                  <a:srgbClr val="7F7F7F"/>
                </a:solidFill>
                <a:latin typeface="Arimo"/>
              </a:rPr>
              <a:t>Artist: Ann Burns M.A. www.carriestudios.com</a:t>
            </a:r>
          </a:p>
          <a:p>
            <a:pPr algn="l">
              <a:lnSpc>
                <a:spcPts val="1744"/>
              </a:lnSpc>
            </a:pPr>
            <a:endParaRPr lang="en-US" sz="1661">
              <a:solidFill>
                <a:srgbClr val="7F7F7F"/>
              </a:solidFill>
              <a:latin typeface="Arimo"/>
            </a:endParaRPr>
          </a:p>
        </p:txBody>
      </p:sp>
      <p:sp>
        <p:nvSpPr>
          <p:cNvPr id="9" name="TextBox 9"/>
          <p:cNvSpPr txBox="1"/>
          <p:nvPr/>
        </p:nvSpPr>
        <p:spPr>
          <a:xfrm>
            <a:off x="7202511" y="8072637"/>
            <a:ext cx="4305547" cy="585799"/>
          </a:xfrm>
          <a:prstGeom prst="rect">
            <a:avLst/>
          </a:prstGeom>
        </p:spPr>
        <p:txBody>
          <a:bodyPr lIns="0" tIns="0" rIns="0" bIns="0" rtlCol="0" anchor="t">
            <a:spAutoFit/>
          </a:bodyPr>
          <a:lstStyle/>
          <a:p>
            <a:pPr algn="l">
              <a:lnSpc>
                <a:spcPts val="2243"/>
              </a:lnSpc>
            </a:pPr>
            <a:r>
              <a:rPr lang="en-US" sz="1869" spc="17">
                <a:solidFill>
                  <a:srgbClr val="000000"/>
                </a:solidFill>
                <a:latin typeface="TT Rounds Condensed"/>
              </a:rPr>
              <a:t>No Experience Necessary </a:t>
            </a:r>
          </a:p>
          <a:p>
            <a:pPr algn="l">
              <a:lnSpc>
                <a:spcPts val="2243"/>
              </a:lnSpc>
            </a:pPr>
            <a:r>
              <a:rPr lang="en-US" sz="1869" spc="17">
                <a:solidFill>
                  <a:srgbClr val="000000"/>
                </a:solidFill>
                <a:latin typeface="TT Rounds Condensed"/>
              </a:rPr>
              <a:t>Ages: 5 to 12  / 12- 18</a:t>
            </a:r>
          </a:p>
        </p:txBody>
      </p:sp>
      <p:sp>
        <p:nvSpPr>
          <p:cNvPr id="10" name="Freeform 10" descr="A picture containing font, logo, graphics, text  Description automatically generated"/>
          <p:cNvSpPr/>
          <p:nvPr/>
        </p:nvSpPr>
        <p:spPr>
          <a:xfrm>
            <a:off x="6370001" y="1883816"/>
            <a:ext cx="1875072" cy="765875"/>
          </a:xfrm>
          <a:custGeom>
            <a:avLst/>
            <a:gdLst/>
            <a:ahLst/>
            <a:cxnLst/>
            <a:rect l="l" t="t" r="r" b="b"/>
            <a:pathLst>
              <a:path w="1875072" h="765875">
                <a:moveTo>
                  <a:pt x="0" y="0"/>
                </a:moveTo>
                <a:lnTo>
                  <a:pt x="1875072" y="0"/>
                </a:lnTo>
                <a:lnTo>
                  <a:pt x="1875072" y="765875"/>
                </a:lnTo>
                <a:lnTo>
                  <a:pt x="0" y="765875"/>
                </a:lnTo>
                <a:lnTo>
                  <a:pt x="0" y="0"/>
                </a:lnTo>
                <a:close/>
              </a:path>
            </a:pathLst>
          </a:custGeom>
          <a:blipFill>
            <a:blip r:embed="rId7"/>
            <a:stretch>
              <a:fillRect b="-1012"/>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1789" y="532281"/>
            <a:ext cx="16902833" cy="3064002"/>
          </a:xfrm>
          <a:prstGeom prst="rect">
            <a:avLst/>
          </a:prstGeom>
        </p:spPr>
        <p:txBody>
          <a:bodyPr lIns="0" tIns="0" rIns="0" bIns="0" rtlCol="0" anchor="t">
            <a:spAutoFit/>
          </a:bodyPr>
          <a:lstStyle/>
          <a:p>
            <a:pPr algn="l">
              <a:lnSpc>
                <a:spcPts val="8094"/>
              </a:lnSpc>
            </a:pPr>
            <a:r>
              <a:rPr lang="en-US" sz="7100">
                <a:solidFill>
                  <a:srgbClr val="000000"/>
                </a:solidFill>
                <a:latin typeface="Lexend Exa"/>
              </a:rPr>
              <a:t>Creative Technology and Digital Skills</a:t>
            </a:r>
          </a:p>
          <a:p>
            <a:pPr algn="l">
              <a:lnSpc>
                <a:spcPts val="8094"/>
              </a:lnSpc>
            </a:pPr>
            <a:endParaRPr lang="en-US" sz="7100">
              <a:solidFill>
                <a:srgbClr val="000000"/>
              </a:solidFill>
              <a:latin typeface="Lexend Exa"/>
            </a:endParaRPr>
          </a:p>
        </p:txBody>
      </p:sp>
      <p:sp>
        <p:nvSpPr>
          <p:cNvPr id="3" name="Freeform 3"/>
          <p:cNvSpPr/>
          <p:nvPr/>
        </p:nvSpPr>
        <p:spPr>
          <a:xfrm rot="5600802">
            <a:off x="14454071" y="151173"/>
            <a:ext cx="3031455" cy="5829721"/>
          </a:xfrm>
          <a:custGeom>
            <a:avLst/>
            <a:gdLst/>
            <a:ahLst/>
            <a:cxnLst/>
            <a:rect l="l" t="t" r="r" b="b"/>
            <a:pathLst>
              <a:path w="3031455" h="5829721">
                <a:moveTo>
                  <a:pt x="0" y="0"/>
                </a:moveTo>
                <a:lnTo>
                  <a:pt x="3031455" y="0"/>
                </a:lnTo>
                <a:lnTo>
                  <a:pt x="3031455" y="5829721"/>
                </a:lnTo>
                <a:lnTo>
                  <a:pt x="0" y="58297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614269" y="3510558"/>
            <a:ext cx="9106684" cy="5767072"/>
          </a:xfrm>
          <a:prstGeom prst="rect">
            <a:avLst/>
          </a:prstGeom>
        </p:spPr>
        <p:txBody>
          <a:bodyPr lIns="0" tIns="0" rIns="0" bIns="0" rtlCol="0" anchor="t">
            <a:spAutoFit/>
          </a:bodyPr>
          <a:lstStyle/>
          <a:p>
            <a:pPr algn="l">
              <a:lnSpc>
                <a:spcPts val="6579"/>
              </a:lnSpc>
            </a:pPr>
            <a:r>
              <a:rPr lang="en-US" sz="4699">
                <a:solidFill>
                  <a:srgbClr val="000000"/>
                </a:solidFill>
                <a:latin typeface="Canva Sans"/>
              </a:rPr>
              <a:t>Hands on creative projects included drawing, beach work, sculpting, photography and film-making, lidar scanning and virtual reality sculpting.</a:t>
            </a:r>
          </a:p>
          <a:p>
            <a:pPr algn="l">
              <a:lnSpc>
                <a:spcPts val="6579"/>
              </a:lnSpc>
            </a:pPr>
            <a:endParaRPr lang="en-US" sz="4699">
              <a:solidFill>
                <a:srgbClr val="000000"/>
              </a:solidFill>
              <a:latin typeface="Canva Sans"/>
            </a:endParaRPr>
          </a:p>
          <a:p>
            <a:pPr algn="ctr">
              <a:lnSpc>
                <a:spcPts val="6579"/>
              </a:lnSpc>
            </a:pPr>
            <a:endParaRPr lang="en-US" sz="4699">
              <a:solidFill>
                <a:srgbClr val="000000"/>
              </a:solidFill>
              <a:latin typeface="Canva Sans"/>
            </a:endParaRPr>
          </a:p>
        </p:txBody>
      </p:sp>
      <p:sp>
        <p:nvSpPr>
          <p:cNvPr id="5" name="Freeform 5"/>
          <p:cNvSpPr/>
          <p:nvPr/>
        </p:nvSpPr>
        <p:spPr>
          <a:xfrm>
            <a:off x="11463875" y="1574759"/>
            <a:ext cx="5904035" cy="7872046"/>
          </a:xfrm>
          <a:custGeom>
            <a:avLst/>
            <a:gdLst/>
            <a:ahLst/>
            <a:cxnLst/>
            <a:rect l="l" t="t" r="r" b="b"/>
            <a:pathLst>
              <a:path w="5904035" h="7872046">
                <a:moveTo>
                  <a:pt x="0" y="0"/>
                </a:moveTo>
                <a:lnTo>
                  <a:pt x="5904035" y="0"/>
                </a:lnTo>
                <a:lnTo>
                  <a:pt x="5904035" y="7872046"/>
                </a:lnTo>
                <a:lnTo>
                  <a:pt x="0" y="7872046"/>
                </a:lnTo>
                <a:lnTo>
                  <a:pt x="0" y="0"/>
                </a:lnTo>
                <a:close/>
              </a:path>
            </a:pathLst>
          </a:custGeom>
          <a:blipFill>
            <a:blip r:embed="rId5"/>
            <a:stretch>
              <a:fillRect/>
            </a:stretch>
          </a:blipFill>
        </p:spPr>
      </p:sp>
      <p:sp>
        <p:nvSpPr>
          <p:cNvPr id="6" name="TextBox 6"/>
          <p:cNvSpPr txBox="1"/>
          <p:nvPr/>
        </p:nvSpPr>
        <p:spPr>
          <a:xfrm rot="-288799">
            <a:off x="5885833" y="6127088"/>
            <a:ext cx="8177838" cy="3550667"/>
          </a:xfrm>
          <a:prstGeom prst="rect">
            <a:avLst/>
          </a:prstGeom>
        </p:spPr>
        <p:txBody>
          <a:bodyPr lIns="0" tIns="0" rIns="0" bIns="0" rtlCol="0" anchor="t">
            <a:spAutoFit/>
          </a:bodyPr>
          <a:lstStyle/>
          <a:p>
            <a:pPr algn="ctr">
              <a:lnSpc>
                <a:spcPts val="28993"/>
              </a:lnSpc>
            </a:pPr>
            <a:r>
              <a:rPr lang="en-US" sz="20709">
                <a:solidFill>
                  <a:srgbClr val="7F7F7F"/>
                </a:solidFill>
                <a:latin typeface="Beautifully Delicious Script"/>
              </a:rPr>
              <a:t>experim</a:t>
            </a:r>
            <a:r>
              <a:rPr lang="en-US" sz="20709">
                <a:solidFill>
                  <a:srgbClr val="A0E6F6"/>
                </a:solidFill>
                <a:latin typeface="Beautifully Delicious Script"/>
              </a:rPr>
              <a:t>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37955" y="5369018"/>
            <a:ext cx="10510809" cy="3797030"/>
          </a:xfrm>
          <a:custGeom>
            <a:avLst/>
            <a:gdLst/>
            <a:ahLst/>
            <a:cxnLst/>
            <a:rect l="l" t="t" r="r" b="b"/>
            <a:pathLst>
              <a:path w="10510809" h="3797030">
                <a:moveTo>
                  <a:pt x="0" y="0"/>
                </a:moveTo>
                <a:lnTo>
                  <a:pt x="10510809" y="0"/>
                </a:lnTo>
                <a:lnTo>
                  <a:pt x="10510809" y="3797030"/>
                </a:lnTo>
                <a:lnTo>
                  <a:pt x="0" y="3797030"/>
                </a:lnTo>
                <a:lnTo>
                  <a:pt x="0" y="0"/>
                </a:lnTo>
                <a:close/>
              </a:path>
            </a:pathLst>
          </a:custGeom>
          <a:blipFill>
            <a:blip r:embed="rId3"/>
            <a:stretch>
              <a:fillRect/>
            </a:stretch>
          </a:blipFill>
        </p:spPr>
      </p:sp>
      <p:grpSp>
        <p:nvGrpSpPr>
          <p:cNvPr id="3" name="Group 3"/>
          <p:cNvGrpSpPr>
            <a:grpSpLocks noChangeAspect="1"/>
          </p:cNvGrpSpPr>
          <p:nvPr/>
        </p:nvGrpSpPr>
        <p:grpSpPr>
          <a:xfrm>
            <a:off x="798929" y="1272255"/>
            <a:ext cx="6180415" cy="8193525"/>
            <a:chOff x="0" y="0"/>
            <a:chExt cx="3727450" cy="4941570"/>
          </a:xfrm>
        </p:grpSpPr>
        <p:sp>
          <p:nvSpPr>
            <p:cNvPr id="4" name="Freeform 4"/>
            <p:cNvSpPr/>
            <p:nvPr/>
          </p:nvSpPr>
          <p:spPr>
            <a:xfrm>
              <a:off x="63500" y="63500"/>
              <a:ext cx="3600450" cy="4814570"/>
            </a:xfrm>
            <a:custGeom>
              <a:avLst/>
              <a:gdLst/>
              <a:ahLst/>
              <a:cxnLst/>
              <a:rect l="l" t="t" r="r" b="b"/>
              <a:pathLst>
                <a:path w="3600450" h="4814570">
                  <a:moveTo>
                    <a:pt x="0" y="0"/>
                  </a:moveTo>
                  <a:lnTo>
                    <a:pt x="3600450" y="0"/>
                  </a:lnTo>
                  <a:lnTo>
                    <a:pt x="3600450" y="4814570"/>
                  </a:lnTo>
                  <a:lnTo>
                    <a:pt x="0" y="4814570"/>
                  </a:lnTo>
                  <a:close/>
                </a:path>
              </a:pathLst>
            </a:custGeom>
            <a:blipFill>
              <a:blip r:embed="rId4"/>
              <a:stretch>
                <a:fillRect l="-145" r="-145"/>
              </a:stretch>
            </a:blipFill>
          </p:spPr>
        </p:sp>
        <p:sp>
          <p:nvSpPr>
            <p:cNvPr id="5" name="Freeform 5"/>
            <p:cNvSpPr/>
            <p:nvPr/>
          </p:nvSpPr>
          <p:spPr>
            <a:xfrm>
              <a:off x="0" y="0"/>
              <a:ext cx="3727450" cy="4941570"/>
            </a:xfrm>
            <a:custGeom>
              <a:avLst/>
              <a:gdLst/>
              <a:ahLst/>
              <a:cxnLst/>
              <a:rect l="l" t="t" r="r" b="b"/>
              <a:pathLst>
                <a:path w="3727450" h="4941570">
                  <a:moveTo>
                    <a:pt x="3727450" y="4941570"/>
                  </a:moveTo>
                  <a:lnTo>
                    <a:pt x="0" y="4941570"/>
                  </a:lnTo>
                  <a:lnTo>
                    <a:pt x="0" y="0"/>
                  </a:lnTo>
                  <a:lnTo>
                    <a:pt x="3727450" y="0"/>
                  </a:lnTo>
                  <a:lnTo>
                    <a:pt x="3727450" y="4941570"/>
                  </a:lnTo>
                  <a:close/>
                  <a:moveTo>
                    <a:pt x="127000" y="4814570"/>
                  </a:moveTo>
                  <a:lnTo>
                    <a:pt x="3600450" y="4814570"/>
                  </a:lnTo>
                  <a:lnTo>
                    <a:pt x="3600450" y="127000"/>
                  </a:lnTo>
                  <a:lnTo>
                    <a:pt x="127000" y="127000"/>
                  </a:lnTo>
                  <a:lnTo>
                    <a:pt x="127000" y="4814570"/>
                  </a:lnTo>
                  <a:close/>
                </a:path>
              </a:pathLst>
            </a:custGeom>
            <a:solidFill>
              <a:srgbClr val="FFFFFF"/>
            </a:solidFill>
          </p:spPr>
        </p:sp>
      </p:grpSp>
      <p:sp>
        <p:nvSpPr>
          <p:cNvPr id="6" name="Freeform 6"/>
          <p:cNvSpPr/>
          <p:nvPr/>
        </p:nvSpPr>
        <p:spPr>
          <a:xfrm>
            <a:off x="7805828" y="1162485"/>
            <a:ext cx="10076509" cy="4446260"/>
          </a:xfrm>
          <a:custGeom>
            <a:avLst/>
            <a:gdLst/>
            <a:ahLst/>
            <a:cxnLst/>
            <a:rect l="l" t="t" r="r" b="b"/>
            <a:pathLst>
              <a:path w="10076509" h="4446260">
                <a:moveTo>
                  <a:pt x="0" y="0"/>
                </a:moveTo>
                <a:lnTo>
                  <a:pt x="10076510" y="0"/>
                </a:lnTo>
                <a:lnTo>
                  <a:pt x="10076510" y="4446259"/>
                </a:lnTo>
                <a:lnTo>
                  <a:pt x="0" y="444625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7" name="Group 7"/>
          <p:cNvGrpSpPr>
            <a:grpSpLocks noChangeAspect="1"/>
          </p:cNvGrpSpPr>
          <p:nvPr/>
        </p:nvGrpSpPr>
        <p:grpSpPr>
          <a:xfrm>
            <a:off x="10019062" y="477687"/>
            <a:ext cx="5619163" cy="7449459"/>
            <a:chOff x="0" y="0"/>
            <a:chExt cx="3727450" cy="4941570"/>
          </a:xfrm>
        </p:grpSpPr>
        <p:sp>
          <p:nvSpPr>
            <p:cNvPr id="8" name="Freeform 8"/>
            <p:cNvSpPr/>
            <p:nvPr/>
          </p:nvSpPr>
          <p:spPr>
            <a:xfrm>
              <a:off x="63500" y="63500"/>
              <a:ext cx="3600450" cy="4814570"/>
            </a:xfrm>
            <a:custGeom>
              <a:avLst/>
              <a:gdLst/>
              <a:ahLst/>
              <a:cxnLst/>
              <a:rect l="l" t="t" r="r" b="b"/>
              <a:pathLst>
                <a:path w="3600450" h="4814570">
                  <a:moveTo>
                    <a:pt x="0" y="0"/>
                  </a:moveTo>
                  <a:lnTo>
                    <a:pt x="3600450" y="0"/>
                  </a:lnTo>
                  <a:lnTo>
                    <a:pt x="3600450" y="4814570"/>
                  </a:lnTo>
                  <a:lnTo>
                    <a:pt x="0" y="4814570"/>
                  </a:lnTo>
                  <a:close/>
                </a:path>
              </a:pathLst>
            </a:custGeom>
            <a:blipFill>
              <a:blip r:embed="rId7"/>
              <a:stretch>
                <a:fillRect l="-145" r="-145"/>
              </a:stretch>
            </a:blipFill>
          </p:spPr>
        </p:sp>
        <p:sp>
          <p:nvSpPr>
            <p:cNvPr id="9" name="Freeform 9"/>
            <p:cNvSpPr/>
            <p:nvPr/>
          </p:nvSpPr>
          <p:spPr>
            <a:xfrm>
              <a:off x="0" y="0"/>
              <a:ext cx="3727450" cy="4941570"/>
            </a:xfrm>
            <a:custGeom>
              <a:avLst/>
              <a:gdLst/>
              <a:ahLst/>
              <a:cxnLst/>
              <a:rect l="l" t="t" r="r" b="b"/>
              <a:pathLst>
                <a:path w="3727450" h="4941570">
                  <a:moveTo>
                    <a:pt x="3727450" y="4941570"/>
                  </a:moveTo>
                  <a:lnTo>
                    <a:pt x="0" y="4941570"/>
                  </a:lnTo>
                  <a:lnTo>
                    <a:pt x="0" y="0"/>
                  </a:lnTo>
                  <a:lnTo>
                    <a:pt x="3727450" y="0"/>
                  </a:lnTo>
                  <a:lnTo>
                    <a:pt x="3727450" y="4941570"/>
                  </a:lnTo>
                  <a:close/>
                  <a:moveTo>
                    <a:pt x="127000" y="4814570"/>
                  </a:moveTo>
                  <a:lnTo>
                    <a:pt x="3600450" y="4814570"/>
                  </a:lnTo>
                  <a:lnTo>
                    <a:pt x="3600450" y="127000"/>
                  </a:lnTo>
                  <a:lnTo>
                    <a:pt x="127000" y="127000"/>
                  </a:lnTo>
                  <a:lnTo>
                    <a:pt x="127000" y="4814570"/>
                  </a:lnTo>
                  <a:close/>
                </a:path>
              </a:pathLst>
            </a:custGeom>
            <a:solidFill>
              <a:srgbClr val="FFFFFF"/>
            </a:solidFill>
          </p:spPr>
        </p:sp>
      </p:grpSp>
      <p:sp>
        <p:nvSpPr>
          <p:cNvPr id="10" name="Freeform 10"/>
          <p:cNvSpPr/>
          <p:nvPr/>
        </p:nvSpPr>
        <p:spPr>
          <a:xfrm rot="6781711">
            <a:off x="5960311" y="5427909"/>
            <a:ext cx="2148818" cy="1012630"/>
          </a:xfrm>
          <a:custGeom>
            <a:avLst/>
            <a:gdLst/>
            <a:ahLst/>
            <a:cxnLst/>
            <a:rect l="l" t="t" r="r" b="b"/>
            <a:pathLst>
              <a:path w="2148818" h="1012630">
                <a:moveTo>
                  <a:pt x="0" y="0"/>
                </a:moveTo>
                <a:lnTo>
                  <a:pt x="2148818" y="0"/>
                </a:lnTo>
                <a:lnTo>
                  <a:pt x="2148818" y="1012631"/>
                </a:lnTo>
                <a:lnTo>
                  <a:pt x="0" y="1012631"/>
                </a:lnTo>
                <a:lnTo>
                  <a:pt x="0" y="0"/>
                </a:lnTo>
                <a:close/>
              </a:path>
            </a:pathLst>
          </a:custGeom>
          <a:blipFill>
            <a:blip r:embed="rId8"/>
            <a:stretch>
              <a:fillRect/>
            </a:stretch>
          </a:blipFill>
        </p:spPr>
      </p:sp>
      <p:sp>
        <p:nvSpPr>
          <p:cNvPr id="11" name="TextBox 11"/>
          <p:cNvSpPr txBox="1"/>
          <p:nvPr/>
        </p:nvSpPr>
        <p:spPr>
          <a:xfrm>
            <a:off x="11995482" y="7860471"/>
            <a:ext cx="3415969" cy="596900"/>
          </a:xfrm>
          <a:prstGeom prst="rect">
            <a:avLst/>
          </a:prstGeom>
        </p:spPr>
        <p:txBody>
          <a:bodyPr lIns="0" tIns="0" rIns="0" bIns="0" rtlCol="0" anchor="t">
            <a:spAutoFit/>
          </a:bodyPr>
          <a:lstStyle/>
          <a:p>
            <a:pPr algn="ctr">
              <a:lnSpc>
                <a:spcPts val="4899"/>
              </a:lnSpc>
            </a:pPr>
            <a:r>
              <a:rPr lang="en-US" sz="3499">
                <a:solidFill>
                  <a:srgbClr val="000000"/>
                </a:solidFill>
                <a:latin typeface="Lexend Exa"/>
              </a:rPr>
              <a:t>PRACTICAL</a:t>
            </a:r>
          </a:p>
        </p:txBody>
      </p:sp>
      <p:sp>
        <p:nvSpPr>
          <p:cNvPr id="12" name="TextBox 12"/>
          <p:cNvSpPr txBox="1"/>
          <p:nvPr/>
        </p:nvSpPr>
        <p:spPr>
          <a:xfrm rot="-206862">
            <a:off x="8413077" y="7045552"/>
            <a:ext cx="10560340" cy="3491865"/>
          </a:xfrm>
          <a:prstGeom prst="rect">
            <a:avLst/>
          </a:prstGeom>
        </p:spPr>
        <p:txBody>
          <a:bodyPr lIns="0" tIns="0" rIns="0" bIns="0" rtlCol="0" anchor="t">
            <a:spAutoFit/>
          </a:bodyPr>
          <a:lstStyle/>
          <a:p>
            <a:pPr algn="ctr">
              <a:lnSpc>
                <a:spcPts val="28559"/>
              </a:lnSpc>
            </a:pPr>
            <a:r>
              <a:rPr lang="en-US" sz="20400">
                <a:solidFill>
                  <a:srgbClr val="F4811B"/>
                </a:solidFill>
                <a:latin typeface="Beautifully Delicious Script"/>
              </a:rPr>
              <a:t>Art Skills</a:t>
            </a:r>
          </a:p>
        </p:txBody>
      </p:sp>
      <p:sp>
        <p:nvSpPr>
          <p:cNvPr id="13" name="TextBox 13"/>
          <p:cNvSpPr txBox="1"/>
          <p:nvPr/>
        </p:nvSpPr>
        <p:spPr>
          <a:xfrm>
            <a:off x="1312078" y="411012"/>
            <a:ext cx="3183569" cy="596900"/>
          </a:xfrm>
          <a:prstGeom prst="rect">
            <a:avLst/>
          </a:prstGeom>
        </p:spPr>
        <p:txBody>
          <a:bodyPr lIns="0" tIns="0" rIns="0" bIns="0" rtlCol="0" anchor="t">
            <a:spAutoFit/>
          </a:bodyPr>
          <a:lstStyle/>
          <a:p>
            <a:pPr algn="ctr">
              <a:lnSpc>
                <a:spcPts val="4900"/>
              </a:lnSpc>
            </a:pPr>
            <a:r>
              <a:rPr lang="en-US" sz="3500">
                <a:solidFill>
                  <a:srgbClr val="F4811B"/>
                </a:solidFill>
                <a:latin typeface="Lexend Exa"/>
              </a:rPr>
              <a:t>VIRTUAL</a:t>
            </a:r>
          </a:p>
        </p:txBody>
      </p:sp>
      <p:sp>
        <p:nvSpPr>
          <p:cNvPr id="14" name="TextBox 14"/>
          <p:cNvSpPr txBox="1"/>
          <p:nvPr/>
        </p:nvSpPr>
        <p:spPr>
          <a:xfrm rot="-583322">
            <a:off x="2857043" y="-1191848"/>
            <a:ext cx="6920004" cy="3483578"/>
          </a:xfrm>
          <a:prstGeom prst="rect">
            <a:avLst/>
          </a:prstGeom>
        </p:spPr>
        <p:txBody>
          <a:bodyPr lIns="0" tIns="0" rIns="0" bIns="0" rtlCol="0" anchor="t">
            <a:spAutoFit/>
          </a:bodyPr>
          <a:lstStyle/>
          <a:p>
            <a:pPr algn="ctr">
              <a:lnSpc>
                <a:spcPts val="28491"/>
              </a:lnSpc>
            </a:pPr>
            <a:r>
              <a:rPr lang="en-US" sz="20351">
                <a:solidFill>
                  <a:srgbClr val="5B5555"/>
                </a:solidFill>
                <a:latin typeface="Beautifully Delicious Script"/>
              </a:rPr>
              <a:t>Reaslity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21547" y="1167719"/>
            <a:ext cx="4911194" cy="7031134"/>
            <a:chOff x="0" y="0"/>
            <a:chExt cx="10591800" cy="15163800"/>
          </a:xfrm>
        </p:grpSpPr>
        <p:sp>
          <p:nvSpPr>
            <p:cNvPr id="3" name="Freeform 3"/>
            <p:cNvSpPr/>
            <p:nvPr/>
          </p:nvSpPr>
          <p:spPr>
            <a:xfrm>
              <a:off x="0" y="0"/>
              <a:ext cx="10591800" cy="15163800"/>
            </a:xfrm>
            <a:custGeom>
              <a:avLst/>
              <a:gdLst/>
              <a:ahLst/>
              <a:cxnLst/>
              <a:rect l="l" t="t" r="r" b="b"/>
              <a:pathLst>
                <a:path w="10591800" h="15163800">
                  <a:moveTo>
                    <a:pt x="10591800" y="254000"/>
                  </a:moveTo>
                  <a:lnTo>
                    <a:pt x="10591800" y="14909800"/>
                  </a:lnTo>
                  <a:cubicBezTo>
                    <a:pt x="10591800" y="15050136"/>
                    <a:pt x="10478135" y="15163800"/>
                    <a:pt x="10337800" y="15163800"/>
                  </a:cubicBezTo>
                  <a:lnTo>
                    <a:pt x="254000" y="15163800"/>
                  </a:lnTo>
                  <a:cubicBezTo>
                    <a:pt x="113665" y="15163800"/>
                    <a:pt x="0" y="15050136"/>
                    <a:pt x="0" y="14909800"/>
                  </a:cubicBezTo>
                  <a:lnTo>
                    <a:pt x="0" y="254000"/>
                  </a:lnTo>
                  <a:cubicBezTo>
                    <a:pt x="0" y="113665"/>
                    <a:pt x="113665" y="0"/>
                    <a:pt x="254000" y="0"/>
                  </a:cubicBezTo>
                  <a:lnTo>
                    <a:pt x="10337800" y="0"/>
                  </a:lnTo>
                  <a:cubicBezTo>
                    <a:pt x="10478135" y="0"/>
                    <a:pt x="10591800" y="113665"/>
                    <a:pt x="10591800" y="254000"/>
                  </a:cubicBezTo>
                  <a:close/>
                </a:path>
              </a:pathLst>
            </a:custGeom>
            <a:blipFill>
              <a:blip r:embed="rId3"/>
              <a:stretch>
                <a:fillRect l="-3687" r="-3687"/>
              </a:stretch>
            </a:blipFill>
          </p:spPr>
        </p:sp>
      </p:grpSp>
      <p:grpSp>
        <p:nvGrpSpPr>
          <p:cNvPr id="4" name="Group 4"/>
          <p:cNvGrpSpPr>
            <a:grpSpLocks noChangeAspect="1"/>
          </p:cNvGrpSpPr>
          <p:nvPr/>
        </p:nvGrpSpPr>
        <p:grpSpPr>
          <a:xfrm>
            <a:off x="4929231" y="5143500"/>
            <a:ext cx="7265115" cy="4497200"/>
            <a:chOff x="0" y="0"/>
            <a:chExt cx="6973570" cy="4316730"/>
          </a:xfrm>
        </p:grpSpPr>
        <p:sp>
          <p:nvSpPr>
            <p:cNvPr id="5" name="Freeform 5"/>
            <p:cNvSpPr/>
            <p:nvPr/>
          </p:nvSpPr>
          <p:spPr>
            <a:xfrm>
              <a:off x="0" y="0"/>
              <a:ext cx="6973570" cy="4316730"/>
            </a:xfrm>
            <a:custGeom>
              <a:avLst/>
              <a:gdLst/>
              <a:ahLst/>
              <a:cxnLst/>
              <a:rect l="l" t="t" r="r" b="b"/>
              <a:pathLst>
                <a:path w="6973570" h="4316730">
                  <a:moveTo>
                    <a:pt x="6228080" y="0"/>
                  </a:moveTo>
                  <a:lnTo>
                    <a:pt x="0" y="0"/>
                  </a:lnTo>
                  <a:lnTo>
                    <a:pt x="0" y="4316730"/>
                  </a:lnTo>
                  <a:lnTo>
                    <a:pt x="6973570" y="4316730"/>
                  </a:lnTo>
                  <a:lnTo>
                    <a:pt x="6973570" y="745490"/>
                  </a:lnTo>
                  <a:close/>
                </a:path>
              </a:pathLst>
            </a:custGeom>
            <a:blipFill>
              <a:blip r:embed="rId4"/>
              <a:stretch>
                <a:fillRect t="-10659" b="-10659"/>
              </a:stretch>
            </a:blipFill>
          </p:spPr>
        </p:sp>
        <p:sp>
          <p:nvSpPr>
            <p:cNvPr id="6" name="Freeform 6"/>
            <p:cNvSpPr/>
            <p:nvPr/>
          </p:nvSpPr>
          <p:spPr>
            <a:xfrm>
              <a:off x="6228080" y="0"/>
              <a:ext cx="745490" cy="745490"/>
            </a:xfrm>
            <a:custGeom>
              <a:avLst/>
              <a:gdLst/>
              <a:ahLst/>
              <a:cxnLst/>
              <a:rect l="l" t="t" r="r" b="b"/>
              <a:pathLst>
                <a:path w="745490" h="745490">
                  <a:moveTo>
                    <a:pt x="0" y="0"/>
                  </a:moveTo>
                  <a:lnTo>
                    <a:pt x="0" y="745490"/>
                  </a:lnTo>
                  <a:lnTo>
                    <a:pt x="745490" y="745490"/>
                  </a:lnTo>
                  <a:close/>
                </a:path>
              </a:pathLst>
            </a:custGeom>
            <a:solidFill>
              <a:srgbClr val="EFEFEF"/>
            </a:solidFill>
          </p:spPr>
        </p:sp>
      </p:grpSp>
      <p:sp>
        <p:nvSpPr>
          <p:cNvPr id="7" name="Freeform 7"/>
          <p:cNvSpPr/>
          <p:nvPr/>
        </p:nvSpPr>
        <p:spPr>
          <a:xfrm>
            <a:off x="1988297" y="7182855"/>
            <a:ext cx="1751379" cy="2216936"/>
          </a:xfrm>
          <a:custGeom>
            <a:avLst/>
            <a:gdLst/>
            <a:ahLst/>
            <a:cxnLst/>
            <a:rect l="l" t="t" r="r" b="b"/>
            <a:pathLst>
              <a:path w="1751379" h="2216936">
                <a:moveTo>
                  <a:pt x="0" y="0"/>
                </a:moveTo>
                <a:lnTo>
                  <a:pt x="1751379" y="0"/>
                </a:lnTo>
                <a:lnTo>
                  <a:pt x="1751379" y="2216935"/>
                </a:lnTo>
                <a:lnTo>
                  <a:pt x="0" y="2216935"/>
                </a:lnTo>
                <a:lnTo>
                  <a:pt x="0" y="0"/>
                </a:lnTo>
                <a:close/>
              </a:path>
            </a:pathLst>
          </a:custGeom>
          <a:blipFill>
            <a:blip r:embed="rId5"/>
            <a:stretch>
              <a:fillRect/>
            </a:stretch>
          </a:blipFill>
        </p:spPr>
      </p:sp>
      <p:sp>
        <p:nvSpPr>
          <p:cNvPr id="8" name="Freeform 8"/>
          <p:cNvSpPr/>
          <p:nvPr/>
        </p:nvSpPr>
        <p:spPr>
          <a:xfrm rot="10699510">
            <a:off x="4961254" y="474892"/>
            <a:ext cx="1751379" cy="2216936"/>
          </a:xfrm>
          <a:custGeom>
            <a:avLst/>
            <a:gdLst/>
            <a:ahLst/>
            <a:cxnLst/>
            <a:rect l="l" t="t" r="r" b="b"/>
            <a:pathLst>
              <a:path w="1751379" h="2216936">
                <a:moveTo>
                  <a:pt x="0" y="0"/>
                </a:moveTo>
                <a:lnTo>
                  <a:pt x="1751380" y="0"/>
                </a:lnTo>
                <a:lnTo>
                  <a:pt x="1751380" y="2216936"/>
                </a:lnTo>
                <a:lnTo>
                  <a:pt x="0" y="2216936"/>
                </a:lnTo>
                <a:lnTo>
                  <a:pt x="0" y="0"/>
                </a:lnTo>
                <a:close/>
              </a:path>
            </a:pathLst>
          </a:custGeom>
          <a:blipFill>
            <a:blip r:embed="rId5"/>
            <a:stretch>
              <a:fillRect/>
            </a:stretch>
          </a:blipFill>
        </p:spPr>
      </p:sp>
      <p:sp>
        <p:nvSpPr>
          <p:cNvPr id="9" name="TextBox 9"/>
          <p:cNvSpPr txBox="1"/>
          <p:nvPr/>
        </p:nvSpPr>
        <p:spPr>
          <a:xfrm>
            <a:off x="8762570" y="3442143"/>
            <a:ext cx="8474600" cy="671398"/>
          </a:xfrm>
          <a:prstGeom prst="rect">
            <a:avLst/>
          </a:prstGeom>
        </p:spPr>
        <p:txBody>
          <a:bodyPr lIns="0" tIns="0" rIns="0" bIns="0" rtlCol="0" anchor="t">
            <a:spAutoFit/>
          </a:bodyPr>
          <a:lstStyle/>
          <a:p>
            <a:pPr algn="r">
              <a:lnSpc>
                <a:spcPts val="5518"/>
              </a:lnSpc>
            </a:pPr>
            <a:r>
              <a:rPr lang="en-US" sz="3942" u="sng" spc="78">
                <a:solidFill>
                  <a:srgbClr val="000000"/>
                </a:solidFill>
                <a:latin typeface="Garet"/>
              </a:rPr>
              <a:t>Bringing  together:</a:t>
            </a:r>
          </a:p>
        </p:txBody>
      </p:sp>
      <p:sp>
        <p:nvSpPr>
          <p:cNvPr id="10" name="TextBox 10"/>
          <p:cNvSpPr txBox="1"/>
          <p:nvPr/>
        </p:nvSpPr>
        <p:spPr>
          <a:xfrm>
            <a:off x="6929521" y="1021739"/>
            <a:ext cx="11026559" cy="1313743"/>
          </a:xfrm>
          <a:prstGeom prst="rect">
            <a:avLst/>
          </a:prstGeom>
        </p:spPr>
        <p:txBody>
          <a:bodyPr lIns="0" tIns="0" rIns="0" bIns="0" rtlCol="0" anchor="t">
            <a:spAutoFit/>
          </a:bodyPr>
          <a:lstStyle/>
          <a:p>
            <a:pPr algn="r">
              <a:lnSpc>
                <a:spcPts val="9800"/>
              </a:lnSpc>
            </a:pPr>
            <a:r>
              <a:rPr lang="en-US" sz="9899">
                <a:solidFill>
                  <a:srgbClr val="000000"/>
                </a:solidFill>
                <a:latin typeface="Lexend Exa"/>
              </a:rPr>
              <a:t>Collaboration</a:t>
            </a:r>
          </a:p>
        </p:txBody>
      </p:sp>
      <p:sp>
        <p:nvSpPr>
          <p:cNvPr id="11" name="TextBox 11"/>
          <p:cNvSpPr txBox="1"/>
          <p:nvPr/>
        </p:nvSpPr>
        <p:spPr>
          <a:xfrm>
            <a:off x="11121024" y="4325415"/>
            <a:ext cx="6417802" cy="3190717"/>
          </a:xfrm>
          <a:prstGeom prst="rect">
            <a:avLst/>
          </a:prstGeom>
        </p:spPr>
        <p:txBody>
          <a:bodyPr lIns="0" tIns="0" rIns="0" bIns="0" rtlCol="0" anchor="t">
            <a:spAutoFit/>
          </a:bodyPr>
          <a:lstStyle/>
          <a:p>
            <a:pPr algn="r">
              <a:lnSpc>
                <a:spcPts val="6833"/>
              </a:lnSpc>
            </a:pPr>
            <a:r>
              <a:rPr lang="en-US" sz="4881" spc="97">
                <a:solidFill>
                  <a:srgbClr val="000000"/>
                </a:solidFill>
                <a:latin typeface="Canva Sans Bold"/>
              </a:rPr>
              <a:t>LCYP</a:t>
            </a:r>
          </a:p>
          <a:p>
            <a:pPr algn="r">
              <a:lnSpc>
                <a:spcPts val="5013"/>
              </a:lnSpc>
            </a:pPr>
            <a:r>
              <a:rPr lang="en-US" sz="3581" spc="71">
                <a:solidFill>
                  <a:srgbClr val="000000"/>
                </a:solidFill>
                <a:latin typeface="Canva Sans Bold"/>
              </a:rPr>
              <a:t>CETB YOUTH SERVICES</a:t>
            </a:r>
          </a:p>
          <a:p>
            <a:pPr algn="r">
              <a:lnSpc>
                <a:spcPts val="6833"/>
              </a:lnSpc>
            </a:pPr>
            <a:r>
              <a:rPr lang="en-US" sz="4881" spc="97">
                <a:solidFill>
                  <a:srgbClr val="000000"/>
                </a:solidFill>
                <a:latin typeface="Canva Sans Bold"/>
              </a:rPr>
              <a:t>YMCA</a:t>
            </a:r>
          </a:p>
          <a:p>
            <a:pPr algn="r">
              <a:lnSpc>
                <a:spcPts val="6833"/>
              </a:lnSpc>
            </a:pPr>
            <a:r>
              <a:rPr lang="en-US" sz="4881" spc="97">
                <a:solidFill>
                  <a:srgbClr val="000000"/>
                </a:solidFill>
                <a:latin typeface="Canva Sans Bold"/>
              </a:rPr>
              <a:t>FORÓIGE</a:t>
            </a:r>
          </a:p>
        </p:txBody>
      </p:sp>
      <p:sp>
        <p:nvSpPr>
          <p:cNvPr id="12" name="TextBox 12"/>
          <p:cNvSpPr txBox="1"/>
          <p:nvPr/>
        </p:nvSpPr>
        <p:spPr>
          <a:xfrm>
            <a:off x="6379072" y="1595209"/>
            <a:ext cx="6063728" cy="2518332"/>
          </a:xfrm>
          <a:prstGeom prst="rect">
            <a:avLst/>
          </a:prstGeom>
        </p:spPr>
        <p:txBody>
          <a:bodyPr lIns="0" tIns="0" rIns="0" bIns="0" rtlCol="0" anchor="t">
            <a:spAutoFit/>
          </a:bodyPr>
          <a:lstStyle/>
          <a:p>
            <a:pPr algn="ctr">
              <a:lnSpc>
                <a:spcPts val="20531"/>
              </a:lnSpc>
            </a:pPr>
            <a:r>
              <a:rPr lang="en-US" sz="14665">
                <a:solidFill>
                  <a:srgbClr val="F4811B"/>
                </a:solidFill>
                <a:latin typeface="Beautifully Delicious Script Bold"/>
              </a:rPr>
              <a:t>AGENCIES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173630">
            <a:off x="11621760" y="4205871"/>
            <a:ext cx="4306898" cy="2697195"/>
          </a:xfrm>
          <a:custGeom>
            <a:avLst/>
            <a:gdLst/>
            <a:ahLst/>
            <a:cxnLst/>
            <a:rect l="l" t="t" r="r" b="b"/>
            <a:pathLst>
              <a:path w="4306898" h="2697195">
                <a:moveTo>
                  <a:pt x="0" y="0"/>
                </a:moveTo>
                <a:lnTo>
                  <a:pt x="4306897" y="0"/>
                </a:lnTo>
                <a:lnTo>
                  <a:pt x="4306897" y="2697195"/>
                </a:lnTo>
                <a:lnTo>
                  <a:pt x="0" y="2697195"/>
                </a:lnTo>
                <a:lnTo>
                  <a:pt x="0" y="0"/>
                </a:lnTo>
                <a:close/>
              </a:path>
            </a:pathLst>
          </a:custGeom>
          <a:blipFill>
            <a:blip r:embed="rId3"/>
            <a:stretch>
              <a:fillRect/>
            </a:stretch>
          </a:blipFill>
        </p:spPr>
      </p:sp>
      <p:grpSp>
        <p:nvGrpSpPr>
          <p:cNvPr id="3" name="Group 3"/>
          <p:cNvGrpSpPr>
            <a:grpSpLocks noChangeAspect="1"/>
          </p:cNvGrpSpPr>
          <p:nvPr/>
        </p:nvGrpSpPr>
        <p:grpSpPr>
          <a:xfrm>
            <a:off x="13443874" y="1645235"/>
            <a:ext cx="4533025" cy="8058358"/>
            <a:chOff x="0" y="0"/>
            <a:chExt cx="7244080" cy="12877800"/>
          </a:xfrm>
        </p:grpSpPr>
        <p:sp>
          <p:nvSpPr>
            <p:cNvPr id="4" name="Freeform 4"/>
            <p:cNvSpPr/>
            <p:nvPr/>
          </p:nvSpPr>
          <p:spPr>
            <a:xfrm>
              <a:off x="5080" y="-8890"/>
              <a:ext cx="7233920" cy="12877800"/>
            </a:xfrm>
            <a:custGeom>
              <a:avLst/>
              <a:gdLst/>
              <a:ahLst/>
              <a:cxnLst/>
              <a:rect l="l" t="t" r="r" b="b"/>
              <a:pathLst>
                <a:path w="7233920" h="12877800">
                  <a:moveTo>
                    <a:pt x="7233920" y="12877800"/>
                  </a:moveTo>
                  <a:lnTo>
                    <a:pt x="0" y="12877800"/>
                  </a:lnTo>
                  <a:lnTo>
                    <a:pt x="0" y="0"/>
                  </a:lnTo>
                  <a:lnTo>
                    <a:pt x="7233920" y="0"/>
                  </a:lnTo>
                  <a:lnTo>
                    <a:pt x="7233920" y="12877800"/>
                  </a:lnTo>
                  <a:close/>
                </a:path>
              </a:pathLst>
            </a:custGeom>
            <a:blipFill>
              <a:blip r:embed="rId4"/>
              <a:stretch>
                <a:fillRect l="-49636" r="-49636"/>
              </a:stretch>
            </a:blipFill>
          </p:spPr>
        </p:sp>
        <p:sp>
          <p:nvSpPr>
            <p:cNvPr id="5" name="Freeform 5"/>
            <p:cNvSpPr/>
            <p:nvPr/>
          </p:nvSpPr>
          <p:spPr>
            <a:xfrm rot="-1384703">
              <a:off x="-2128312" y="709415"/>
              <a:ext cx="5008922" cy="12566510"/>
            </a:xfrm>
            <a:custGeom>
              <a:avLst/>
              <a:gdLst/>
              <a:ahLst/>
              <a:cxnLst/>
              <a:rect l="l" t="t" r="r" b="b"/>
              <a:pathLst>
                <a:path w="5008922" h="12566510">
                  <a:moveTo>
                    <a:pt x="4684445" y="335"/>
                  </a:moveTo>
                  <a:lnTo>
                    <a:pt x="4605900" y="0"/>
                  </a:lnTo>
                  <a:lnTo>
                    <a:pt x="0" y="10809677"/>
                  </a:lnTo>
                  <a:lnTo>
                    <a:pt x="4123146" y="12566510"/>
                  </a:lnTo>
                  <a:lnTo>
                    <a:pt x="4281008" y="12140942"/>
                  </a:lnTo>
                  <a:lnTo>
                    <a:pt x="4281008" y="8722872"/>
                  </a:lnTo>
                  <a:lnTo>
                    <a:pt x="4401662" y="6379148"/>
                  </a:lnTo>
                  <a:lnTo>
                    <a:pt x="4578965" y="4012625"/>
                  </a:lnTo>
                  <a:lnTo>
                    <a:pt x="4807800" y="1249773"/>
                  </a:lnTo>
                  <a:lnTo>
                    <a:pt x="5008922" y="777755"/>
                  </a:lnTo>
                  <a:lnTo>
                    <a:pt x="4684445" y="335"/>
                  </a:lnTo>
                  <a:close/>
                </a:path>
              </a:pathLst>
            </a:custGeom>
            <a:blipFill>
              <a:blip r:embed="rId3"/>
              <a:stretch>
                <a:fillRect l="-113498" t="-223" r="-188006"/>
              </a:stretch>
            </a:blipFill>
          </p:spPr>
        </p:sp>
        <p:sp>
          <p:nvSpPr>
            <p:cNvPr id="6" name="Freeform 6"/>
            <p:cNvSpPr/>
            <p:nvPr/>
          </p:nvSpPr>
          <p:spPr>
            <a:xfrm>
              <a:off x="-8890" y="1050290"/>
              <a:ext cx="4837430" cy="11851640"/>
            </a:xfrm>
            <a:custGeom>
              <a:avLst/>
              <a:gdLst/>
              <a:ahLst/>
              <a:cxnLst/>
              <a:rect l="l" t="t" r="r" b="b"/>
              <a:pathLst>
                <a:path w="4837430" h="11851640">
                  <a:moveTo>
                    <a:pt x="4836160" y="11851640"/>
                  </a:moveTo>
                  <a:lnTo>
                    <a:pt x="0" y="11851640"/>
                  </a:lnTo>
                  <a:lnTo>
                    <a:pt x="0" y="0"/>
                  </a:lnTo>
                  <a:lnTo>
                    <a:pt x="4837430" y="0"/>
                  </a:lnTo>
                  <a:lnTo>
                    <a:pt x="4837430" y="11851640"/>
                  </a:lnTo>
                  <a:close/>
                </a:path>
              </a:pathLst>
            </a:custGeom>
            <a:blipFill>
              <a:blip r:embed="rId5"/>
              <a:stretch>
                <a:fillRect l="-684" r="-684"/>
              </a:stretch>
            </a:blipFill>
          </p:spPr>
        </p:sp>
      </p:grpSp>
      <p:sp>
        <p:nvSpPr>
          <p:cNvPr id="7" name="Freeform 7"/>
          <p:cNvSpPr/>
          <p:nvPr/>
        </p:nvSpPr>
        <p:spPr>
          <a:xfrm>
            <a:off x="8633839" y="924502"/>
            <a:ext cx="5533350" cy="4114800"/>
          </a:xfrm>
          <a:custGeom>
            <a:avLst/>
            <a:gdLst/>
            <a:ahLst/>
            <a:cxnLst/>
            <a:rect l="l" t="t" r="r" b="b"/>
            <a:pathLst>
              <a:path w="5533350" h="4114800">
                <a:moveTo>
                  <a:pt x="0" y="0"/>
                </a:moveTo>
                <a:lnTo>
                  <a:pt x="5533350" y="0"/>
                </a:lnTo>
                <a:lnTo>
                  <a:pt x="553335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5658147">
            <a:off x="11049315" y="7427576"/>
            <a:ext cx="1670890" cy="701774"/>
          </a:xfrm>
          <a:custGeom>
            <a:avLst/>
            <a:gdLst/>
            <a:ahLst/>
            <a:cxnLst/>
            <a:rect l="l" t="t" r="r" b="b"/>
            <a:pathLst>
              <a:path w="1670890" h="701774">
                <a:moveTo>
                  <a:pt x="0" y="0"/>
                </a:moveTo>
                <a:lnTo>
                  <a:pt x="1670889" y="0"/>
                </a:lnTo>
                <a:lnTo>
                  <a:pt x="1670889" y="701774"/>
                </a:lnTo>
                <a:lnTo>
                  <a:pt x="0" y="701774"/>
                </a:lnTo>
                <a:lnTo>
                  <a:pt x="0" y="0"/>
                </a:lnTo>
                <a:close/>
              </a:path>
            </a:pathLst>
          </a:custGeom>
          <a:blipFill>
            <a:blip r:embed="rId8"/>
            <a:stretch>
              <a:fillRect/>
            </a:stretch>
          </a:blipFill>
        </p:spPr>
      </p:sp>
      <p:sp>
        <p:nvSpPr>
          <p:cNvPr id="9" name="Freeform 9"/>
          <p:cNvSpPr/>
          <p:nvPr/>
        </p:nvSpPr>
        <p:spPr>
          <a:xfrm>
            <a:off x="11305264" y="1242650"/>
            <a:ext cx="6015400" cy="6015400"/>
          </a:xfrm>
          <a:custGeom>
            <a:avLst/>
            <a:gdLst/>
            <a:ahLst/>
            <a:cxnLst/>
            <a:rect l="l" t="t" r="r" b="b"/>
            <a:pathLst>
              <a:path w="6015400" h="6015400">
                <a:moveTo>
                  <a:pt x="0" y="0"/>
                </a:moveTo>
                <a:lnTo>
                  <a:pt x="6015401" y="0"/>
                </a:lnTo>
                <a:lnTo>
                  <a:pt x="6015401" y="6015400"/>
                </a:lnTo>
                <a:lnTo>
                  <a:pt x="0" y="6015400"/>
                </a:lnTo>
                <a:lnTo>
                  <a:pt x="0" y="0"/>
                </a:lnTo>
                <a:close/>
              </a:path>
            </a:pathLst>
          </a:custGeom>
          <a:blipFill>
            <a:blip r:embed="rId9"/>
            <a:stretch>
              <a:fillRect t="-16666" b="-16666"/>
            </a:stretch>
          </a:blipFill>
        </p:spPr>
      </p:sp>
      <p:sp>
        <p:nvSpPr>
          <p:cNvPr id="10" name="Freeform 10"/>
          <p:cNvSpPr/>
          <p:nvPr/>
        </p:nvSpPr>
        <p:spPr>
          <a:xfrm>
            <a:off x="704484" y="2195699"/>
            <a:ext cx="6012616" cy="2936161"/>
          </a:xfrm>
          <a:custGeom>
            <a:avLst/>
            <a:gdLst/>
            <a:ahLst/>
            <a:cxnLst/>
            <a:rect l="l" t="t" r="r" b="b"/>
            <a:pathLst>
              <a:path w="6012616" h="2936161">
                <a:moveTo>
                  <a:pt x="0" y="0"/>
                </a:moveTo>
                <a:lnTo>
                  <a:pt x="6012616" y="0"/>
                </a:lnTo>
                <a:lnTo>
                  <a:pt x="6012616" y="2936161"/>
                </a:lnTo>
                <a:lnTo>
                  <a:pt x="0" y="2936161"/>
                </a:lnTo>
                <a:lnTo>
                  <a:pt x="0" y="0"/>
                </a:lnTo>
                <a:close/>
              </a:path>
            </a:pathLst>
          </a:custGeom>
          <a:blipFill>
            <a:blip r:embed="rId10"/>
            <a:stretch>
              <a:fillRect/>
            </a:stretch>
          </a:blipFill>
        </p:spPr>
      </p:sp>
      <p:sp>
        <p:nvSpPr>
          <p:cNvPr id="11" name="Freeform 11"/>
          <p:cNvSpPr/>
          <p:nvPr/>
        </p:nvSpPr>
        <p:spPr>
          <a:xfrm>
            <a:off x="389901" y="5654078"/>
            <a:ext cx="3416979" cy="2737639"/>
          </a:xfrm>
          <a:custGeom>
            <a:avLst/>
            <a:gdLst/>
            <a:ahLst/>
            <a:cxnLst/>
            <a:rect l="l" t="t" r="r" b="b"/>
            <a:pathLst>
              <a:path w="3416979" h="2737639">
                <a:moveTo>
                  <a:pt x="0" y="0"/>
                </a:moveTo>
                <a:lnTo>
                  <a:pt x="3416979" y="0"/>
                </a:lnTo>
                <a:lnTo>
                  <a:pt x="3416979" y="2737639"/>
                </a:lnTo>
                <a:lnTo>
                  <a:pt x="0" y="2737639"/>
                </a:lnTo>
                <a:lnTo>
                  <a:pt x="0" y="0"/>
                </a:lnTo>
                <a:close/>
              </a:path>
            </a:pathLst>
          </a:custGeom>
          <a:blipFill>
            <a:blip r:embed="rId11"/>
            <a:stretch>
              <a:fillRect/>
            </a:stretch>
          </a:blipFill>
        </p:spPr>
      </p:sp>
      <p:sp>
        <p:nvSpPr>
          <p:cNvPr id="12" name="Freeform 12"/>
          <p:cNvSpPr/>
          <p:nvPr/>
        </p:nvSpPr>
        <p:spPr>
          <a:xfrm>
            <a:off x="6694532" y="4942097"/>
            <a:ext cx="3161212" cy="3526749"/>
          </a:xfrm>
          <a:custGeom>
            <a:avLst/>
            <a:gdLst/>
            <a:ahLst/>
            <a:cxnLst/>
            <a:rect l="l" t="t" r="r" b="b"/>
            <a:pathLst>
              <a:path w="3161212" h="3526749">
                <a:moveTo>
                  <a:pt x="0" y="0"/>
                </a:moveTo>
                <a:lnTo>
                  <a:pt x="3161212" y="0"/>
                </a:lnTo>
                <a:lnTo>
                  <a:pt x="3161212" y="3526749"/>
                </a:lnTo>
                <a:lnTo>
                  <a:pt x="0" y="3526749"/>
                </a:lnTo>
                <a:lnTo>
                  <a:pt x="0" y="0"/>
                </a:lnTo>
                <a:close/>
              </a:path>
            </a:pathLst>
          </a:custGeom>
          <a:blipFill>
            <a:blip r:embed="rId12"/>
            <a:stretch>
              <a:fillRect/>
            </a:stretch>
          </a:blipFill>
        </p:spPr>
      </p:sp>
      <p:sp>
        <p:nvSpPr>
          <p:cNvPr id="13" name="Freeform 13"/>
          <p:cNvSpPr/>
          <p:nvPr/>
        </p:nvSpPr>
        <p:spPr>
          <a:xfrm>
            <a:off x="2750399" y="6772911"/>
            <a:ext cx="4504696" cy="3609104"/>
          </a:xfrm>
          <a:custGeom>
            <a:avLst/>
            <a:gdLst/>
            <a:ahLst/>
            <a:cxnLst/>
            <a:rect l="l" t="t" r="r" b="b"/>
            <a:pathLst>
              <a:path w="4504696" h="3609104">
                <a:moveTo>
                  <a:pt x="0" y="0"/>
                </a:moveTo>
                <a:lnTo>
                  <a:pt x="4504696" y="0"/>
                </a:lnTo>
                <a:lnTo>
                  <a:pt x="4504696" y="3609104"/>
                </a:lnTo>
                <a:lnTo>
                  <a:pt x="0" y="3609104"/>
                </a:lnTo>
                <a:lnTo>
                  <a:pt x="0" y="0"/>
                </a:lnTo>
                <a:close/>
              </a:path>
            </a:pathLst>
          </a:custGeom>
          <a:blipFill>
            <a:blip r:embed="rId13"/>
            <a:stretch>
              <a:fillRect/>
            </a:stretch>
          </a:blipFill>
        </p:spPr>
      </p:sp>
      <p:sp>
        <p:nvSpPr>
          <p:cNvPr id="14" name="Freeform 14"/>
          <p:cNvSpPr/>
          <p:nvPr/>
        </p:nvSpPr>
        <p:spPr>
          <a:xfrm>
            <a:off x="9928987" y="7706030"/>
            <a:ext cx="3911545" cy="931847"/>
          </a:xfrm>
          <a:custGeom>
            <a:avLst/>
            <a:gdLst/>
            <a:ahLst/>
            <a:cxnLst/>
            <a:rect l="l" t="t" r="r" b="b"/>
            <a:pathLst>
              <a:path w="3911545" h="931847">
                <a:moveTo>
                  <a:pt x="0" y="0"/>
                </a:moveTo>
                <a:lnTo>
                  <a:pt x="3911545" y="0"/>
                </a:lnTo>
                <a:lnTo>
                  <a:pt x="3911545" y="931847"/>
                </a:lnTo>
                <a:lnTo>
                  <a:pt x="0" y="931847"/>
                </a:lnTo>
                <a:lnTo>
                  <a:pt x="0" y="0"/>
                </a:lnTo>
                <a:close/>
              </a:path>
            </a:pathLst>
          </a:custGeom>
          <a:blipFill>
            <a:blip r:embed="rId14"/>
            <a:stretch>
              <a:fillRect l="-36366" t="-312245" r="-81209" b="-196810"/>
            </a:stretch>
          </a:blipFill>
        </p:spPr>
      </p:sp>
      <p:sp>
        <p:nvSpPr>
          <p:cNvPr id="15" name="TextBox 15"/>
          <p:cNvSpPr txBox="1"/>
          <p:nvPr/>
        </p:nvSpPr>
        <p:spPr>
          <a:xfrm>
            <a:off x="474102" y="1076325"/>
            <a:ext cx="7787971" cy="1025652"/>
          </a:xfrm>
          <a:prstGeom prst="rect">
            <a:avLst/>
          </a:prstGeom>
        </p:spPr>
        <p:txBody>
          <a:bodyPr lIns="0" tIns="0" rIns="0" bIns="0" rtlCol="0" anchor="t">
            <a:spAutoFit/>
          </a:bodyPr>
          <a:lstStyle/>
          <a:p>
            <a:pPr algn="just">
              <a:lnSpc>
                <a:spcPts val="8094"/>
              </a:lnSpc>
            </a:pPr>
            <a:r>
              <a:rPr lang="en-US" sz="7100">
                <a:solidFill>
                  <a:srgbClr val="000000"/>
                </a:solidFill>
                <a:latin typeface="Lexend Exa"/>
              </a:rPr>
              <a:t>Collaboration</a:t>
            </a:r>
          </a:p>
        </p:txBody>
      </p:sp>
      <p:pic>
        <p:nvPicPr>
          <p:cNvPr id="18" name="Picture 17">
            <a:extLst>
              <a:ext uri="{FF2B5EF4-FFF2-40B4-BE49-F238E27FC236}">
                <a16:creationId xmlns:a16="http://schemas.microsoft.com/office/drawing/2014/main" id="{B379270F-9186-B697-7BDC-615EAABF702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87631" y="5281094"/>
            <a:ext cx="4606437" cy="10256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6574" y="3233928"/>
            <a:ext cx="5359861" cy="7261008"/>
          </a:xfrm>
          <a:custGeom>
            <a:avLst/>
            <a:gdLst/>
            <a:ahLst/>
            <a:cxnLst/>
            <a:rect l="l" t="t" r="r" b="b"/>
            <a:pathLst>
              <a:path w="5359861" h="7261008">
                <a:moveTo>
                  <a:pt x="0" y="0"/>
                </a:moveTo>
                <a:lnTo>
                  <a:pt x="5359861" y="0"/>
                </a:lnTo>
                <a:lnTo>
                  <a:pt x="5359861" y="7261008"/>
                </a:lnTo>
                <a:lnTo>
                  <a:pt x="0" y="7261008"/>
                </a:lnTo>
                <a:lnTo>
                  <a:pt x="0" y="0"/>
                </a:lnTo>
                <a:close/>
              </a:path>
            </a:pathLst>
          </a:custGeom>
          <a:blipFill>
            <a:blip r:embed="rId3"/>
            <a:stretch>
              <a:fillRect/>
            </a:stretch>
          </a:blipFill>
        </p:spPr>
      </p:sp>
      <p:sp>
        <p:nvSpPr>
          <p:cNvPr id="3" name="Freeform 3"/>
          <p:cNvSpPr/>
          <p:nvPr/>
        </p:nvSpPr>
        <p:spPr>
          <a:xfrm>
            <a:off x="6629773" y="6392931"/>
            <a:ext cx="4885593" cy="3664195"/>
          </a:xfrm>
          <a:custGeom>
            <a:avLst/>
            <a:gdLst/>
            <a:ahLst/>
            <a:cxnLst/>
            <a:rect l="l" t="t" r="r" b="b"/>
            <a:pathLst>
              <a:path w="4885593" h="3664195">
                <a:moveTo>
                  <a:pt x="0" y="0"/>
                </a:moveTo>
                <a:lnTo>
                  <a:pt x="4885592" y="0"/>
                </a:lnTo>
                <a:lnTo>
                  <a:pt x="4885592" y="3664195"/>
                </a:lnTo>
                <a:lnTo>
                  <a:pt x="0" y="3664195"/>
                </a:lnTo>
                <a:lnTo>
                  <a:pt x="0" y="0"/>
                </a:lnTo>
                <a:close/>
              </a:path>
            </a:pathLst>
          </a:custGeom>
          <a:blipFill>
            <a:blip r:embed="rId4"/>
            <a:stretch>
              <a:fillRect/>
            </a:stretch>
          </a:blipFill>
        </p:spPr>
      </p:sp>
      <p:sp>
        <p:nvSpPr>
          <p:cNvPr id="4" name="Freeform 4"/>
          <p:cNvSpPr/>
          <p:nvPr/>
        </p:nvSpPr>
        <p:spPr>
          <a:xfrm>
            <a:off x="-178438" y="1035114"/>
            <a:ext cx="7765199" cy="2038365"/>
          </a:xfrm>
          <a:custGeom>
            <a:avLst/>
            <a:gdLst/>
            <a:ahLst/>
            <a:cxnLst/>
            <a:rect l="l" t="t" r="r" b="b"/>
            <a:pathLst>
              <a:path w="7765199" h="2038365">
                <a:moveTo>
                  <a:pt x="0" y="0"/>
                </a:moveTo>
                <a:lnTo>
                  <a:pt x="7765199" y="0"/>
                </a:lnTo>
                <a:lnTo>
                  <a:pt x="7765199" y="2038365"/>
                </a:lnTo>
                <a:lnTo>
                  <a:pt x="0" y="2038365"/>
                </a:lnTo>
                <a:lnTo>
                  <a:pt x="0" y="0"/>
                </a:lnTo>
                <a:close/>
              </a:path>
            </a:pathLst>
          </a:custGeom>
          <a:blipFill>
            <a:blip r:embed="rId5"/>
            <a:stretch>
              <a:fillRect/>
            </a:stretch>
          </a:blipFill>
        </p:spPr>
      </p:sp>
      <p:sp>
        <p:nvSpPr>
          <p:cNvPr id="5" name="Freeform 5"/>
          <p:cNvSpPr/>
          <p:nvPr/>
        </p:nvSpPr>
        <p:spPr>
          <a:xfrm>
            <a:off x="7586761" y="763588"/>
            <a:ext cx="3928604" cy="5238139"/>
          </a:xfrm>
          <a:custGeom>
            <a:avLst/>
            <a:gdLst/>
            <a:ahLst/>
            <a:cxnLst/>
            <a:rect l="l" t="t" r="r" b="b"/>
            <a:pathLst>
              <a:path w="3928604" h="5238139">
                <a:moveTo>
                  <a:pt x="0" y="0"/>
                </a:moveTo>
                <a:lnTo>
                  <a:pt x="3928604" y="0"/>
                </a:lnTo>
                <a:lnTo>
                  <a:pt x="3928604" y="5238138"/>
                </a:lnTo>
                <a:lnTo>
                  <a:pt x="0" y="5238138"/>
                </a:lnTo>
                <a:lnTo>
                  <a:pt x="0" y="0"/>
                </a:lnTo>
                <a:close/>
              </a:path>
            </a:pathLst>
          </a:custGeom>
          <a:blipFill>
            <a:blip r:embed="rId6"/>
            <a:stretch>
              <a:fillRect t="-737" b="-737"/>
            </a:stretch>
          </a:blipFill>
        </p:spPr>
      </p:sp>
      <p:sp>
        <p:nvSpPr>
          <p:cNvPr id="6" name="Freeform 6"/>
          <p:cNvSpPr/>
          <p:nvPr/>
        </p:nvSpPr>
        <p:spPr>
          <a:xfrm>
            <a:off x="7586761" y="498475"/>
            <a:ext cx="4043562" cy="5470905"/>
          </a:xfrm>
          <a:custGeom>
            <a:avLst/>
            <a:gdLst/>
            <a:ahLst/>
            <a:cxnLst/>
            <a:rect l="l" t="t" r="r" b="b"/>
            <a:pathLst>
              <a:path w="4043562" h="5470905">
                <a:moveTo>
                  <a:pt x="0" y="0"/>
                </a:moveTo>
                <a:lnTo>
                  <a:pt x="4043562" y="0"/>
                </a:lnTo>
                <a:lnTo>
                  <a:pt x="4043562" y="5470905"/>
                </a:lnTo>
                <a:lnTo>
                  <a:pt x="0" y="5470905"/>
                </a:lnTo>
                <a:lnTo>
                  <a:pt x="0" y="0"/>
                </a:lnTo>
                <a:close/>
              </a:path>
            </a:pathLst>
          </a:custGeom>
          <a:blipFill>
            <a:blip r:embed="rId6"/>
            <a:stretch>
              <a:fillRect/>
            </a:stretch>
          </a:blipFill>
        </p:spPr>
      </p:sp>
      <p:sp>
        <p:nvSpPr>
          <p:cNvPr id="7" name="Freeform 7"/>
          <p:cNvSpPr/>
          <p:nvPr/>
        </p:nvSpPr>
        <p:spPr>
          <a:xfrm>
            <a:off x="12058948" y="2456857"/>
            <a:ext cx="5700202" cy="7600269"/>
          </a:xfrm>
          <a:custGeom>
            <a:avLst/>
            <a:gdLst/>
            <a:ahLst/>
            <a:cxnLst/>
            <a:rect l="l" t="t" r="r" b="b"/>
            <a:pathLst>
              <a:path w="5700202" h="7600269">
                <a:moveTo>
                  <a:pt x="0" y="0"/>
                </a:moveTo>
                <a:lnTo>
                  <a:pt x="5700202" y="0"/>
                </a:lnTo>
                <a:lnTo>
                  <a:pt x="5700202" y="7600269"/>
                </a:lnTo>
                <a:lnTo>
                  <a:pt x="0" y="7600269"/>
                </a:lnTo>
                <a:lnTo>
                  <a:pt x="0" y="0"/>
                </a:lnTo>
                <a:close/>
              </a:path>
            </a:pathLst>
          </a:custGeom>
          <a:blipFill>
            <a:blip r:embed="rId7"/>
            <a:stretch>
              <a:fillRect/>
            </a:stretch>
          </a:blipFill>
        </p:spPr>
      </p:sp>
      <p:sp>
        <p:nvSpPr>
          <p:cNvPr id="8" name="TextBox 8"/>
          <p:cNvSpPr txBox="1"/>
          <p:nvPr/>
        </p:nvSpPr>
        <p:spPr>
          <a:xfrm>
            <a:off x="2469689" y="-442603"/>
            <a:ext cx="6191182" cy="1691657"/>
          </a:xfrm>
          <a:prstGeom prst="rect">
            <a:avLst/>
          </a:prstGeom>
        </p:spPr>
        <p:txBody>
          <a:bodyPr lIns="0" tIns="0" rIns="0" bIns="0" rtlCol="0" anchor="t">
            <a:spAutoFit/>
          </a:bodyPr>
          <a:lstStyle/>
          <a:p>
            <a:pPr algn="l">
              <a:lnSpc>
                <a:spcPts val="13859"/>
              </a:lnSpc>
            </a:pPr>
            <a:r>
              <a:rPr lang="en-US" sz="9899">
                <a:solidFill>
                  <a:srgbClr val="F4811B"/>
                </a:solidFill>
                <a:latin typeface="Beautifully Delicious Script Bold"/>
              </a:rPr>
              <a:t>connections</a:t>
            </a:r>
          </a:p>
        </p:txBody>
      </p:sp>
      <p:sp>
        <p:nvSpPr>
          <p:cNvPr id="9" name="TextBox 9"/>
          <p:cNvSpPr txBox="1"/>
          <p:nvPr/>
        </p:nvSpPr>
        <p:spPr>
          <a:xfrm>
            <a:off x="11896086" y="817626"/>
            <a:ext cx="12783829" cy="1025652"/>
          </a:xfrm>
          <a:prstGeom prst="rect">
            <a:avLst/>
          </a:prstGeom>
        </p:spPr>
        <p:txBody>
          <a:bodyPr lIns="0" tIns="0" rIns="0" bIns="0" rtlCol="0" anchor="t">
            <a:spAutoFit/>
          </a:bodyPr>
          <a:lstStyle/>
          <a:p>
            <a:pPr algn="just">
              <a:lnSpc>
                <a:spcPts val="8094"/>
              </a:lnSpc>
            </a:pPr>
            <a:r>
              <a:rPr lang="en-US" sz="7100">
                <a:solidFill>
                  <a:srgbClr val="000000"/>
                </a:solidFill>
                <a:latin typeface="Lexend Exa"/>
              </a:rPr>
              <a:t>Outcomes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4425AA-2565-8CF3-7756-1F82841E3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32059837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9E2DBF0B4F2C4E9C4BFAE2025CC6A3" ma:contentTypeVersion="15" ma:contentTypeDescription="Create a new document." ma:contentTypeScope="" ma:versionID="6a90d136e1425b1de5bbaa41484f5a7c">
  <xsd:schema xmlns:xsd="http://www.w3.org/2001/XMLSchema" xmlns:xs="http://www.w3.org/2001/XMLSchema" xmlns:p="http://schemas.microsoft.com/office/2006/metadata/properties" xmlns:ns2="bc5506aa-be8d-4357-a7c2-3cce8d9607ef" xmlns:ns3="c05073d7-cf4f-4cce-92df-e10ec39a0976" targetNamespace="http://schemas.microsoft.com/office/2006/metadata/properties" ma:root="true" ma:fieldsID="4e3f81e94e8cab94eb82c6b11591e2f7" ns2:_="" ns3:_="">
    <xsd:import namespace="bc5506aa-be8d-4357-a7c2-3cce8d9607ef"/>
    <xsd:import namespace="c05073d7-cf4f-4cce-92df-e10ec39a097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5506aa-be8d-4357-a7c2-3cce8d9607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d2b34b2-806d-487e-8730-e748792832b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5073d7-cf4f-4cce-92df-e10ec39a097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fd578a6-aefe-4d22-b3b1-fb97556f6cce}" ma:internalName="TaxCatchAll" ma:showField="CatchAllData" ma:web="c05073d7-cf4f-4cce-92df-e10ec39a097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3AFFFD-4334-4368-9778-F5BD7FCC7030}"/>
</file>

<file path=customXml/itemProps2.xml><?xml version="1.0" encoding="utf-8"?>
<ds:datastoreItem xmlns:ds="http://schemas.openxmlformats.org/officeDocument/2006/customXml" ds:itemID="{364B5583-0B99-4332-80A6-CE8C809BD16B}"/>
</file>

<file path=docProps/app.xml><?xml version="1.0" encoding="utf-8"?>
<Properties xmlns="http://schemas.openxmlformats.org/officeDocument/2006/extended-properties" xmlns:vt="http://schemas.openxmlformats.org/officeDocument/2006/docPropsVTypes">
  <TotalTime>551</TotalTime>
  <Words>1264</Words>
  <Application>Microsoft Office PowerPoint</Application>
  <PresentationFormat>Custom</PresentationFormat>
  <Paragraphs>76</Paragraphs>
  <Slides>10</Slides>
  <Notes>10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vt:i4>
      </vt:variant>
    </vt:vector>
  </HeadingPairs>
  <TitlesOfParts>
    <vt:vector size="25" baseType="lpstr">
      <vt:lpstr>Beautifully Delicious Script</vt:lpstr>
      <vt:lpstr>Arial</vt:lpstr>
      <vt:lpstr>Lexend Exa</vt:lpstr>
      <vt:lpstr>Canva Sans</vt:lpstr>
      <vt:lpstr>Beautifully Delicious Script Bold</vt:lpstr>
      <vt:lpstr>Arimo</vt:lpstr>
      <vt:lpstr>Calibri</vt:lpstr>
      <vt:lpstr>Garet</vt:lpstr>
      <vt:lpstr>American Typewriter</vt:lpstr>
      <vt:lpstr>Arimo Bold</vt:lpstr>
      <vt:lpstr>TT Rounds Condensed</vt:lpstr>
      <vt:lpstr>-apple-system</vt:lpstr>
      <vt:lpstr>Canva Sans 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ETBI Connection Through Change</dc:title>
  <cp:lastModifiedBy>Caitriona McNaeidhe ( Youth Services )</cp:lastModifiedBy>
  <cp:revision>10</cp:revision>
  <dcterms:created xsi:type="dcterms:W3CDTF">2006-08-16T00:00:00Z</dcterms:created>
  <dcterms:modified xsi:type="dcterms:W3CDTF">2024-06-11T10:50:43Z</dcterms:modified>
  <dc:identifier>DAGHKYwAk_E</dc:identifier>
</cp:coreProperties>
</file>