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theme/theme6.xml" ContentType="application/vnd.openxmlformats-officedocument.theme+xml"/>
  <Override PartName="/ppt/slideLayouts/slideLayout28.xml" ContentType="application/vnd.openxmlformats-officedocument.presentationml.slideLayout+xml"/>
  <Override PartName="/ppt/theme/theme7.xml" ContentType="application/vnd.openxmlformats-officedocument.theme+xml"/>
  <Override PartName="/ppt/slideLayouts/slideLayout2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4.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690" r:id="rId1"/>
    <p:sldMasterId id="2147485695" r:id="rId2"/>
    <p:sldMasterId id="2147485708" r:id="rId3"/>
    <p:sldMasterId id="2147483692" r:id="rId4"/>
    <p:sldMasterId id="2147483669" r:id="rId5"/>
    <p:sldMasterId id="2147483674" r:id="rId6"/>
    <p:sldMasterId id="2147485711" r:id="rId7"/>
    <p:sldMasterId id="2147483648" r:id="rId8"/>
  </p:sldMasterIdLst>
  <p:notesMasterIdLst>
    <p:notesMasterId r:id="rId69"/>
  </p:notesMasterIdLst>
  <p:sldIdLst>
    <p:sldId id="265" r:id="rId9"/>
    <p:sldId id="260" r:id="rId10"/>
    <p:sldId id="336" r:id="rId11"/>
    <p:sldId id="262" r:id="rId12"/>
    <p:sldId id="360" r:id="rId13"/>
    <p:sldId id="375" r:id="rId14"/>
    <p:sldId id="379" r:id="rId15"/>
    <p:sldId id="377" r:id="rId16"/>
    <p:sldId id="376" r:id="rId17"/>
    <p:sldId id="378" r:id="rId18"/>
    <p:sldId id="380" r:id="rId19"/>
    <p:sldId id="361" r:id="rId20"/>
    <p:sldId id="381" r:id="rId21"/>
    <p:sldId id="382" r:id="rId22"/>
    <p:sldId id="383" r:id="rId23"/>
    <p:sldId id="384" r:id="rId24"/>
    <p:sldId id="385" r:id="rId25"/>
    <p:sldId id="386" r:id="rId26"/>
    <p:sldId id="387" r:id="rId27"/>
    <p:sldId id="388" r:id="rId28"/>
    <p:sldId id="389" r:id="rId29"/>
    <p:sldId id="390" r:id="rId30"/>
    <p:sldId id="391" r:id="rId31"/>
    <p:sldId id="364" r:id="rId32"/>
    <p:sldId id="369" r:id="rId33"/>
    <p:sldId id="355" r:id="rId34"/>
    <p:sldId id="370" r:id="rId35"/>
    <p:sldId id="373" r:id="rId36"/>
    <p:sldId id="341" r:id="rId37"/>
    <p:sldId id="274" r:id="rId38"/>
    <p:sldId id="272" r:id="rId39"/>
    <p:sldId id="261" r:id="rId40"/>
    <p:sldId id="343" r:id="rId41"/>
    <p:sldId id="347" r:id="rId42"/>
    <p:sldId id="356" r:id="rId43"/>
    <p:sldId id="284" r:id="rId44"/>
    <p:sldId id="318" r:id="rId45"/>
    <p:sldId id="319" r:id="rId46"/>
    <p:sldId id="325" r:id="rId47"/>
    <p:sldId id="321" r:id="rId48"/>
    <p:sldId id="323" r:id="rId49"/>
    <p:sldId id="324" r:id="rId50"/>
    <p:sldId id="327" r:id="rId51"/>
    <p:sldId id="328" r:id="rId52"/>
    <p:sldId id="330" r:id="rId53"/>
    <p:sldId id="329" r:id="rId54"/>
    <p:sldId id="303" r:id="rId55"/>
    <p:sldId id="305" r:id="rId56"/>
    <p:sldId id="306" r:id="rId57"/>
    <p:sldId id="310" r:id="rId58"/>
    <p:sldId id="311" r:id="rId59"/>
    <p:sldId id="313" r:id="rId60"/>
    <p:sldId id="314" r:id="rId61"/>
    <p:sldId id="315" r:id="rId62"/>
    <p:sldId id="316" r:id="rId63"/>
    <p:sldId id="317" r:id="rId64"/>
    <p:sldId id="333" r:id="rId65"/>
    <p:sldId id="334" r:id="rId66"/>
    <p:sldId id="358" r:id="rId67"/>
    <p:sldId id="257"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86" y="48"/>
      </p:cViewPr>
      <p:guideLst/>
    </p:cSldViewPr>
  </p:slideViewPr>
  <p:notesTextViewPr>
    <p:cViewPr>
      <p:scale>
        <a:sx n="1" d="1"/>
        <a:sy n="1" d="1"/>
      </p:scale>
      <p:origin x="0" y="0"/>
    </p:cViewPr>
  </p:notesTextViewPr>
  <p:sorterViewPr>
    <p:cViewPr>
      <p:scale>
        <a:sx n="100" d="100"/>
        <a:sy n="100" d="100"/>
      </p:scale>
      <p:origin x="0" y="-1412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5" Type="http://schemas.openxmlformats.org/officeDocument/2006/relationships/slideMaster" Target="slideMasters/slideMaster5.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7.xml"/><Relationship Id="rId7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manualLayout>
          <c:xMode val="edge"/>
          <c:yMode val="edge"/>
          <c:x val="0.41606090537104762"/>
          <c:y val="2.2132795465739586E-2"/>
        </c:manualLayout>
      </c:layout>
      <c:overlay val="0"/>
      <c:spPr>
        <a:noFill/>
        <a:ln>
          <a:noFill/>
        </a:ln>
        <a:effectLst/>
      </c:spPr>
      <c:txPr>
        <a:bodyPr rot="0" spcFirstLastPara="1" vertOverflow="ellipsis" vert="horz" wrap="square" anchor="ctr" anchorCtr="1"/>
        <a:lstStyle/>
        <a:p>
          <a:pPr>
            <a:defRPr sz="1400" b="0" i="0" u="sng"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 Breakdown'!$E$2</c:f>
              <c:strCache>
                <c:ptCount val="1"/>
                <c:pt idx="0">
                  <c:v>2019 Total kWh</c:v>
                </c:pt>
              </c:strCache>
            </c:strRef>
          </c:tx>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745-438A-95C6-7F42E1F1D9F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745-438A-95C6-7F42E1F1D9F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745-438A-95C6-7F42E1F1D9F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745-438A-95C6-7F42E1F1D9F0}"/>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 Breakdown'!$B$3:$B$6</c:f>
              <c:strCache>
                <c:ptCount val="4"/>
                <c:pt idx="0">
                  <c:v>Training Centres</c:v>
                </c:pt>
                <c:pt idx="1">
                  <c:v>Schools</c:v>
                </c:pt>
                <c:pt idx="2">
                  <c:v>FETs</c:v>
                </c:pt>
                <c:pt idx="3">
                  <c:v>Offices &amp; Other</c:v>
                </c:pt>
              </c:strCache>
            </c:strRef>
          </c:cat>
          <c:val>
            <c:numRef>
              <c:f>'% Breakdown'!$E$3:$E$6</c:f>
              <c:numCache>
                <c:formatCode>#,##0</c:formatCode>
                <c:ptCount val="4"/>
                <c:pt idx="0">
                  <c:v>22898370.670915462</c:v>
                </c:pt>
                <c:pt idx="1">
                  <c:v>84378731.508605435</c:v>
                </c:pt>
                <c:pt idx="2">
                  <c:v>34420601.882045738</c:v>
                </c:pt>
                <c:pt idx="3">
                  <c:v>5776273.0568705127</c:v>
                </c:pt>
              </c:numCache>
            </c:numRef>
          </c:val>
          <c:extLst>
            <c:ext xmlns:c16="http://schemas.microsoft.com/office/drawing/2014/chart" uri="{C3380CC4-5D6E-409C-BE32-E72D297353CC}">
              <c16:uniqueId val="{00000008-D745-438A-95C6-7F42E1F1D9F0}"/>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6690378137619177"/>
          <c:y val="0.93570879227869108"/>
          <c:w val="0.73175301506805035"/>
          <c:h val="4.9041670660831281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2400" b="1" i="0" u="none" strike="noStrike" kern="1200" spc="0" baseline="0">
                <a:solidFill>
                  <a:sysClr val="windowText" lastClr="000000">
                    <a:lumMod val="65000"/>
                    <a:lumOff val="35000"/>
                  </a:sysClr>
                </a:solidFill>
                <a:latin typeface="+mn-lt"/>
                <a:ea typeface="+mn-ea"/>
                <a:cs typeface="+mn-cs"/>
              </a:defRPr>
            </a:pPr>
            <a:r>
              <a:rPr lang="en-US" sz="2400"/>
              <a:t>ETB Total GHG Emissions</a:t>
            </a:r>
            <a:r>
              <a:rPr lang="en-US" sz="2400" baseline="0"/>
              <a:t> Performance</a:t>
            </a:r>
            <a:endParaRPr lang="en-US" sz="2400"/>
          </a:p>
        </c:rich>
      </c:tx>
      <c:overlay val="0"/>
      <c:spPr>
        <a:noFill/>
        <a:ln>
          <a:noFill/>
        </a:ln>
        <a:effectLst/>
      </c:sp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rgbClr val="FF0000"/>
          </a:solidFill>
          <a:ln>
            <a:solidFill>
              <a:schemeClr val="tx1"/>
            </a:solidFill>
          </a:ln>
          <a:effectLst>
            <a:outerShdw blurRad="50800" dist="38100" dir="2700000" algn="tl" rotWithShape="0">
              <a:prstClr val="black">
                <a:alpha val="40000"/>
              </a:prstClr>
            </a:outerShdw>
          </a:effectLst>
        </c:spPr>
        <c:marker>
          <c:symbol val="none"/>
        </c:marker>
      </c:pivotFmt>
      <c:pivotFmt>
        <c:idx val="9"/>
        <c:spPr>
          <a:solidFill>
            <a:srgbClr val="FF0000"/>
          </a:solidFill>
          <a:ln>
            <a:solidFill>
              <a:schemeClr val="tx1"/>
            </a:solidFill>
          </a:ln>
          <a:effectLst>
            <a:outerShdw blurRad="50800" dist="38100" dir="2700000" algn="tl" rotWithShape="0">
              <a:prstClr val="black">
                <a:alpha val="40000"/>
              </a:prstClr>
            </a:outerShdw>
          </a:effectLst>
        </c:spPr>
        <c:marker>
          <c:symbol val="none"/>
        </c:marker>
      </c:pivotFmt>
    </c:pivotFmts>
    <c:plotArea>
      <c:layout>
        <c:manualLayout>
          <c:layoutTarget val="inner"/>
          <c:xMode val="edge"/>
          <c:yMode val="edge"/>
          <c:x val="8.7407371225615524E-2"/>
          <c:y val="0.17378632122778148"/>
          <c:w val="0.88523456775246945"/>
          <c:h val="0.70411022867262918"/>
        </c:manualLayout>
      </c:layout>
      <c:barChart>
        <c:barDir val="bar"/>
        <c:grouping val="clustered"/>
        <c:varyColors val="0"/>
        <c:ser>
          <c:idx val="1"/>
          <c:order val="0"/>
          <c:tx>
            <c:v>2022 [Preliminary Data]</c:v>
          </c:tx>
          <c:spPr>
            <a:solidFill>
              <a:srgbClr val="FF0000">
                <a:alpha val="50196"/>
              </a:srgbClr>
            </a:solidFill>
            <a:ln>
              <a:solidFill>
                <a:sysClr val="windowText" lastClr="000000"/>
              </a:solidFill>
            </a:ln>
          </c:spPr>
          <c:invertIfNegative val="1"/>
          <c:val>
            <c:numRef>
              <c:f>'2022'!$M$3:$M$18</c:f>
              <c:numCache>
                <c:formatCode>0%</c:formatCode>
                <c:ptCount val="16"/>
                <c:pt idx="0">
                  <c:v>-0.46889706702353079</c:v>
                </c:pt>
                <c:pt idx="1">
                  <c:v>-4.5503043996736332E-2</c:v>
                </c:pt>
                <c:pt idx="2">
                  <c:v>-0.2488991075951833</c:v>
                </c:pt>
                <c:pt idx="3">
                  <c:v>-1.3675349849969463E-2</c:v>
                </c:pt>
                <c:pt idx="4">
                  <c:v>-0.26396317107846451</c:v>
                </c:pt>
                <c:pt idx="5">
                  <c:v>-0.14130434782608703</c:v>
                </c:pt>
                <c:pt idx="6">
                  <c:v>-8.9372652663791907E-2</c:v>
                </c:pt>
                <c:pt idx="7">
                  <c:v>-6.9020501138952237E-2</c:v>
                </c:pt>
                <c:pt idx="8">
                  <c:v>1.6374230931996393E-2</c:v>
                </c:pt>
                <c:pt idx="9">
                  <c:v>-6.9200183514298824E-2</c:v>
                </c:pt>
                <c:pt idx="10">
                  <c:v>-0.12625271567734256</c:v>
                </c:pt>
                <c:pt idx="11">
                  <c:v>-0.13068506393637133</c:v>
                </c:pt>
                <c:pt idx="12">
                  <c:v>-0.12169586848366859</c:v>
                </c:pt>
                <c:pt idx="13">
                  <c:v>-0.26093150914538327</c:v>
                </c:pt>
                <c:pt idx="14">
                  <c:v>-0.17562291985247816</c:v>
                </c:pt>
                <c:pt idx="15">
                  <c:v>-8.2589728336307816E-2</c:v>
                </c:pt>
              </c:numCache>
            </c:numRef>
          </c:val>
          <c:extLst>
            <c:ext xmlns:c14="http://schemas.microsoft.com/office/drawing/2007/8/2/chart" uri="{6F2FDCE9-48DA-4B69-8628-5D25D57E5C99}">
              <c14:invertSolidFillFmt>
                <c14:spPr xmlns:c14="http://schemas.microsoft.com/office/drawing/2007/8/2/chart">
                  <a:solidFill>
                    <a:srgbClr val="00B050"/>
                  </a:solidFill>
                  <a:ln>
                    <a:solidFill>
                      <a:sysClr val="windowText" lastClr="000000"/>
                    </a:solidFill>
                  </a:ln>
                </c14:spPr>
              </c14:invertSolidFillFmt>
            </c:ext>
            <c:ext xmlns:c16="http://schemas.microsoft.com/office/drawing/2014/chart" uri="{C3380CC4-5D6E-409C-BE32-E72D297353CC}">
              <c16:uniqueId val="{00000000-E744-4BAD-9A6C-3A09D942880A}"/>
            </c:ext>
          </c:extLst>
        </c:ser>
        <c:ser>
          <c:idx val="0"/>
          <c:order val="1"/>
          <c:tx>
            <c:v>2021</c:v>
          </c:tx>
          <c:spPr>
            <a:solidFill>
              <a:srgbClr val="FF0000"/>
            </a:solidFill>
            <a:ln>
              <a:solidFill>
                <a:sysClr val="windowText" lastClr="000000"/>
              </a:solidFill>
            </a:ln>
          </c:spPr>
          <c:invertIfNegative val="1"/>
          <c:cat>
            <c:strRef>
              <c:f>'2021'!$A$4:$A$19</c:f>
              <c:strCache>
                <c:ptCount val="16"/>
                <c:pt idx="0">
                  <c:v>Waterford &amp; Wexford Education &amp; Training Board</c:v>
                </c:pt>
                <c:pt idx="1">
                  <c:v>Tipperary Education &amp; Training Board</c:v>
                </c:pt>
                <c:pt idx="2">
                  <c:v>Mayo Sligo &amp; Leitrim Education &amp; Training Board</c:v>
                </c:pt>
                <c:pt idx="3">
                  <c:v>Louth &amp; Meath Education &amp; Training Board</c:v>
                </c:pt>
                <c:pt idx="4">
                  <c:v>Longford &amp; Westmeath Education &amp; Training Board</c:v>
                </c:pt>
                <c:pt idx="5">
                  <c:v>Limerick &amp; Clare Education &amp; Training Board</c:v>
                </c:pt>
                <c:pt idx="6">
                  <c:v>Laois &amp; Offaly Education &amp; Training Board</c:v>
                </c:pt>
                <c:pt idx="7">
                  <c:v>Kilkenny &amp; Carlow Education &amp; Training Board</c:v>
                </c:pt>
                <c:pt idx="8">
                  <c:v>Kildare &amp; Wicklow Education &amp; Training Board</c:v>
                </c:pt>
                <c:pt idx="9">
                  <c:v>Kerry Education &amp; Training Board</c:v>
                </c:pt>
                <c:pt idx="10">
                  <c:v>Galway Roscommon Education &amp; Training Board</c:v>
                </c:pt>
                <c:pt idx="11">
                  <c:v>Dublin &amp; Dún Laoghaire Education &amp; Training Board</c:v>
                </c:pt>
                <c:pt idx="12">
                  <c:v>Donegal Education &amp; Training Board</c:v>
                </c:pt>
                <c:pt idx="13">
                  <c:v>Cork Education &amp; Training Board</c:v>
                </c:pt>
                <c:pt idx="14">
                  <c:v>City of Dublin Education &amp; Training Board</c:v>
                </c:pt>
                <c:pt idx="15">
                  <c:v>Cavan &amp; Monaghan Education &amp; Training Board</c:v>
                </c:pt>
              </c:strCache>
            </c:strRef>
          </c:cat>
          <c:val>
            <c:numRef>
              <c:f>'2021'!$M$4:$M$19</c:f>
              <c:numCache>
                <c:formatCode>0%</c:formatCode>
                <c:ptCount val="16"/>
                <c:pt idx="0">
                  <c:v>-0.5</c:v>
                </c:pt>
                <c:pt idx="1">
                  <c:v>-0.02</c:v>
                </c:pt>
                <c:pt idx="2">
                  <c:v>-0.24</c:v>
                </c:pt>
                <c:pt idx="3">
                  <c:v>-0.09</c:v>
                </c:pt>
                <c:pt idx="4">
                  <c:v>-0.22</c:v>
                </c:pt>
                <c:pt idx="5">
                  <c:v>-0.12</c:v>
                </c:pt>
                <c:pt idx="6">
                  <c:v>-0.14000000000000001</c:v>
                </c:pt>
                <c:pt idx="7">
                  <c:v>-0.13</c:v>
                </c:pt>
                <c:pt idx="8">
                  <c:v>-0.04</c:v>
                </c:pt>
                <c:pt idx="9">
                  <c:v>-0.11</c:v>
                </c:pt>
                <c:pt idx="10">
                  <c:v>-0.13</c:v>
                </c:pt>
                <c:pt idx="11">
                  <c:v>-0.14000000000000001</c:v>
                </c:pt>
                <c:pt idx="12">
                  <c:v>-0.13</c:v>
                </c:pt>
                <c:pt idx="13">
                  <c:v>-0.23</c:v>
                </c:pt>
                <c:pt idx="14">
                  <c:v>-0.2</c:v>
                </c:pt>
                <c:pt idx="15">
                  <c:v>-0.17</c:v>
                </c:pt>
              </c:numCache>
            </c:numRef>
          </c:val>
          <c:extLst>
            <c:ext xmlns:c14="http://schemas.microsoft.com/office/drawing/2007/8/2/chart" uri="{6F2FDCE9-48DA-4B69-8628-5D25D57E5C99}">
              <c14:invertSolidFillFmt>
                <c14:spPr xmlns:c14="http://schemas.microsoft.com/office/drawing/2007/8/2/chart">
                  <a:solidFill>
                    <a:srgbClr val="00B050"/>
                  </a:solidFill>
                  <a:ln>
                    <a:solidFill>
                      <a:sysClr val="windowText" lastClr="000000"/>
                    </a:solidFill>
                  </a:ln>
                </c14:spPr>
              </c14:invertSolidFillFmt>
            </c:ext>
            <c:ext xmlns:c16="http://schemas.microsoft.com/office/drawing/2014/chart" uri="{C3380CC4-5D6E-409C-BE32-E72D297353CC}">
              <c16:uniqueId val="{00000001-E744-4BAD-9A6C-3A09D942880A}"/>
            </c:ext>
          </c:extLst>
        </c:ser>
        <c:dLbls>
          <c:showLegendKey val="0"/>
          <c:showVal val="0"/>
          <c:showCatName val="0"/>
          <c:showSerName val="0"/>
          <c:showPercent val="0"/>
          <c:showBubbleSize val="0"/>
        </c:dLbls>
        <c:gapWidth val="219"/>
        <c:axId val="383950848"/>
        <c:axId val="385619840"/>
      </c:barChart>
      <c:catAx>
        <c:axId val="383950848"/>
        <c:scaling>
          <c:orientation val="minMax"/>
        </c:scaling>
        <c:delete val="1"/>
        <c:axPos val="l"/>
        <c:majorGridlines/>
        <c:numFmt formatCode="General" sourceLinked="1"/>
        <c:majorTickMark val="none"/>
        <c:minorTickMark val="none"/>
        <c:tickLblPos val="low"/>
        <c:crossAx val="385619840"/>
        <c:crossesAt val="0"/>
        <c:auto val="1"/>
        <c:lblAlgn val="ctr"/>
        <c:lblOffset val="100"/>
        <c:noMultiLvlLbl val="0"/>
      </c:catAx>
      <c:valAx>
        <c:axId val="385619840"/>
        <c:scaling>
          <c:orientation val="minMax"/>
          <c:max val="0.4"/>
          <c:min val="-0.60000000000000009"/>
        </c:scaling>
        <c:delete val="0"/>
        <c:axPos val="b"/>
        <c:majorGridlines>
          <c:spPr>
            <a:ln w="9525" cap="flat" cmpd="sng" algn="ctr">
              <a:solidFill>
                <a:sysClr val="windowText" lastClr="000000">
                  <a:lumMod val="50000"/>
                  <a:lumOff val="50000"/>
                </a:sysClr>
              </a:solidFill>
              <a:round/>
            </a:ln>
            <a:effectLst/>
          </c:spPr>
        </c:majorGridlines>
        <c:title>
          <c:tx>
            <c:rich>
              <a:bodyPr/>
              <a:lstStyle/>
              <a:p>
                <a:pPr>
                  <a:defRPr/>
                </a:pPr>
                <a:r>
                  <a:rPr lang="en-US" sz="1800"/>
                  <a:t>% Saving/Increase</a:t>
                </a:r>
              </a:p>
            </c:rich>
          </c:tx>
          <c:overlay val="0"/>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US" sz="1200" b="1" i="0" u="none" strike="noStrike" kern="1200" baseline="0">
                <a:solidFill>
                  <a:schemeClr val="tx1"/>
                </a:solidFill>
                <a:latin typeface="+mn-lt"/>
                <a:ea typeface="+mn-ea"/>
                <a:cs typeface="+mn-cs"/>
              </a:defRPr>
            </a:pPr>
            <a:endParaRPr lang="en-US"/>
          </a:p>
        </c:txPr>
        <c:crossAx val="383950848"/>
        <c:crosses val="autoZero"/>
        <c:crossBetween val="between"/>
        <c:majorUnit val="0.1"/>
      </c:valAx>
      <c:spPr>
        <a:solidFill>
          <a:srgbClr val="5B9BD5">
            <a:lumMod val="20000"/>
            <a:lumOff val="80000"/>
          </a:srgbClr>
        </a:solidFill>
        <a:ln>
          <a:noFill/>
        </a:ln>
        <a:effectLst/>
      </c:spPr>
    </c:plotArea>
    <c:legend>
      <c:legendPos val="b"/>
      <c:layout>
        <c:manualLayout>
          <c:xMode val="edge"/>
          <c:yMode val="edge"/>
          <c:x val="4.013849058764065E-2"/>
          <c:y val="0.927161917916691"/>
          <c:w val="0.33122638836765178"/>
          <c:h val="4.9644549653344493E-2"/>
        </c:manualLayout>
      </c:layout>
      <c:overlay val="0"/>
      <c:txPr>
        <a:bodyPr/>
        <a:lstStyle/>
        <a:p>
          <a:pPr>
            <a:defRPr sz="16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userShapes r:id="rId3"/>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2400" b="1" i="0" u="none" strike="noStrike" kern="1200" spc="0" baseline="0">
                <a:solidFill>
                  <a:sysClr val="windowText" lastClr="000000">
                    <a:lumMod val="65000"/>
                    <a:lumOff val="35000"/>
                  </a:sysClr>
                </a:solidFill>
                <a:latin typeface="+mn-lt"/>
                <a:ea typeface="+mn-ea"/>
                <a:cs typeface="+mn-cs"/>
              </a:defRPr>
            </a:pPr>
            <a:r>
              <a:rPr lang="en-US" sz="2400"/>
              <a:t>ETB Non-Electricity GHG Emissions</a:t>
            </a:r>
            <a:r>
              <a:rPr lang="en-US" sz="2400" baseline="0"/>
              <a:t> Performance</a:t>
            </a:r>
            <a:endParaRPr lang="en-US" sz="2400"/>
          </a:p>
        </c:rich>
      </c:tx>
      <c:overlay val="0"/>
      <c:spPr>
        <a:noFill/>
        <a:ln>
          <a:noFill/>
        </a:ln>
        <a:effectLst/>
      </c:sp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rgbClr val="FF0000"/>
          </a:solidFill>
          <a:ln>
            <a:solidFill>
              <a:schemeClr val="tx1"/>
            </a:solidFill>
          </a:ln>
          <a:effectLst>
            <a:outerShdw blurRad="50800" dist="38100" dir="2700000" algn="tl" rotWithShape="0">
              <a:prstClr val="black">
                <a:alpha val="40000"/>
              </a:prstClr>
            </a:outerShdw>
          </a:effectLst>
        </c:spPr>
        <c:marker>
          <c:symbol val="none"/>
        </c:marker>
      </c:pivotFmt>
      <c:pivotFmt>
        <c:idx val="9"/>
        <c:spPr>
          <a:solidFill>
            <a:srgbClr val="FF0000"/>
          </a:solidFill>
          <a:ln>
            <a:solidFill>
              <a:schemeClr val="tx1"/>
            </a:solidFill>
          </a:ln>
          <a:effectLst>
            <a:outerShdw blurRad="50800" dist="38100" dir="2700000" algn="tl" rotWithShape="0">
              <a:prstClr val="black">
                <a:alpha val="40000"/>
              </a:prstClr>
            </a:outerShdw>
          </a:effectLst>
        </c:spPr>
        <c:marker>
          <c:symbol val="none"/>
        </c:marker>
      </c:pivotFmt>
    </c:pivotFmts>
    <c:plotArea>
      <c:layout>
        <c:manualLayout>
          <c:layoutTarget val="inner"/>
          <c:xMode val="edge"/>
          <c:yMode val="edge"/>
          <c:x val="9.6977569595285515E-2"/>
          <c:y val="0.12999606379292161"/>
          <c:w val="0.83484197334117605"/>
          <c:h val="0.74391394820710033"/>
        </c:manualLayout>
      </c:layout>
      <c:barChart>
        <c:barDir val="bar"/>
        <c:grouping val="clustered"/>
        <c:varyColors val="0"/>
        <c:ser>
          <c:idx val="1"/>
          <c:order val="0"/>
          <c:tx>
            <c:v>2022 [Preliminary Data]</c:v>
          </c:tx>
          <c:spPr>
            <a:solidFill>
              <a:srgbClr val="FF0000">
                <a:alpha val="48627"/>
              </a:srgbClr>
            </a:solidFill>
            <a:ln>
              <a:solidFill>
                <a:sysClr val="windowText" lastClr="000000"/>
              </a:solidFill>
            </a:ln>
          </c:spPr>
          <c:invertIfNegative val="1"/>
          <c:val>
            <c:numRef>
              <c:f>'2022'!$I$3:$I$18</c:f>
              <c:numCache>
                <c:formatCode>0%</c:formatCode>
                <c:ptCount val="16"/>
                <c:pt idx="0">
                  <c:v>0.1445608559964334</c:v>
                </c:pt>
                <c:pt idx="1">
                  <c:v>7.3387506348400147E-2</c:v>
                </c:pt>
                <c:pt idx="2">
                  <c:v>-0.21824346675487932</c:v>
                </c:pt>
                <c:pt idx="3">
                  <c:v>8.1723989945435713E-2</c:v>
                </c:pt>
                <c:pt idx="4">
                  <c:v>-0.19191602694657686</c:v>
                </c:pt>
                <c:pt idx="5">
                  <c:v>2.8805007344957469E-2</c:v>
                </c:pt>
                <c:pt idx="6">
                  <c:v>-1.5144895878840964E-2</c:v>
                </c:pt>
                <c:pt idx="7">
                  <c:v>0.22453794730633095</c:v>
                </c:pt>
                <c:pt idx="8">
                  <c:v>0.28623629719853838</c:v>
                </c:pt>
                <c:pt idx="9">
                  <c:v>-1.0412573673870357E-2</c:v>
                </c:pt>
                <c:pt idx="10">
                  <c:v>6.2224482875551115E-2</c:v>
                </c:pt>
                <c:pt idx="11">
                  <c:v>5.6466421825813309E-2</c:v>
                </c:pt>
                <c:pt idx="12">
                  <c:v>-4.7702007632321221E-2</c:v>
                </c:pt>
                <c:pt idx="13">
                  <c:v>-0.19246966810388041</c:v>
                </c:pt>
                <c:pt idx="14">
                  <c:v>5.7279760858097294E-2</c:v>
                </c:pt>
                <c:pt idx="15">
                  <c:v>1.9793242561775001E-2</c:v>
                </c:pt>
              </c:numCache>
            </c:numRef>
          </c:val>
          <c:extLst>
            <c:ext xmlns:c14="http://schemas.microsoft.com/office/drawing/2007/8/2/chart" uri="{6F2FDCE9-48DA-4B69-8628-5D25D57E5C99}">
              <c14:invertSolidFillFmt>
                <c14:spPr xmlns:c14="http://schemas.microsoft.com/office/drawing/2007/8/2/chart">
                  <a:solidFill>
                    <a:srgbClr val="00B050"/>
                  </a:solidFill>
                  <a:ln>
                    <a:solidFill>
                      <a:sysClr val="windowText" lastClr="000000"/>
                    </a:solidFill>
                  </a:ln>
                </c14:spPr>
              </c14:invertSolidFillFmt>
            </c:ext>
            <c:ext xmlns:c16="http://schemas.microsoft.com/office/drawing/2014/chart" uri="{C3380CC4-5D6E-409C-BE32-E72D297353CC}">
              <c16:uniqueId val="{00000000-4451-451B-A9E0-273D172B5849}"/>
            </c:ext>
          </c:extLst>
        </c:ser>
        <c:ser>
          <c:idx val="0"/>
          <c:order val="1"/>
          <c:tx>
            <c:v>2021</c:v>
          </c:tx>
          <c:spPr>
            <a:solidFill>
              <a:srgbClr val="FF0000"/>
            </a:solidFill>
            <a:ln>
              <a:solidFill>
                <a:sysClr val="windowText" lastClr="000000"/>
              </a:solidFill>
            </a:ln>
          </c:spPr>
          <c:invertIfNegative val="1"/>
          <c:cat>
            <c:strRef>
              <c:f>'2021'!$A$4:$A$19</c:f>
              <c:strCache>
                <c:ptCount val="16"/>
                <c:pt idx="0">
                  <c:v>Waterford &amp; Wexford Education &amp; Training Board</c:v>
                </c:pt>
                <c:pt idx="1">
                  <c:v>Tipperary Education &amp; Training Board</c:v>
                </c:pt>
                <c:pt idx="2">
                  <c:v>Mayo Sligo &amp; Leitrim Education &amp; Training Board</c:v>
                </c:pt>
                <c:pt idx="3">
                  <c:v>Louth &amp; Meath Education &amp; Training Board</c:v>
                </c:pt>
                <c:pt idx="4">
                  <c:v>Longford &amp; Westmeath Education &amp; Training Board</c:v>
                </c:pt>
                <c:pt idx="5">
                  <c:v>Limerick &amp; Clare Education &amp; Training Board</c:v>
                </c:pt>
                <c:pt idx="6">
                  <c:v>Laois &amp; Offaly Education &amp; Training Board</c:v>
                </c:pt>
                <c:pt idx="7">
                  <c:v>Kilkenny &amp; Carlow Education &amp; Training Board</c:v>
                </c:pt>
                <c:pt idx="8">
                  <c:v>Kildare &amp; Wicklow Education &amp; Training Board</c:v>
                </c:pt>
                <c:pt idx="9">
                  <c:v>Kerry Education &amp; Training Board</c:v>
                </c:pt>
                <c:pt idx="10">
                  <c:v>Galway Roscommon Education &amp; Training Board</c:v>
                </c:pt>
                <c:pt idx="11">
                  <c:v>Dublin &amp; Dún Laoghaire Education &amp; Training Board</c:v>
                </c:pt>
                <c:pt idx="12">
                  <c:v>Donegal Education &amp; Training Board</c:v>
                </c:pt>
                <c:pt idx="13">
                  <c:v>Cork Education &amp; Training Board</c:v>
                </c:pt>
                <c:pt idx="14">
                  <c:v>City of Dublin Education &amp; Training Board</c:v>
                </c:pt>
                <c:pt idx="15">
                  <c:v>Cavan &amp; Monaghan Education &amp; Training Board</c:v>
                </c:pt>
              </c:strCache>
            </c:strRef>
          </c:cat>
          <c:val>
            <c:numRef>
              <c:f>'2021'!$I$4:$I$19</c:f>
              <c:numCache>
                <c:formatCode>0%</c:formatCode>
                <c:ptCount val="16"/>
                <c:pt idx="0">
                  <c:v>7.0000000000000007E-2</c:v>
                </c:pt>
                <c:pt idx="1">
                  <c:v>0.11</c:v>
                </c:pt>
                <c:pt idx="2">
                  <c:v>-0.23</c:v>
                </c:pt>
                <c:pt idx="3">
                  <c:v>0.18</c:v>
                </c:pt>
                <c:pt idx="4">
                  <c:v>-0.09</c:v>
                </c:pt>
                <c:pt idx="5">
                  <c:v>0.08</c:v>
                </c:pt>
                <c:pt idx="6">
                  <c:v>-0.04</c:v>
                </c:pt>
                <c:pt idx="7">
                  <c:v>0.14000000000000001</c:v>
                </c:pt>
                <c:pt idx="8">
                  <c:v>0.18</c:v>
                </c:pt>
                <c:pt idx="9">
                  <c:v>0.05</c:v>
                </c:pt>
                <c:pt idx="10">
                  <c:v>0.06</c:v>
                </c:pt>
                <c:pt idx="11">
                  <c:v>0.08</c:v>
                </c:pt>
                <c:pt idx="12">
                  <c:v>-0.04</c:v>
                </c:pt>
                <c:pt idx="13">
                  <c:v>-0.1</c:v>
                </c:pt>
                <c:pt idx="14">
                  <c:v>-0.02</c:v>
                </c:pt>
                <c:pt idx="15">
                  <c:v>-0.17</c:v>
                </c:pt>
              </c:numCache>
            </c:numRef>
          </c:val>
          <c:extLst>
            <c:ext xmlns:c14="http://schemas.microsoft.com/office/drawing/2007/8/2/chart" uri="{6F2FDCE9-48DA-4B69-8628-5D25D57E5C99}">
              <c14:invertSolidFillFmt>
                <c14:spPr xmlns:c14="http://schemas.microsoft.com/office/drawing/2007/8/2/chart">
                  <a:solidFill>
                    <a:srgbClr val="00B050"/>
                  </a:solidFill>
                  <a:ln>
                    <a:solidFill>
                      <a:sysClr val="windowText" lastClr="000000"/>
                    </a:solidFill>
                  </a:ln>
                </c14:spPr>
              </c14:invertSolidFillFmt>
            </c:ext>
            <c:ext xmlns:c16="http://schemas.microsoft.com/office/drawing/2014/chart" uri="{C3380CC4-5D6E-409C-BE32-E72D297353CC}">
              <c16:uniqueId val="{00000001-4451-451B-A9E0-273D172B5849}"/>
            </c:ext>
          </c:extLst>
        </c:ser>
        <c:dLbls>
          <c:showLegendKey val="0"/>
          <c:showVal val="0"/>
          <c:showCatName val="0"/>
          <c:showSerName val="0"/>
          <c:showPercent val="0"/>
          <c:showBubbleSize val="0"/>
        </c:dLbls>
        <c:gapWidth val="219"/>
        <c:axId val="383950848"/>
        <c:axId val="385619840"/>
      </c:barChart>
      <c:catAx>
        <c:axId val="383950848"/>
        <c:scaling>
          <c:orientation val="minMax"/>
        </c:scaling>
        <c:delete val="1"/>
        <c:axPos val="l"/>
        <c:majorGridlines/>
        <c:numFmt formatCode="General" sourceLinked="1"/>
        <c:majorTickMark val="none"/>
        <c:minorTickMark val="none"/>
        <c:tickLblPos val="low"/>
        <c:crossAx val="385619840"/>
        <c:crossesAt val="0"/>
        <c:auto val="1"/>
        <c:lblAlgn val="ctr"/>
        <c:lblOffset val="100"/>
        <c:noMultiLvlLbl val="0"/>
      </c:catAx>
      <c:valAx>
        <c:axId val="385619840"/>
        <c:scaling>
          <c:orientation val="minMax"/>
          <c:min val="-0.60000000000000009"/>
        </c:scaling>
        <c:delete val="0"/>
        <c:axPos val="b"/>
        <c:majorGridlines>
          <c:spPr>
            <a:ln w="9525" cap="flat" cmpd="sng" algn="ctr">
              <a:solidFill>
                <a:sysClr val="windowText" lastClr="000000">
                  <a:lumMod val="50000"/>
                  <a:lumOff val="50000"/>
                </a:sysClr>
              </a:solidFill>
              <a:round/>
            </a:ln>
            <a:effectLst/>
          </c:spPr>
        </c:majorGridlines>
        <c:title>
          <c:tx>
            <c:rich>
              <a:bodyPr/>
              <a:lstStyle/>
              <a:p>
                <a:pPr>
                  <a:defRPr/>
                </a:pPr>
                <a:r>
                  <a:rPr lang="en-US" sz="1800"/>
                  <a:t>% Saving/Increase</a:t>
                </a:r>
              </a:p>
            </c:rich>
          </c:tx>
          <c:overlay val="0"/>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US" sz="1200" b="1" i="0" u="none" strike="noStrike" kern="1200" baseline="0">
                <a:solidFill>
                  <a:schemeClr val="tx1"/>
                </a:solidFill>
                <a:latin typeface="+mn-lt"/>
                <a:ea typeface="+mn-ea"/>
                <a:cs typeface="+mn-cs"/>
              </a:defRPr>
            </a:pPr>
            <a:endParaRPr lang="en-US"/>
          </a:p>
        </c:txPr>
        <c:crossAx val="383950848"/>
        <c:crosses val="autoZero"/>
        <c:crossBetween val="between"/>
        <c:majorUnit val="0.1"/>
      </c:valAx>
      <c:spPr>
        <a:solidFill>
          <a:srgbClr val="5B9BD5">
            <a:lumMod val="20000"/>
            <a:lumOff val="80000"/>
          </a:srgbClr>
        </a:solidFill>
        <a:ln>
          <a:noFill/>
        </a:ln>
        <a:effectLst/>
      </c:spPr>
    </c:plotArea>
    <c:legend>
      <c:legendPos val="b"/>
      <c:layout>
        <c:manualLayout>
          <c:xMode val="edge"/>
          <c:yMode val="edge"/>
          <c:x val="4.013849058764065E-2"/>
          <c:y val="0.927161917916691"/>
          <c:w val="0.33122638836765178"/>
          <c:h val="4.9644549653344493E-2"/>
        </c:manualLayout>
      </c:layout>
      <c:overlay val="0"/>
      <c:txPr>
        <a:bodyPr/>
        <a:lstStyle/>
        <a:p>
          <a:pPr>
            <a:defRPr sz="16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userShapes r:id="rId3"/>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9115EE-7F90-4F96-8945-2D147C0B8359}" type="doc">
      <dgm:prSet loTypeId="urn:microsoft.com/office/officeart/2005/8/layout/process1" loCatId="process" qsTypeId="urn:microsoft.com/office/officeart/2005/8/quickstyle/simple4" qsCatId="simple" csTypeId="urn:microsoft.com/office/officeart/2005/8/colors/accent1_2" csCatId="accent1" phldr="1"/>
      <dgm:spPr/>
    </dgm:pt>
    <dgm:pt modelId="{AB296384-A7F8-4DE8-9111-2CC13D9B6735}">
      <dgm:prSet phldrT="[Text]" custT="1"/>
      <dgm:spPr/>
      <dgm:t>
        <a:bodyPr/>
        <a:lstStyle/>
        <a:p>
          <a:r>
            <a:rPr lang="en-IE" sz="2000" b="1" dirty="0"/>
            <a:t>Gather a small team of enthusiastic people.</a:t>
          </a:r>
        </a:p>
      </dgm:t>
    </dgm:pt>
    <dgm:pt modelId="{CC8F7D0B-ABD8-461E-B74A-F8BBCBFB990A}" type="parTrans" cxnId="{5FD938AE-2E6B-4A54-BD0E-9370CC5580BE}">
      <dgm:prSet/>
      <dgm:spPr/>
      <dgm:t>
        <a:bodyPr/>
        <a:lstStyle/>
        <a:p>
          <a:endParaRPr lang="en-IE" sz="2000" b="1"/>
        </a:p>
      </dgm:t>
    </dgm:pt>
    <dgm:pt modelId="{EE01F47F-6F28-4C97-A58F-1CA8926A9B84}" type="sibTrans" cxnId="{5FD938AE-2E6B-4A54-BD0E-9370CC5580BE}">
      <dgm:prSet custT="1"/>
      <dgm:spPr/>
      <dgm:t>
        <a:bodyPr/>
        <a:lstStyle/>
        <a:p>
          <a:endParaRPr lang="en-IE" sz="2000" b="1"/>
        </a:p>
      </dgm:t>
    </dgm:pt>
    <dgm:pt modelId="{371EB4F0-95EF-4172-94FD-BF74996F7EFE}">
      <dgm:prSet phldrT="[Text]" custT="1"/>
      <dgm:spPr/>
      <dgm:t>
        <a:bodyPr/>
        <a:lstStyle/>
        <a:p>
          <a:r>
            <a:rPr lang="en-IE" sz="2000" b="1" dirty="0"/>
            <a:t>Schedule the audit for an out of hours period such as an evening, weekend, midterm, Summer, Christmas.</a:t>
          </a:r>
        </a:p>
      </dgm:t>
    </dgm:pt>
    <dgm:pt modelId="{947C38AC-BB5C-4F39-B91D-034E07D6FFA0}" type="parTrans" cxnId="{9FFFB818-508C-46BA-A803-B343239751F4}">
      <dgm:prSet/>
      <dgm:spPr/>
      <dgm:t>
        <a:bodyPr/>
        <a:lstStyle/>
        <a:p>
          <a:endParaRPr lang="en-IE" sz="2000" b="1"/>
        </a:p>
      </dgm:t>
    </dgm:pt>
    <dgm:pt modelId="{D63C9648-C8DF-42F7-9048-F882EC4588B1}" type="sibTrans" cxnId="{9FFFB818-508C-46BA-A803-B343239751F4}">
      <dgm:prSet custT="1"/>
      <dgm:spPr/>
      <dgm:t>
        <a:bodyPr/>
        <a:lstStyle/>
        <a:p>
          <a:endParaRPr lang="en-IE" sz="2000" b="1"/>
        </a:p>
      </dgm:t>
    </dgm:pt>
    <dgm:pt modelId="{AD4BC4D3-AD48-40C3-8EBD-BE9F8C1584D2}">
      <dgm:prSet custT="1"/>
      <dgm:spPr/>
      <dgm:t>
        <a:bodyPr/>
        <a:lstStyle/>
        <a:p>
          <a:r>
            <a:rPr lang="en-IE" sz="2000" b="1" dirty="0"/>
            <a:t>Make a plan outlining what will be reviewed and who will review it – lighting, heating, ventilation, IT systems, printers.</a:t>
          </a:r>
        </a:p>
      </dgm:t>
    </dgm:pt>
    <dgm:pt modelId="{933F72D5-C774-4F32-A4C2-C69E1A3E6C0E}" type="parTrans" cxnId="{577180F0-8389-4F1E-BEAE-C93820FB653E}">
      <dgm:prSet/>
      <dgm:spPr/>
      <dgm:t>
        <a:bodyPr/>
        <a:lstStyle/>
        <a:p>
          <a:endParaRPr lang="en-IE" sz="2000" b="1"/>
        </a:p>
      </dgm:t>
    </dgm:pt>
    <dgm:pt modelId="{2B00F1AC-1DB5-4095-BC7A-D16F4EB3ED0B}" type="sibTrans" cxnId="{577180F0-8389-4F1E-BEAE-C93820FB653E}">
      <dgm:prSet custT="1"/>
      <dgm:spPr/>
      <dgm:t>
        <a:bodyPr/>
        <a:lstStyle/>
        <a:p>
          <a:endParaRPr lang="en-IE" sz="2000" b="1"/>
        </a:p>
      </dgm:t>
    </dgm:pt>
    <dgm:pt modelId="{EEBEE342-EB98-4541-AD23-C63D4A7C987D}" type="pres">
      <dgm:prSet presAssocID="{E19115EE-7F90-4F96-8945-2D147C0B8359}" presName="Name0" presStyleCnt="0">
        <dgm:presLayoutVars>
          <dgm:dir/>
          <dgm:resizeHandles val="exact"/>
        </dgm:presLayoutVars>
      </dgm:prSet>
      <dgm:spPr/>
    </dgm:pt>
    <dgm:pt modelId="{ACF4DAE3-3F90-44D5-803D-55631FB7EB0E}" type="pres">
      <dgm:prSet presAssocID="{AB296384-A7F8-4DE8-9111-2CC13D9B6735}" presName="node" presStyleLbl="node1" presStyleIdx="0" presStyleCnt="3">
        <dgm:presLayoutVars>
          <dgm:bulletEnabled val="1"/>
        </dgm:presLayoutVars>
      </dgm:prSet>
      <dgm:spPr/>
    </dgm:pt>
    <dgm:pt modelId="{3E9768C3-BE49-4B57-A47A-89FB6C0CC602}" type="pres">
      <dgm:prSet presAssocID="{EE01F47F-6F28-4C97-A58F-1CA8926A9B84}" presName="sibTrans" presStyleLbl="sibTrans2D1" presStyleIdx="0" presStyleCnt="2"/>
      <dgm:spPr/>
    </dgm:pt>
    <dgm:pt modelId="{4F22E2B7-7AD0-41C2-81EE-DD38EC568E68}" type="pres">
      <dgm:prSet presAssocID="{EE01F47F-6F28-4C97-A58F-1CA8926A9B84}" presName="connectorText" presStyleLbl="sibTrans2D1" presStyleIdx="0" presStyleCnt="2"/>
      <dgm:spPr/>
    </dgm:pt>
    <dgm:pt modelId="{71A011CD-955D-4A14-8614-BF5FA90D7259}" type="pres">
      <dgm:prSet presAssocID="{371EB4F0-95EF-4172-94FD-BF74996F7EFE}" presName="node" presStyleLbl="node1" presStyleIdx="1" presStyleCnt="3">
        <dgm:presLayoutVars>
          <dgm:bulletEnabled val="1"/>
        </dgm:presLayoutVars>
      </dgm:prSet>
      <dgm:spPr/>
    </dgm:pt>
    <dgm:pt modelId="{E4EE3BC7-390B-40E4-992A-435A86EB6603}" type="pres">
      <dgm:prSet presAssocID="{D63C9648-C8DF-42F7-9048-F882EC4588B1}" presName="sibTrans" presStyleLbl="sibTrans2D1" presStyleIdx="1" presStyleCnt="2"/>
      <dgm:spPr/>
    </dgm:pt>
    <dgm:pt modelId="{E87C4481-A330-46A6-BD5A-9DDAC9FEB796}" type="pres">
      <dgm:prSet presAssocID="{D63C9648-C8DF-42F7-9048-F882EC4588B1}" presName="connectorText" presStyleLbl="sibTrans2D1" presStyleIdx="1" presStyleCnt="2"/>
      <dgm:spPr/>
    </dgm:pt>
    <dgm:pt modelId="{F2136F83-82B6-4031-9E17-920D163CC360}" type="pres">
      <dgm:prSet presAssocID="{AD4BC4D3-AD48-40C3-8EBD-BE9F8C1584D2}" presName="node" presStyleLbl="node1" presStyleIdx="2" presStyleCnt="3">
        <dgm:presLayoutVars>
          <dgm:bulletEnabled val="1"/>
        </dgm:presLayoutVars>
      </dgm:prSet>
      <dgm:spPr/>
    </dgm:pt>
  </dgm:ptLst>
  <dgm:cxnLst>
    <dgm:cxn modelId="{906E9C0C-9DFA-4093-9F5C-8C7E633BA3A7}" type="presOf" srcId="{371EB4F0-95EF-4172-94FD-BF74996F7EFE}" destId="{71A011CD-955D-4A14-8614-BF5FA90D7259}" srcOrd="0" destOrd="0" presId="urn:microsoft.com/office/officeart/2005/8/layout/process1"/>
    <dgm:cxn modelId="{9FFFB818-508C-46BA-A803-B343239751F4}" srcId="{E19115EE-7F90-4F96-8945-2D147C0B8359}" destId="{371EB4F0-95EF-4172-94FD-BF74996F7EFE}" srcOrd="1" destOrd="0" parTransId="{947C38AC-BB5C-4F39-B91D-034E07D6FFA0}" sibTransId="{D63C9648-C8DF-42F7-9048-F882EC4588B1}"/>
    <dgm:cxn modelId="{BE7C252C-F8D9-48CD-9B49-9249712961D0}" type="presOf" srcId="{EE01F47F-6F28-4C97-A58F-1CA8926A9B84}" destId="{4F22E2B7-7AD0-41C2-81EE-DD38EC568E68}" srcOrd="1" destOrd="0" presId="urn:microsoft.com/office/officeart/2005/8/layout/process1"/>
    <dgm:cxn modelId="{22DA9C89-56CB-404C-9627-043A81DAA975}" type="presOf" srcId="{EE01F47F-6F28-4C97-A58F-1CA8926A9B84}" destId="{3E9768C3-BE49-4B57-A47A-89FB6C0CC602}" srcOrd="0" destOrd="0" presId="urn:microsoft.com/office/officeart/2005/8/layout/process1"/>
    <dgm:cxn modelId="{5FD938AE-2E6B-4A54-BD0E-9370CC5580BE}" srcId="{E19115EE-7F90-4F96-8945-2D147C0B8359}" destId="{AB296384-A7F8-4DE8-9111-2CC13D9B6735}" srcOrd="0" destOrd="0" parTransId="{CC8F7D0B-ABD8-461E-B74A-F8BBCBFB990A}" sibTransId="{EE01F47F-6F28-4C97-A58F-1CA8926A9B84}"/>
    <dgm:cxn modelId="{71E7BAB4-E6DB-45F2-9298-6374BCD7A508}" type="presOf" srcId="{E19115EE-7F90-4F96-8945-2D147C0B8359}" destId="{EEBEE342-EB98-4541-AD23-C63D4A7C987D}" srcOrd="0" destOrd="0" presId="urn:microsoft.com/office/officeart/2005/8/layout/process1"/>
    <dgm:cxn modelId="{8FA76ACE-87A3-4B84-ADA3-3BCE22692359}" type="presOf" srcId="{D63C9648-C8DF-42F7-9048-F882EC4588B1}" destId="{E4EE3BC7-390B-40E4-992A-435A86EB6603}" srcOrd="0" destOrd="0" presId="urn:microsoft.com/office/officeart/2005/8/layout/process1"/>
    <dgm:cxn modelId="{4659AAD9-C589-4469-AA93-600E37785296}" type="presOf" srcId="{D63C9648-C8DF-42F7-9048-F882EC4588B1}" destId="{E87C4481-A330-46A6-BD5A-9DDAC9FEB796}" srcOrd="1" destOrd="0" presId="urn:microsoft.com/office/officeart/2005/8/layout/process1"/>
    <dgm:cxn modelId="{5F0A43E8-D31F-4FD9-A380-B029D0992935}" type="presOf" srcId="{AD4BC4D3-AD48-40C3-8EBD-BE9F8C1584D2}" destId="{F2136F83-82B6-4031-9E17-920D163CC360}" srcOrd="0" destOrd="0" presId="urn:microsoft.com/office/officeart/2005/8/layout/process1"/>
    <dgm:cxn modelId="{7045D7ED-6FDC-49C9-9905-04D1549B1092}" type="presOf" srcId="{AB296384-A7F8-4DE8-9111-2CC13D9B6735}" destId="{ACF4DAE3-3F90-44D5-803D-55631FB7EB0E}" srcOrd="0" destOrd="0" presId="urn:microsoft.com/office/officeart/2005/8/layout/process1"/>
    <dgm:cxn modelId="{577180F0-8389-4F1E-BEAE-C93820FB653E}" srcId="{E19115EE-7F90-4F96-8945-2D147C0B8359}" destId="{AD4BC4D3-AD48-40C3-8EBD-BE9F8C1584D2}" srcOrd="2" destOrd="0" parTransId="{933F72D5-C774-4F32-A4C2-C69E1A3E6C0E}" sibTransId="{2B00F1AC-1DB5-4095-BC7A-D16F4EB3ED0B}"/>
    <dgm:cxn modelId="{3FAE9246-BB03-4529-993B-C1040748ED83}" type="presParOf" srcId="{EEBEE342-EB98-4541-AD23-C63D4A7C987D}" destId="{ACF4DAE3-3F90-44D5-803D-55631FB7EB0E}" srcOrd="0" destOrd="0" presId="urn:microsoft.com/office/officeart/2005/8/layout/process1"/>
    <dgm:cxn modelId="{78D5CD95-77D7-4889-9AFB-84A7087FBE75}" type="presParOf" srcId="{EEBEE342-EB98-4541-AD23-C63D4A7C987D}" destId="{3E9768C3-BE49-4B57-A47A-89FB6C0CC602}" srcOrd="1" destOrd="0" presId="urn:microsoft.com/office/officeart/2005/8/layout/process1"/>
    <dgm:cxn modelId="{B9757FDE-A38A-42AD-A0E7-0117D8B82ED5}" type="presParOf" srcId="{3E9768C3-BE49-4B57-A47A-89FB6C0CC602}" destId="{4F22E2B7-7AD0-41C2-81EE-DD38EC568E68}" srcOrd="0" destOrd="0" presId="urn:microsoft.com/office/officeart/2005/8/layout/process1"/>
    <dgm:cxn modelId="{AE90E55D-3134-4A8F-B862-3BB370BE70D7}" type="presParOf" srcId="{EEBEE342-EB98-4541-AD23-C63D4A7C987D}" destId="{71A011CD-955D-4A14-8614-BF5FA90D7259}" srcOrd="2" destOrd="0" presId="urn:microsoft.com/office/officeart/2005/8/layout/process1"/>
    <dgm:cxn modelId="{B3DD7F9B-ABDC-4365-956B-A1EE9860D318}" type="presParOf" srcId="{EEBEE342-EB98-4541-AD23-C63D4A7C987D}" destId="{E4EE3BC7-390B-40E4-992A-435A86EB6603}" srcOrd="3" destOrd="0" presId="urn:microsoft.com/office/officeart/2005/8/layout/process1"/>
    <dgm:cxn modelId="{6FA3050B-6A9E-4473-8B40-7C60D90D9760}" type="presParOf" srcId="{E4EE3BC7-390B-40E4-992A-435A86EB6603}" destId="{E87C4481-A330-46A6-BD5A-9DDAC9FEB796}" srcOrd="0" destOrd="0" presId="urn:microsoft.com/office/officeart/2005/8/layout/process1"/>
    <dgm:cxn modelId="{AAA7E5C0-1782-49F9-A49F-8C0B2B5A5BE4}" type="presParOf" srcId="{EEBEE342-EB98-4541-AD23-C63D4A7C987D}" destId="{F2136F83-82B6-4031-9E17-920D163CC360}"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9115EE-7F90-4F96-8945-2D147C0B8359}" type="doc">
      <dgm:prSet loTypeId="urn:microsoft.com/office/officeart/2005/8/layout/process1" loCatId="process" qsTypeId="urn:microsoft.com/office/officeart/2005/8/quickstyle/simple4" qsCatId="simple" csTypeId="urn:microsoft.com/office/officeart/2005/8/colors/accent1_2" csCatId="accent1" phldr="1"/>
      <dgm:spPr/>
    </dgm:pt>
    <dgm:pt modelId="{AB296384-A7F8-4DE8-9111-2CC13D9B6735}">
      <dgm:prSet phldrT="[Text]" custT="1"/>
      <dgm:spPr/>
      <dgm:t>
        <a:bodyPr/>
        <a:lstStyle/>
        <a:p>
          <a:r>
            <a:rPr lang="en-IE" sz="2000" b="1" dirty="0"/>
            <a:t>Carry out the audit and document any findings.</a:t>
          </a:r>
        </a:p>
      </dgm:t>
    </dgm:pt>
    <dgm:pt modelId="{CC8F7D0B-ABD8-461E-B74A-F8BBCBFB990A}" type="parTrans" cxnId="{5FD938AE-2E6B-4A54-BD0E-9370CC5580BE}">
      <dgm:prSet/>
      <dgm:spPr/>
      <dgm:t>
        <a:bodyPr/>
        <a:lstStyle/>
        <a:p>
          <a:endParaRPr lang="en-IE" sz="2000"/>
        </a:p>
      </dgm:t>
    </dgm:pt>
    <dgm:pt modelId="{EE01F47F-6F28-4C97-A58F-1CA8926A9B84}" type="sibTrans" cxnId="{5FD938AE-2E6B-4A54-BD0E-9370CC5580BE}">
      <dgm:prSet custT="1"/>
      <dgm:spPr/>
      <dgm:t>
        <a:bodyPr/>
        <a:lstStyle/>
        <a:p>
          <a:endParaRPr lang="en-IE" sz="2000"/>
        </a:p>
      </dgm:t>
    </dgm:pt>
    <dgm:pt modelId="{371EB4F0-95EF-4172-94FD-BF74996F7EFE}">
      <dgm:prSet phldrT="[Text]" custT="1"/>
      <dgm:spPr/>
      <dgm:t>
        <a:bodyPr/>
        <a:lstStyle/>
        <a:p>
          <a:r>
            <a:rPr lang="en-IE" sz="2000" b="1" dirty="0"/>
            <a:t>Keep your ears open – Noise = Energy</a:t>
          </a:r>
        </a:p>
      </dgm:t>
    </dgm:pt>
    <dgm:pt modelId="{947C38AC-BB5C-4F39-B91D-034E07D6FFA0}" type="parTrans" cxnId="{9FFFB818-508C-46BA-A803-B343239751F4}">
      <dgm:prSet/>
      <dgm:spPr/>
      <dgm:t>
        <a:bodyPr/>
        <a:lstStyle/>
        <a:p>
          <a:endParaRPr lang="en-IE" sz="2000"/>
        </a:p>
      </dgm:t>
    </dgm:pt>
    <dgm:pt modelId="{D63C9648-C8DF-42F7-9048-F882EC4588B1}" type="sibTrans" cxnId="{9FFFB818-508C-46BA-A803-B343239751F4}">
      <dgm:prSet custT="1"/>
      <dgm:spPr/>
      <dgm:t>
        <a:bodyPr/>
        <a:lstStyle/>
        <a:p>
          <a:endParaRPr lang="en-IE" sz="2000"/>
        </a:p>
      </dgm:t>
    </dgm:pt>
    <dgm:pt modelId="{AD4BC4D3-AD48-40C3-8EBD-BE9F8C1584D2}">
      <dgm:prSet custT="1"/>
      <dgm:spPr/>
      <dgm:t>
        <a:bodyPr/>
        <a:lstStyle/>
        <a:p>
          <a:r>
            <a:rPr lang="en-IE" sz="2000" b="1" dirty="0"/>
            <a:t>Make a plan to reduce out of hours load and implement it.</a:t>
          </a:r>
        </a:p>
      </dgm:t>
    </dgm:pt>
    <dgm:pt modelId="{933F72D5-C774-4F32-A4C2-C69E1A3E6C0E}" type="parTrans" cxnId="{577180F0-8389-4F1E-BEAE-C93820FB653E}">
      <dgm:prSet/>
      <dgm:spPr/>
      <dgm:t>
        <a:bodyPr/>
        <a:lstStyle/>
        <a:p>
          <a:endParaRPr lang="en-IE" sz="2000"/>
        </a:p>
      </dgm:t>
    </dgm:pt>
    <dgm:pt modelId="{2B00F1AC-1DB5-4095-BC7A-D16F4EB3ED0B}" type="sibTrans" cxnId="{577180F0-8389-4F1E-BEAE-C93820FB653E}">
      <dgm:prSet/>
      <dgm:spPr/>
      <dgm:t>
        <a:bodyPr/>
        <a:lstStyle/>
        <a:p>
          <a:endParaRPr lang="en-IE" sz="2000"/>
        </a:p>
      </dgm:t>
    </dgm:pt>
    <dgm:pt modelId="{5C447034-EFFE-47E1-A3F9-A8FCC841DE7E}">
      <dgm:prSet custT="1"/>
      <dgm:spPr/>
      <dgm:t>
        <a:bodyPr/>
        <a:lstStyle/>
        <a:p>
          <a:r>
            <a:rPr lang="en-IE" sz="2000" b="1" dirty="0"/>
            <a:t>Schedule the audit but don’t announce it to too many people.</a:t>
          </a:r>
        </a:p>
      </dgm:t>
    </dgm:pt>
    <dgm:pt modelId="{7A8D296B-FCEA-4DBD-979E-D59E441D774A}" type="parTrans" cxnId="{DE7D87A2-2859-41BE-BF45-B1CF769D54EE}">
      <dgm:prSet/>
      <dgm:spPr/>
      <dgm:t>
        <a:bodyPr/>
        <a:lstStyle/>
        <a:p>
          <a:endParaRPr lang="en-IE"/>
        </a:p>
      </dgm:t>
    </dgm:pt>
    <dgm:pt modelId="{CA111C43-3730-4C57-8B2F-A7EECF300C71}" type="sibTrans" cxnId="{DE7D87A2-2859-41BE-BF45-B1CF769D54EE}">
      <dgm:prSet/>
      <dgm:spPr/>
      <dgm:t>
        <a:bodyPr/>
        <a:lstStyle/>
        <a:p>
          <a:endParaRPr lang="en-IE"/>
        </a:p>
      </dgm:t>
    </dgm:pt>
    <dgm:pt modelId="{EEBEE342-EB98-4541-AD23-C63D4A7C987D}" type="pres">
      <dgm:prSet presAssocID="{E19115EE-7F90-4F96-8945-2D147C0B8359}" presName="Name0" presStyleCnt="0">
        <dgm:presLayoutVars>
          <dgm:dir/>
          <dgm:resizeHandles val="exact"/>
        </dgm:presLayoutVars>
      </dgm:prSet>
      <dgm:spPr/>
    </dgm:pt>
    <dgm:pt modelId="{8B61090C-7CE3-4C0F-9BDB-CB5F43F9E0F6}" type="pres">
      <dgm:prSet presAssocID="{5C447034-EFFE-47E1-A3F9-A8FCC841DE7E}" presName="node" presStyleLbl="node1" presStyleIdx="0" presStyleCnt="4">
        <dgm:presLayoutVars>
          <dgm:bulletEnabled val="1"/>
        </dgm:presLayoutVars>
      </dgm:prSet>
      <dgm:spPr/>
    </dgm:pt>
    <dgm:pt modelId="{8D341E64-E42C-41B6-8CA8-B261EF7EF1A2}" type="pres">
      <dgm:prSet presAssocID="{CA111C43-3730-4C57-8B2F-A7EECF300C71}" presName="sibTrans" presStyleLbl="sibTrans2D1" presStyleIdx="0" presStyleCnt="3"/>
      <dgm:spPr/>
    </dgm:pt>
    <dgm:pt modelId="{E3474E8A-0D80-4EAB-90B1-9C3BBA1AF2AE}" type="pres">
      <dgm:prSet presAssocID="{CA111C43-3730-4C57-8B2F-A7EECF300C71}" presName="connectorText" presStyleLbl="sibTrans2D1" presStyleIdx="0" presStyleCnt="3"/>
      <dgm:spPr/>
    </dgm:pt>
    <dgm:pt modelId="{ACF4DAE3-3F90-44D5-803D-55631FB7EB0E}" type="pres">
      <dgm:prSet presAssocID="{AB296384-A7F8-4DE8-9111-2CC13D9B6735}" presName="node" presStyleLbl="node1" presStyleIdx="1" presStyleCnt="4">
        <dgm:presLayoutVars>
          <dgm:bulletEnabled val="1"/>
        </dgm:presLayoutVars>
      </dgm:prSet>
      <dgm:spPr/>
    </dgm:pt>
    <dgm:pt modelId="{3E9768C3-BE49-4B57-A47A-89FB6C0CC602}" type="pres">
      <dgm:prSet presAssocID="{EE01F47F-6F28-4C97-A58F-1CA8926A9B84}" presName="sibTrans" presStyleLbl="sibTrans2D1" presStyleIdx="1" presStyleCnt="3"/>
      <dgm:spPr/>
    </dgm:pt>
    <dgm:pt modelId="{4F22E2B7-7AD0-41C2-81EE-DD38EC568E68}" type="pres">
      <dgm:prSet presAssocID="{EE01F47F-6F28-4C97-A58F-1CA8926A9B84}" presName="connectorText" presStyleLbl="sibTrans2D1" presStyleIdx="1" presStyleCnt="3"/>
      <dgm:spPr/>
    </dgm:pt>
    <dgm:pt modelId="{71A011CD-955D-4A14-8614-BF5FA90D7259}" type="pres">
      <dgm:prSet presAssocID="{371EB4F0-95EF-4172-94FD-BF74996F7EFE}" presName="node" presStyleLbl="node1" presStyleIdx="2" presStyleCnt="4">
        <dgm:presLayoutVars>
          <dgm:bulletEnabled val="1"/>
        </dgm:presLayoutVars>
      </dgm:prSet>
      <dgm:spPr/>
    </dgm:pt>
    <dgm:pt modelId="{E4EE3BC7-390B-40E4-992A-435A86EB6603}" type="pres">
      <dgm:prSet presAssocID="{D63C9648-C8DF-42F7-9048-F882EC4588B1}" presName="sibTrans" presStyleLbl="sibTrans2D1" presStyleIdx="2" presStyleCnt="3"/>
      <dgm:spPr/>
    </dgm:pt>
    <dgm:pt modelId="{E87C4481-A330-46A6-BD5A-9DDAC9FEB796}" type="pres">
      <dgm:prSet presAssocID="{D63C9648-C8DF-42F7-9048-F882EC4588B1}" presName="connectorText" presStyleLbl="sibTrans2D1" presStyleIdx="2" presStyleCnt="3"/>
      <dgm:spPr/>
    </dgm:pt>
    <dgm:pt modelId="{F2136F83-82B6-4031-9E17-920D163CC360}" type="pres">
      <dgm:prSet presAssocID="{AD4BC4D3-AD48-40C3-8EBD-BE9F8C1584D2}" presName="node" presStyleLbl="node1" presStyleIdx="3" presStyleCnt="4">
        <dgm:presLayoutVars>
          <dgm:bulletEnabled val="1"/>
        </dgm:presLayoutVars>
      </dgm:prSet>
      <dgm:spPr/>
    </dgm:pt>
  </dgm:ptLst>
  <dgm:cxnLst>
    <dgm:cxn modelId="{906E9C0C-9DFA-4093-9F5C-8C7E633BA3A7}" type="presOf" srcId="{371EB4F0-95EF-4172-94FD-BF74996F7EFE}" destId="{71A011CD-955D-4A14-8614-BF5FA90D7259}" srcOrd="0" destOrd="0" presId="urn:microsoft.com/office/officeart/2005/8/layout/process1"/>
    <dgm:cxn modelId="{9FFFB818-508C-46BA-A803-B343239751F4}" srcId="{E19115EE-7F90-4F96-8945-2D147C0B8359}" destId="{371EB4F0-95EF-4172-94FD-BF74996F7EFE}" srcOrd="2" destOrd="0" parTransId="{947C38AC-BB5C-4F39-B91D-034E07D6FFA0}" sibTransId="{D63C9648-C8DF-42F7-9048-F882EC4588B1}"/>
    <dgm:cxn modelId="{BE7C252C-F8D9-48CD-9B49-9249712961D0}" type="presOf" srcId="{EE01F47F-6F28-4C97-A58F-1CA8926A9B84}" destId="{4F22E2B7-7AD0-41C2-81EE-DD38EC568E68}" srcOrd="1" destOrd="0" presId="urn:microsoft.com/office/officeart/2005/8/layout/process1"/>
    <dgm:cxn modelId="{22DA9C89-56CB-404C-9627-043A81DAA975}" type="presOf" srcId="{EE01F47F-6F28-4C97-A58F-1CA8926A9B84}" destId="{3E9768C3-BE49-4B57-A47A-89FB6C0CC602}" srcOrd="0" destOrd="0" presId="urn:microsoft.com/office/officeart/2005/8/layout/process1"/>
    <dgm:cxn modelId="{DE7D87A2-2859-41BE-BF45-B1CF769D54EE}" srcId="{E19115EE-7F90-4F96-8945-2D147C0B8359}" destId="{5C447034-EFFE-47E1-A3F9-A8FCC841DE7E}" srcOrd="0" destOrd="0" parTransId="{7A8D296B-FCEA-4DBD-979E-D59E441D774A}" sibTransId="{CA111C43-3730-4C57-8B2F-A7EECF300C71}"/>
    <dgm:cxn modelId="{08EEC0A7-0C04-4592-8424-C308808E2B8C}" type="presOf" srcId="{CA111C43-3730-4C57-8B2F-A7EECF300C71}" destId="{8D341E64-E42C-41B6-8CA8-B261EF7EF1A2}" srcOrd="0" destOrd="0" presId="urn:microsoft.com/office/officeart/2005/8/layout/process1"/>
    <dgm:cxn modelId="{5FD938AE-2E6B-4A54-BD0E-9370CC5580BE}" srcId="{E19115EE-7F90-4F96-8945-2D147C0B8359}" destId="{AB296384-A7F8-4DE8-9111-2CC13D9B6735}" srcOrd="1" destOrd="0" parTransId="{CC8F7D0B-ABD8-461E-B74A-F8BBCBFB990A}" sibTransId="{EE01F47F-6F28-4C97-A58F-1CA8926A9B84}"/>
    <dgm:cxn modelId="{71E7BAB4-E6DB-45F2-9298-6374BCD7A508}" type="presOf" srcId="{E19115EE-7F90-4F96-8945-2D147C0B8359}" destId="{EEBEE342-EB98-4541-AD23-C63D4A7C987D}" srcOrd="0" destOrd="0" presId="urn:microsoft.com/office/officeart/2005/8/layout/process1"/>
    <dgm:cxn modelId="{8FA76ACE-87A3-4B84-ADA3-3BCE22692359}" type="presOf" srcId="{D63C9648-C8DF-42F7-9048-F882EC4588B1}" destId="{E4EE3BC7-390B-40E4-992A-435A86EB6603}" srcOrd="0" destOrd="0" presId="urn:microsoft.com/office/officeart/2005/8/layout/process1"/>
    <dgm:cxn modelId="{4659AAD9-C589-4469-AA93-600E37785296}" type="presOf" srcId="{D63C9648-C8DF-42F7-9048-F882EC4588B1}" destId="{E87C4481-A330-46A6-BD5A-9DDAC9FEB796}" srcOrd="1" destOrd="0" presId="urn:microsoft.com/office/officeart/2005/8/layout/process1"/>
    <dgm:cxn modelId="{5F0A43E8-D31F-4FD9-A380-B029D0992935}" type="presOf" srcId="{AD4BC4D3-AD48-40C3-8EBD-BE9F8C1584D2}" destId="{F2136F83-82B6-4031-9E17-920D163CC360}" srcOrd="0" destOrd="0" presId="urn:microsoft.com/office/officeart/2005/8/layout/process1"/>
    <dgm:cxn modelId="{064D2BED-A768-4C60-943B-3EAFBF0A9C61}" type="presOf" srcId="{CA111C43-3730-4C57-8B2F-A7EECF300C71}" destId="{E3474E8A-0D80-4EAB-90B1-9C3BBA1AF2AE}" srcOrd="1" destOrd="0" presId="urn:microsoft.com/office/officeart/2005/8/layout/process1"/>
    <dgm:cxn modelId="{7045D7ED-6FDC-49C9-9905-04D1549B1092}" type="presOf" srcId="{AB296384-A7F8-4DE8-9111-2CC13D9B6735}" destId="{ACF4DAE3-3F90-44D5-803D-55631FB7EB0E}" srcOrd="0" destOrd="0" presId="urn:microsoft.com/office/officeart/2005/8/layout/process1"/>
    <dgm:cxn modelId="{577180F0-8389-4F1E-BEAE-C93820FB653E}" srcId="{E19115EE-7F90-4F96-8945-2D147C0B8359}" destId="{AD4BC4D3-AD48-40C3-8EBD-BE9F8C1584D2}" srcOrd="3" destOrd="0" parTransId="{933F72D5-C774-4F32-A4C2-C69E1A3E6C0E}" sibTransId="{2B00F1AC-1DB5-4095-BC7A-D16F4EB3ED0B}"/>
    <dgm:cxn modelId="{41F2F1FE-CCCD-47C6-9EEE-48B838575DEB}" type="presOf" srcId="{5C447034-EFFE-47E1-A3F9-A8FCC841DE7E}" destId="{8B61090C-7CE3-4C0F-9BDB-CB5F43F9E0F6}" srcOrd="0" destOrd="0" presId="urn:microsoft.com/office/officeart/2005/8/layout/process1"/>
    <dgm:cxn modelId="{5FB5D9A1-5FF1-4CB9-BD88-99ED34BDD6D3}" type="presParOf" srcId="{EEBEE342-EB98-4541-AD23-C63D4A7C987D}" destId="{8B61090C-7CE3-4C0F-9BDB-CB5F43F9E0F6}" srcOrd="0" destOrd="0" presId="urn:microsoft.com/office/officeart/2005/8/layout/process1"/>
    <dgm:cxn modelId="{0B201FD3-F65C-4CF0-AE2F-BF0F52DB1048}" type="presParOf" srcId="{EEBEE342-EB98-4541-AD23-C63D4A7C987D}" destId="{8D341E64-E42C-41B6-8CA8-B261EF7EF1A2}" srcOrd="1" destOrd="0" presId="urn:microsoft.com/office/officeart/2005/8/layout/process1"/>
    <dgm:cxn modelId="{65E9DD7E-B7D3-4C9A-A5F3-E748947CBDBD}" type="presParOf" srcId="{8D341E64-E42C-41B6-8CA8-B261EF7EF1A2}" destId="{E3474E8A-0D80-4EAB-90B1-9C3BBA1AF2AE}" srcOrd="0" destOrd="0" presId="urn:microsoft.com/office/officeart/2005/8/layout/process1"/>
    <dgm:cxn modelId="{3FAE9246-BB03-4529-993B-C1040748ED83}" type="presParOf" srcId="{EEBEE342-EB98-4541-AD23-C63D4A7C987D}" destId="{ACF4DAE3-3F90-44D5-803D-55631FB7EB0E}" srcOrd="2" destOrd="0" presId="urn:microsoft.com/office/officeart/2005/8/layout/process1"/>
    <dgm:cxn modelId="{78D5CD95-77D7-4889-9AFB-84A7087FBE75}" type="presParOf" srcId="{EEBEE342-EB98-4541-AD23-C63D4A7C987D}" destId="{3E9768C3-BE49-4B57-A47A-89FB6C0CC602}" srcOrd="3" destOrd="0" presId="urn:microsoft.com/office/officeart/2005/8/layout/process1"/>
    <dgm:cxn modelId="{B9757FDE-A38A-42AD-A0E7-0117D8B82ED5}" type="presParOf" srcId="{3E9768C3-BE49-4B57-A47A-89FB6C0CC602}" destId="{4F22E2B7-7AD0-41C2-81EE-DD38EC568E68}" srcOrd="0" destOrd="0" presId="urn:microsoft.com/office/officeart/2005/8/layout/process1"/>
    <dgm:cxn modelId="{AE90E55D-3134-4A8F-B862-3BB370BE70D7}" type="presParOf" srcId="{EEBEE342-EB98-4541-AD23-C63D4A7C987D}" destId="{71A011CD-955D-4A14-8614-BF5FA90D7259}" srcOrd="4" destOrd="0" presId="urn:microsoft.com/office/officeart/2005/8/layout/process1"/>
    <dgm:cxn modelId="{B3DD7F9B-ABDC-4365-956B-A1EE9860D318}" type="presParOf" srcId="{EEBEE342-EB98-4541-AD23-C63D4A7C987D}" destId="{E4EE3BC7-390B-40E4-992A-435A86EB6603}" srcOrd="5" destOrd="0" presId="urn:microsoft.com/office/officeart/2005/8/layout/process1"/>
    <dgm:cxn modelId="{6FA3050B-6A9E-4473-8B40-7C60D90D9760}" type="presParOf" srcId="{E4EE3BC7-390B-40E4-992A-435A86EB6603}" destId="{E87C4481-A330-46A6-BD5A-9DDAC9FEB796}" srcOrd="0" destOrd="0" presId="urn:microsoft.com/office/officeart/2005/8/layout/process1"/>
    <dgm:cxn modelId="{AAA7E5C0-1782-49F9-A49F-8C0B2B5A5BE4}" type="presParOf" srcId="{EEBEE342-EB98-4541-AD23-C63D4A7C987D}" destId="{F2136F83-82B6-4031-9E17-920D163CC360}"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4DAE3-3F90-44D5-803D-55631FB7EB0E}">
      <dsp:nvSpPr>
        <dsp:cNvPr id="0" name=""/>
        <dsp:cNvSpPr/>
      </dsp:nvSpPr>
      <dsp:spPr>
        <a:xfrm>
          <a:off x="10490" y="0"/>
          <a:ext cx="2015061" cy="273630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b="1" kern="1200" dirty="0"/>
            <a:t>Gather a small team of enthusiastic people.</a:t>
          </a:r>
        </a:p>
      </dsp:txBody>
      <dsp:txXfrm>
        <a:off x="69509" y="59019"/>
        <a:ext cx="1897023" cy="2618266"/>
      </dsp:txXfrm>
    </dsp:sp>
    <dsp:sp modelId="{3E9768C3-BE49-4B57-A47A-89FB6C0CC602}">
      <dsp:nvSpPr>
        <dsp:cNvPr id="0" name=""/>
        <dsp:cNvSpPr/>
      </dsp:nvSpPr>
      <dsp:spPr>
        <a:xfrm>
          <a:off x="2227058" y="1118284"/>
          <a:ext cx="427193" cy="49973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E" sz="2000" b="1" kern="1200"/>
        </a:p>
      </dsp:txBody>
      <dsp:txXfrm>
        <a:off x="2227058" y="1218231"/>
        <a:ext cx="299035" cy="299841"/>
      </dsp:txXfrm>
    </dsp:sp>
    <dsp:sp modelId="{71A011CD-955D-4A14-8614-BF5FA90D7259}">
      <dsp:nvSpPr>
        <dsp:cNvPr id="0" name=""/>
        <dsp:cNvSpPr/>
      </dsp:nvSpPr>
      <dsp:spPr>
        <a:xfrm>
          <a:off x="2831577" y="0"/>
          <a:ext cx="2015061" cy="273630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b="1" kern="1200" dirty="0"/>
            <a:t>Schedule the audit for an out of hours period such as an evening, weekend, midterm, Summer, Christmas.</a:t>
          </a:r>
        </a:p>
      </dsp:txBody>
      <dsp:txXfrm>
        <a:off x="2890596" y="59019"/>
        <a:ext cx="1897023" cy="2618266"/>
      </dsp:txXfrm>
    </dsp:sp>
    <dsp:sp modelId="{E4EE3BC7-390B-40E4-992A-435A86EB6603}">
      <dsp:nvSpPr>
        <dsp:cNvPr id="0" name=""/>
        <dsp:cNvSpPr/>
      </dsp:nvSpPr>
      <dsp:spPr>
        <a:xfrm>
          <a:off x="5048144" y="1118284"/>
          <a:ext cx="427193" cy="49973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E" sz="2000" b="1" kern="1200"/>
        </a:p>
      </dsp:txBody>
      <dsp:txXfrm>
        <a:off x="5048144" y="1218231"/>
        <a:ext cx="299035" cy="299841"/>
      </dsp:txXfrm>
    </dsp:sp>
    <dsp:sp modelId="{F2136F83-82B6-4031-9E17-920D163CC360}">
      <dsp:nvSpPr>
        <dsp:cNvPr id="0" name=""/>
        <dsp:cNvSpPr/>
      </dsp:nvSpPr>
      <dsp:spPr>
        <a:xfrm>
          <a:off x="5652663" y="0"/>
          <a:ext cx="2015061" cy="273630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b="1" kern="1200" dirty="0"/>
            <a:t>Make a plan outlining what will be reviewed and who will review it – lighting, heating, ventilation, IT systems, printers.</a:t>
          </a:r>
        </a:p>
      </dsp:txBody>
      <dsp:txXfrm>
        <a:off x="5711682" y="59019"/>
        <a:ext cx="1897023" cy="26182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61090C-7CE3-4C0F-9BDB-CB5F43F9E0F6}">
      <dsp:nvSpPr>
        <dsp:cNvPr id="0" name=""/>
        <dsp:cNvSpPr/>
      </dsp:nvSpPr>
      <dsp:spPr>
        <a:xfrm>
          <a:off x="3500" y="1436458"/>
          <a:ext cx="1530707" cy="219919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b="1" kern="1200" dirty="0"/>
            <a:t>Schedule the audit but don’t announce it to too many people.</a:t>
          </a:r>
        </a:p>
      </dsp:txBody>
      <dsp:txXfrm>
        <a:off x="48333" y="1481291"/>
        <a:ext cx="1441041" cy="2109529"/>
      </dsp:txXfrm>
    </dsp:sp>
    <dsp:sp modelId="{8D341E64-E42C-41B6-8CA8-B261EF7EF1A2}">
      <dsp:nvSpPr>
        <dsp:cNvPr id="0" name=""/>
        <dsp:cNvSpPr/>
      </dsp:nvSpPr>
      <dsp:spPr>
        <a:xfrm>
          <a:off x="1687278" y="2346248"/>
          <a:ext cx="324509" cy="37961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IE" sz="1600" kern="1200"/>
        </a:p>
      </dsp:txBody>
      <dsp:txXfrm>
        <a:off x="1687278" y="2422171"/>
        <a:ext cx="227156" cy="227769"/>
      </dsp:txXfrm>
    </dsp:sp>
    <dsp:sp modelId="{ACF4DAE3-3F90-44D5-803D-55631FB7EB0E}">
      <dsp:nvSpPr>
        <dsp:cNvPr id="0" name=""/>
        <dsp:cNvSpPr/>
      </dsp:nvSpPr>
      <dsp:spPr>
        <a:xfrm>
          <a:off x="2146490" y="1436458"/>
          <a:ext cx="1530707" cy="219919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b="1" kern="1200" dirty="0"/>
            <a:t>Carry out the audit and document any findings.</a:t>
          </a:r>
        </a:p>
      </dsp:txBody>
      <dsp:txXfrm>
        <a:off x="2191323" y="1481291"/>
        <a:ext cx="1441041" cy="2109529"/>
      </dsp:txXfrm>
    </dsp:sp>
    <dsp:sp modelId="{3E9768C3-BE49-4B57-A47A-89FB6C0CC602}">
      <dsp:nvSpPr>
        <dsp:cNvPr id="0" name=""/>
        <dsp:cNvSpPr/>
      </dsp:nvSpPr>
      <dsp:spPr>
        <a:xfrm>
          <a:off x="3830268" y="2346248"/>
          <a:ext cx="324509" cy="37961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E" sz="2000" kern="1200"/>
        </a:p>
      </dsp:txBody>
      <dsp:txXfrm>
        <a:off x="3830268" y="2422171"/>
        <a:ext cx="227156" cy="227769"/>
      </dsp:txXfrm>
    </dsp:sp>
    <dsp:sp modelId="{71A011CD-955D-4A14-8614-BF5FA90D7259}">
      <dsp:nvSpPr>
        <dsp:cNvPr id="0" name=""/>
        <dsp:cNvSpPr/>
      </dsp:nvSpPr>
      <dsp:spPr>
        <a:xfrm>
          <a:off x="4289480" y="1436458"/>
          <a:ext cx="1530707" cy="219919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b="1" kern="1200" dirty="0"/>
            <a:t>Keep your ears open – Noise = Energy</a:t>
          </a:r>
        </a:p>
      </dsp:txBody>
      <dsp:txXfrm>
        <a:off x="4334313" y="1481291"/>
        <a:ext cx="1441041" cy="2109529"/>
      </dsp:txXfrm>
    </dsp:sp>
    <dsp:sp modelId="{E4EE3BC7-390B-40E4-992A-435A86EB6603}">
      <dsp:nvSpPr>
        <dsp:cNvPr id="0" name=""/>
        <dsp:cNvSpPr/>
      </dsp:nvSpPr>
      <dsp:spPr>
        <a:xfrm>
          <a:off x="5973258" y="2346248"/>
          <a:ext cx="324509" cy="37961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E" sz="2000" kern="1200"/>
        </a:p>
      </dsp:txBody>
      <dsp:txXfrm>
        <a:off x="5973258" y="2422171"/>
        <a:ext cx="227156" cy="227769"/>
      </dsp:txXfrm>
    </dsp:sp>
    <dsp:sp modelId="{F2136F83-82B6-4031-9E17-920D163CC360}">
      <dsp:nvSpPr>
        <dsp:cNvPr id="0" name=""/>
        <dsp:cNvSpPr/>
      </dsp:nvSpPr>
      <dsp:spPr>
        <a:xfrm>
          <a:off x="6432470" y="1436458"/>
          <a:ext cx="1530707" cy="219919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b="1" kern="1200" dirty="0"/>
            <a:t>Make a plan to reduce out of hours load and implement it.</a:t>
          </a:r>
        </a:p>
      </dsp:txBody>
      <dsp:txXfrm>
        <a:off x="6477303" y="1481291"/>
        <a:ext cx="1441041" cy="210952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0.16798</cdr:x>
      <cdr:y>0.16147</cdr:y>
    </cdr:from>
    <cdr:to>
      <cdr:x>0.16834</cdr:x>
      <cdr:y>0.88343</cdr:y>
    </cdr:to>
    <cdr:cxnSp macro="">
      <cdr:nvCxnSpPr>
        <cdr:cNvPr id="4" name="Straight Connector 3">
          <a:extLst xmlns:a="http://schemas.openxmlformats.org/drawingml/2006/main">
            <a:ext uri="{FF2B5EF4-FFF2-40B4-BE49-F238E27FC236}">
              <a16:creationId xmlns:a16="http://schemas.microsoft.com/office/drawing/2014/main" id="{F7E3FF86-437C-6308-49AC-55916BF6E3E9}"/>
            </a:ext>
          </a:extLst>
        </cdr:cNvPr>
        <cdr:cNvCxnSpPr/>
      </cdr:nvCxnSpPr>
      <cdr:spPr>
        <a:xfrm xmlns:a="http://schemas.openxmlformats.org/drawingml/2006/main" flipH="1">
          <a:off x="1766444" y="984716"/>
          <a:ext cx="3786" cy="4402933"/>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0.11821</cdr:x>
      <cdr:y>0.11679</cdr:y>
    </cdr:from>
    <cdr:to>
      <cdr:x>0.51739</cdr:x>
      <cdr:y>0.25502</cdr:y>
    </cdr:to>
    <cdr:sp macro="" textlink="">
      <cdr:nvSpPr>
        <cdr:cNvPr id="10" name="TextBox 1">
          <a:extLst xmlns:a="http://schemas.openxmlformats.org/drawingml/2006/main">
            <a:ext uri="{FF2B5EF4-FFF2-40B4-BE49-F238E27FC236}">
              <a16:creationId xmlns:a16="http://schemas.microsoft.com/office/drawing/2014/main" id="{D4AD5F0D-6C57-CB2D-D333-3F869340E980}"/>
            </a:ext>
          </a:extLst>
        </cdr:cNvPr>
        <cdr:cNvSpPr txBox="1"/>
      </cdr:nvSpPr>
      <cdr:spPr>
        <a:xfrm xmlns:a="http://schemas.openxmlformats.org/drawingml/2006/main">
          <a:off x="1098699" y="708837"/>
          <a:ext cx="3710250" cy="83898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E" sz="1400" b="1"/>
            <a:t>2030 Target</a:t>
          </a:r>
        </a:p>
      </cdr:txBody>
    </cdr:sp>
  </cdr:relSizeAnchor>
</c:userShapes>
</file>

<file path=ppt/drawings/drawing2.xml><?xml version="1.0" encoding="utf-8"?>
<c:userShapes xmlns:c="http://schemas.openxmlformats.org/drawingml/2006/chart">
  <cdr:relSizeAnchor xmlns:cdr="http://schemas.openxmlformats.org/drawingml/2006/chartDrawing">
    <cdr:from>
      <cdr:x>0.17152</cdr:x>
      <cdr:y>0.13317</cdr:y>
    </cdr:from>
    <cdr:to>
      <cdr:x>0.17152</cdr:x>
      <cdr:y>0.88809</cdr:y>
    </cdr:to>
    <cdr:cxnSp macro="">
      <cdr:nvCxnSpPr>
        <cdr:cNvPr id="4" name="Straight Connector 3">
          <a:extLst xmlns:a="http://schemas.openxmlformats.org/drawingml/2006/main">
            <a:ext uri="{FF2B5EF4-FFF2-40B4-BE49-F238E27FC236}">
              <a16:creationId xmlns:a16="http://schemas.microsoft.com/office/drawing/2014/main" id="{F7E3FF86-437C-6308-49AC-55916BF6E3E9}"/>
            </a:ext>
          </a:extLst>
        </cdr:cNvPr>
        <cdr:cNvCxnSpPr/>
      </cdr:nvCxnSpPr>
      <cdr:spPr>
        <a:xfrm xmlns:a="http://schemas.openxmlformats.org/drawingml/2006/main">
          <a:off x="1673705" y="816141"/>
          <a:ext cx="0" cy="4626425"/>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0.12686</cdr:x>
      <cdr:y>0.07748</cdr:y>
    </cdr:from>
    <cdr:to>
      <cdr:x>0.52842</cdr:x>
      <cdr:y>0.25502</cdr:y>
    </cdr:to>
    <cdr:sp macro="" textlink="">
      <cdr:nvSpPr>
        <cdr:cNvPr id="10" name="TextBox 1">
          <a:extLst xmlns:a="http://schemas.openxmlformats.org/drawingml/2006/main">
            <a:ext uri="{FF2B5EF4-FFF2-40B4-BE49-F238E27FC236}">
              <a16:creationId xmlns:a16="http://schemas.microsoft.com/office/drawing/2014/main" id="{D4AD5F0D-6C57-CB2D-D333-3F869340E980}"/>
            </a:ext>
          </a:extLst>
        </cdr:cNvPr>
        <cdr:cNvSpPr txBox="1"/>
      </cdr:nvSpPr>
      <cdr:spPr>
        <a:xfrm xmlns:a="http://schemas.openxmlformats.org/drawingml/2006/main">
          <a:off x="1178443" y="469606"/>
          <a:ext cx="3730256" cy="107604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E" sz="1400" b="1"/>
            <a:t>2030 Target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088D7E-0C86-4DB7-9C1E-5274E92A15E2}" type="datetimeFigureOut">
              <a:rPr lang="en-IE" smtClean="0"/>
              <a:t>01/02/2024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4634C7-0F6A-43A4-B769-C52796649EA7}" type="slidenum">
              <a:rPr lang="en-IE" smtClean="0"/>
              <a:t>‹#›</a:t>
            </a:fld>
            <a:endParaRPr lang="en-IE"/>
          </a:p>
        </p:txBody>
      </p:sp>
    </p:spTree>
    <p:extLst>
      <p:ext uri="{BB962C8B-B14F-4D97-AF65-F5344CB8AC3E}">
        <p14:creationId xmlns:p14="http://schemas.microsoft.com/office/powerpoint/2010/main" val="409172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1" kern="1200" dirty="0">
                <a:solidFill>
                  <a:schemeClr val="tx1"/>
                </a:solidFill>
                <a:latin typeface="+mn-lt"/>
                <a:ea typeface="+mn-ea"/>
                <a:cs typeface="+mn-cs"/>
              </a:rPr>
              <a:t>Note that all references to “[your sector]” in the speaker’s notes in the subsequent 5 slides refer to the specific sub-sector named on this slide, not to the entire public sector.</a:t>
            </a:r>
          </a:p>
          <a:p>
            <a:endParaRPr lang="en-IE" b="1" dirty="0"/>
          </a:p>
          <a:p>
            <a:endParaRPr lang="en-IE" b="1" dirty="0"/>
          </a:p>
          <a:p>
            <a:r>
              <a:rPr lang="en-IE" b="1" dirty="0"/>
              <a:t>Left-hand side</a:t>
            </a:r>
          </a:p>
          <a:p>
            <a:pPr marL="171450" indent="-171450">
              <a:buFont typeface="Arial" panose="020B0604020202020204" pitchFamily="34" charset="0"/>
              <a:buChar char="•"/>
            </a:pPr>
            <a:r>
              <a:rPr lang="en-IE" dirty="0"/>
              <a:t>Total energy consumption in [your sector] in 2021</a:t>
            </a:r>
          </a:p>
          <a:p>
            <a:pPr marL="171450" indent="-171450">
              <a:buFont typeface="Arial" panose="020B0604020202020204" pitchFamily="34" charset="0"/>
              <a:buChar char="•"/>
            </a:pPr>
            <a:r>
              <a:rPr lang="en-IE" dirty="0"/>
              <a:t>Expressed as final energy consumption</a:t>
            </a:r>
          </a:p>
          <a:p>
            <a:pPr marL="171450" indent="-171450">
              <a:buFont typeface="Arial" panose="020B0604020202020204" pitchFamily="34" charset="0"/>
              <a:buChar char="•"/>
            </a:pPr>
            <a:r>
              <a:rPr lang="en-IE" dirty="0"/>
              <a:t>Breakdown shows biggest end users in [your sector]</a:t>
            </a:r>
          </a:p>
          <a:p>
            <a:pPr marL="171450" indent="-171450">
              <a:buFont typeface="Arial" panose="020B0604020202020204" pitchFamily="34" charset="0"/>
              <a:buChar char="•"/>
            </a:pPr>
            <a:endParaRPr lang="en-IE" dirty="0"/>
          </a:p>
          <a:p>
            <a:pPr marL="0" indent="0">
              <a:buFont typeface="Arial" panose="020B0604020202020204" pitchFamily="34" charset="0"/>
              <a:buNone/>
            </a:pPr>
            <a:r>
              <a:rPr lang="en-IE" b="1" dirty="0"/>
              <a:t>Middle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dirty="0"/>
              <a:t>Total </a:t>
            </a:r>
            <a:r>
              <a:rPr lang="en-IE" u="sng" dirty="0"/>
              <a:t>energy-related</a:t>
            </a:r>
            <a:r>
              <a:rPr lang="en-IE" dirty="0"/>
              <a:t> GHG emissions from [your sector] in 2021.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dirty="0"/>
              <a:t>Heat &amp; transport emissions = emissions from burning fossil fuels in boilers, vehicle engines,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IE" b="1" dirty="0"/>
              <a:t>Right-hand side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dirty="0"/>
              <a:t>Progress of [your sector] (in aggregate) towards the 50%-by-2030 energy efficiency target.  Tracked against original EE baseline (typically 2009).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dirty="0"/>
              <a:t>Progress of [your sector] (in aggregate) towards the target to reduce </a:t>
            </a:r>
            <a:r>
              <a:rPr lang="en-IE" u="sng" dirty="0"/>
              <a:t>non-electricity</a:t>
            </a:r>
            <a:r>
              <a:rPr lang="en-IE" dirty="0"/>
              <a:t> (i.e. heat &amp; transport) emissions by 51% by 2030.  Tracked against baseline of 2016-18 (average).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IE"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31929F-3CDE-4807-8137-2A965304B697}"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5909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139700" y="768350"/>
            <a:ext cx="6823075" cy="3838575"/>
          </a:xfrm>
          <a:ln/>
        </p:spPr>
      </p:sp>
      <p:sp>
        <p:nvSpPr>
          <p:cNvPr id="49155" name="Notes Placeholder 2"/>
          <p:cNvSpPr>
            <a:spLocks noGrp="1"/>
          </p:cNvSpPr>
          <p:nvPr>
            <p:ph type="body" idx="1"/>
          </p:nvPr>
        </p:nvSpPr>
        <p:spPr>
          <a:noFill/>
          <a:ln/>
        </p:spPr>
        <p:txBody>
          <a:bodyPr/>
          <a:lstStyle/>
          <a:p>
            <a:r>
              <a:rPr lang="en-GB" dirty="0"/>
              <a:t>This course is designed to take you through the 5 STEPS to a successful Energy Management Programme and is based on a number of ACTIONS  linked to each STEP.</a:t>
            </a:r>
          </a:p>
          <a:p>
            <a:endParaRPr lang="en-GB" dirty="0"/>
          </a:p>
          <a:p>
            <a:r>
              <a:rPr lang="en-GB" dirty="0"/>
              <a:t>Steps involved are developing an Energy Statement, Finding Saving, Making a Plan, Taking Action and Checking Progress. </a:t>
            </a:r>
          </a:p>
          <a:p>
            <a:endParaRPr lang="en-GB" dirty="0"/>
          </a:p>
          <a:p>
            <a:endParaRPr lang="en-GB" sz="1300" b="1" u="sng" kern="0" dirty="0">
              <a:solidFill>
                <a:srgbClr val="141469"/>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92A62A7-5E7F-40CB-9D90-018828AC531F}" type="slidenum">
              <a:rPr kumimoji="0" lang="en-GB"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GB" sz="1300" b="0" i="0" u="none" strike="noStrike" kern="1200" cap="none" spc="0" normalizeH="0" baseline="0" noProof="0">
              <a:ln>
                <a:noFill/>
              </a:ln>
              <a:solidFill>
                <a:srgbClr val="000000"/>
              </a:solidFill>
              <a:effectLst/>
              <a:uLnTx/>
              <a:uFillTx/>
              <a:latin typeface="Arial" charset="0"/>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875">
              <a:defRPr>
                <a:solidFill>
                  <a:schemeClr val="tx1"/>
                </a:solidFill>
                <a:latin typeface="Arial" pitchFamily="34" charset="0"/>
                <a:ea typeface="ヒラギノ角ゴ Pro W3"/>
                <a:cs typeface="ヒラギノ角ゴ Pro W3"/>
              </a:defRPr>
            </a:lvl1pPr>
            <a:lvl2pPr marL="743433" indent="-285936" defTabSz="903875">
              <a:defRPr>
                <a:solidFill>
                  <a:schemeClr val="tx1"/>
                </a:solidFill>
                <a:latin typeface="Arial" pitchFamily="34" charset="0"/>
                <a:ea typeface="ヒラギノ角ゴ Pro W3"/>
                <a:cs typeface="ヒラギノ角ゴ Pro W3"/>
              </a:defRPr>
            </a:lvl2pPr>
            <a:lvl3pPr marL="1143744" indent="-228749" defTabSz="903875">
              <a:defRPr>
                <a:solidFill>
                  <a:schemeClr val="tx1"/>
                </a:solidFill>
                <a:latin typeface="Arial" pitchFamily="34" charset="0"/>
                <a:ea typeface="ヒラギノ角ゴ Pro W3"/>
                <a:cs typeface="ヒラギノ角ゴ Pro W3"/>
              </a:defRPr>
            </a:lvl3pPr>
            <a:lvl4pPr marL="1601241" indent="-228749" defTabSz="903875">
              <a:defRPr>
                <a:solidFill>
                  <a:schemeClr val="tx1"/>
                </a:solidFill>
                <a:latin typeface="Arial" pitchFamily="34" charset="0"/>
                <a:ea typeface="ヒラギノ角ゴ Pro W3"/>
                <a:cs typeface="ヒラギノ角ゴ Pro W3"/>
              </a:defRPr>
            </a:lvl4pPr>
            <a:lvl5pPr marL="2058739" indent="-228749" defTabSz="903875">
              <a:defRPr>
                <a:solidFill>
                  <a:schemeClr val="tx1"/>
                </a:solidFill>
                <a:latin typeface="Arial" pitchFamily="34" charset="0"/>
                <a:ea typeface="ヒラギノ角ゴ Pro W3"/>
                <a:cs typeface="ヒラギノ角ゴ Pro W3"/>
              </a:defRPr>
            </a:lvl5pPr>
            <a:lvl6pPr marL="2516236" indent="-228749" defTabSz="903875" eaLnBrk="0" fontAlgn="base" hangingPunct="0">
              <a:spcBef>
                <a:spcPct val="0"/>
              </a:spcBef>
              <a:spcAft>
                <a:spcPct val="0"/>
              </a:spcAft>
              <a:defRPr>
                <a:solidFill>
                  <a:schemeClr val="tx1"/>
                </a:solidFill>
                <a:latin typeface="Arial" pitchFamily="34" charset="0"/>
                <a:ea typeface="ヒラギノ角ゴ Pro W3"/>
                <a:cs typeface="ヒラギノ角ゴ Pro W3"/>
              </a:defRPr>
            </a:lvl6pPr>
            <a:lvl7pPr marL="2973734" indent="-228749" defTabSz="903875" eaLnBrk="0" fontAlgn="base" hangingPunct="0">
              <a:spcBef>
                <a:spcPct val="0"/>
              </a:spcBef>
              <a:spcAft>
                <a:spcPct val="0"/>
              </a:spcAft>
              <a:defRPr>
                <a:solidFill>
                  <a:schemeClr val="tx1"/>
                </a:solidFill>
                <a:latin typeface="Arial" pitchFamily="34" charset="0"/>
                <a:ea typeface="ヒラギノ角ゴ Pro W3"/>
                <a:cs typeface="ヒラギノ角ゴ Pro W3"/>
              </a:defRPr>
            </a:lvl7pPr>
            <a:lvl8pPr marL="3431231" indent="-228749" defTabSz="903875" eaLnBrk="0" fontAlgn="base" hangingPunct="0">
              <a:spcBef>
                <a:spcPct val="0"/>
              </a:spcBef>
              <a:spcAft>
                <a:spcPct val="0"/>
              </a:spcAft>
              <a:defRPr>
                <a:solidFill>
                  <a:schemeClr val="tx1"/>
                </a:solidFill>
                <a:latin typeface="Arial" pitchFamily="34" charset="0"/>
                <a:ea typeface="ヒラギノ角ゴ Pro W3"/>
                <a:cs typeface="ヒラギノ角ゴ Pro W3"/>
              </a:defRPr>
            </a:lvl8pPr>
            <a:lvl9pPr marL="3888729" indent="-228749" defTabSz="903875" eaLnBrk="0" fontAlgn="base" hangingPunct="0">
              <a:spcBef>
                <a:spcPct val="0"/>
              </a:spcBef>
              <a:spcAft>
                <a:spcPct val="0"/>
              </a:spcAft>
              <a:defRPr>
                <a:solidFill>
                  <a:schemeClr val="tx1"/>
                </a:solidFill>
                <a:latin typeface="Arial" pitchFamily="34" charset="0"/>
                <a:ea typeface="ヒラギノ角ゴ Pro W3"/>
                <a:cs typeface="ヒラギノ角ゴ Pro W3"/>
              </a:defRPr>
            </a:lvl9pPr>
          </a:lstStyle>
          <a:p>
            <a:pPr marL="0" marR="0" lvl="0" indent="0" algn="r" defTabSz="903875" rtl="0" eaLnBrk="1" fontAlgn="base" latinLnBrk="0" hangingPunct="1">
              <a:lnSpc>
                <a:spcPct val="100000"/>
              </a:lnSpc>
              <a:spcBef>
                <a:spcPct val="0"/>
              </a:spcBef>
              <a:spcAft>
                <a:spcPct val="0"/>
              </a:spcAft>
              <a:buClrTx/>
              <a:buSzTx/>
              <a:buFontTx/>
              <a:buNone/>
              <a:tabLst/>
              <a:defRPr/>
            </a:pPr>
            <a:fld id="{85AAE516-DE5A-4C4D-895A-2BA9882F9A59}" type="slidenum">
              <a:rPr kumimoji="0" lang="en-GB" sz="1300" b="0" i="0" u="none" strike="noStrike" kern="1200" cap="none" spc="0" normalizeH="0" baseline="0" noProof="0" smtClean="0">
                <a:ln>
                  <a:noFill/>
                </a:ln>
                <a:solidFill>
                  <a:srgbClr val="000000"/>
                </a:solidFill>
                <a:effectLst/>
                <a:uLnTx/>
                <a:uFillTx/>
                <a:latin typeface="Myriad pro"/>
              </a:rPr>
              <a:pPr marL="0" marR="0" lvl="0" indent="0" algn="r" defTabSz="903875" rtl="0" eaLnBrk="1" fontAlgn="base" latinLnBrk="0" hangingPunct="1">
                <a:lnSpc>
                  <a:spcPct val="100000"/>
                </a:lnSpc>
                <a:spcBef>
                  <a:spcPct val="0"/>
                </a:spcBef>
                <a:spcAft>
                  <a:spcPct val="0"/>
                </a:spcAft>
                <a:buClrTx/>
                <a:buSzTx/>
                <a:buFontTx/>
                <a:buNone/>
                <a:tabLst/>
                <a:defRPr/>
              </a:pPr>
              <a:t>31</a:t>
            </a:fld>
            <a:endParaRPr kumimoji="0" lang="en-GB" sz="1300" b="0" i="0" u="none" strike="noStrike" kern="1200" cap="none" spc="0" normalizeH="0" baseline="0" noProof="0">
              <a:ln>
                <a:noFill/>
              </a:ln>
              <a:solidFill>
                <a:srgbClr val="000000"/>
              </a:solidFill>
              <a:effectLst/>
              <a:uLnTx/>
              <a:uFillTx/>
              <a:latin typeface="Myriad pro"/>
            </a:endParaRPr>
          </a:p>
        </p:txBody>
      </p:sp>
      <p:sp>
        <p:nvSpPr>
          <p:cNvPr id="56323" name="Rectangle 2"/>
          <p:cNvSpPr>
            <a:spLocks noGrp="1" noRot="1" noChangeAspect="1" noChangeArrowheads="1" noTextEdit="1"/>
          </p:cNvSpPr>
          <p:nvPr>
            <p:ph type="sldImg"/>
          </p:nvPr>
        </p:nvSpPr>
        <p:spPr>
          <a:xfrm>
            <a:off x="139700" y="768350"/>
            <a:ext cx="6823075" cy="3838575"/>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Introduce</a:t>
            </a:r>
            <a:r>
              <a:rPr lang="en-US" baseline="0" dirty="0"/>
              <a:t> the Main Drivers here.  Show the video of young people involved in SEAIs One Good Idea project talking about climate change and the need for action.</a:t>
            </a:r>
          </a:p>
          <a:p>
            <a:pPr eaLnBrk="1" hangingPunct="1"/>
            <a:r>
              <a:rPr lang="en-US" b="1" baseline="0" dirty="0"/>
              <a:t>NOTE: the ONE Good Idea is now finished</a:t>
            </a:r>
          </a:p>
          <a:p>
            <a:pPr eaLnBrk="1" hangingPunct="1"/>
            <a:endParaRPr lang="en-IE" dirty="0"/>
          </a:p>
          <a:p>
            <a:pPr eaLnBrk="1" hangingPunct="1"/>
            <a:r>
              <a:rPr lang="en-IE" dirty="0"/>
              <a:t>Engage the  audience:</a:t>
            </a:r>
            <a:r>
              <a:rPr lang="en-IE" baseline="0" dirty="0"/>
              <a:t> </a:t>
            </a:r>
            <a:r>
              <a:rPr lang="en-US" baseline="0" dirty="0"/>
              <a:t>Ask the question about the cost impact and discuss briefly.</a:t>
            </a:r>
          </a:p>
          <a:p>
            <a:pPr eaLnBrk="1" hangingPunct="1"/>
            <a:endParaRPr lang="en-US" baseline="0" dirty="0"/>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Feedback is great!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1A8559-22CA-8E41-817F-7051BB5C9719}"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235613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139700" y="768350"/>
            <a:ext cx="6823075" cy="3838575"/>
          </a:xfrm>
          <a:ln/>
        </p:spPr>
      </p:sp>
      <p:sp>
        <p:nvSpPr>
          <p:cNvPr id="56323" name="Notes Placeholder 2"/>
          <p:cNvSpPr>
            <a:spLocks noGrp="1"/>
          </p:cNvSpPr>
          <p:nvPr>
            <p:ph type="body" idx="1"/>
          </p:nvPr>
        </p:nvSpPr>
        <p:spPr>
          <a:noFill/>
          <a:ln/>
        </p:spPr>
        <p:txBody>
          <a:bodyPr/>
          <a:lstStyle/>
          <a:p>
            <a:r>
              <a:rPr lang="en-GB" dirty="0"/>
              <a:t>How</a:t>
            </a:r>
            <a:r>
              <a:rPr lang="en-GB" baseline="0" dirty="0"/>
              <a:t> do you get this commitment from management – Principal, Board of Management, teachers, caretakers, pupils, non-teaching staff. </a:t>
            </a:r>
            <a:r>
              <a:rPr lang="en-GB" sz="1300" b="1" u="sng" dirty="0"/>
              <a:t>Click </a:t>
            </a:r>
          </a:p>
          <a:p>
            <a:endParaRPr lang="en-GB" baseline="0" dirty="0"/>
          </a:p>
          <a:p>
            <a:r>
              <a:rPr lang="en-GB" baseline="0" dirty="0"/>
              <a:t>What would incentivise you to be involved?</a:t>
            </a:r>
          </a:p>
          <a:p>
            <a:endParaRPr lang="en-GB" baseline="0" dirty="0"/>
          </a:p>
          <a:p>
            <a:endParaRPr lang="en-GB" baseline="0" dirty="0"/>
          </a:p>
          <a:p>
            <a:r>
              <a:rPr lang="en-GB" baseline="0" dirty="0"/>
              <a:t>FLIPCHART – Buzz groups get them talking. </a:t>
            </a:r>
          </a:p>
          <a:p>
            <a:endParaRPr lang="en-GB" baseline="0" dirty="0"/>
          </a:p>
          <a:p>
            <a:r>
              <a:rPr lang="en-GB" baseline="0" dirty="0"/>
              <a:t>For those of you who know annual energy spend you can use your own figure but for the sake of this exercise we will use the example of €50,000. </a:t>
            </a:r>
            <a:r>
              <a:rPr lang="en-GB" sz="1300" b="1" u="sng" dirty="0"/>
              <a:t>Click </a:t>
            </a:r>
            <a:endParaRPr lang="en-GB" baseline="0" dirty="0"/>
          </a:p>
          <a:p>
            <a:r>
              <a:rPr lang="en-GB" baseline="0" dirty="0"/>
              <a:t>%5 – from good house keeping </a:t>
            </a:r>
            <a:r>
              <a:rPr lang="en-GB" sz="1300" b="1" u="sng" dirty="0"/>
              <a:t> Click </a:t>
            </a:r>
            <a:endParaRPr lang="en-GB" baseline="0" dirty="0"/>
          </a:p>
          <a:p>
            <a:r>
              <a:rPr lang="en-GB" baseline="0" dirty="0"/>
              <a:t>10% - few building improvements i.e. Light blub changes </a:t>
            </a:r>
            <a:r>
              <a:rPr lang="en-GB" sz="1300" b="1" u="sng" dirty="0"/>
              <a:t> Click </a:t>
            </a:r>
            <a:endParaRPr lang="en-GB" baseline="0" dirty="0"/>
          </a:p>
          <a:p>
            <a:r>
              <a:rPr lang="en-GB" baseline="0" dirty="0"/>
              <a:t>25% - insulation, sensors etc </a:t>
            </a:r>
            <a:r>
              <a:rPr lang="en-GB" sz="1300" b="1" u="sng" dirty="0"/>
              <a:t> Click </a:t>
            </a:r>
            <a:endParaRPr lang="en-GB" dirty="0"/>
          </a:p>
          <a:p>
            <a:endParaRPr lang="en-GB" dirty="0"/>
          </a:p>
          <a:p>
            <a:r>
              <a:rPr lang="en-GB" dirty="0"/>
              <a:t>Buzz Groups – in 3s,</a:t>
            </a:r>
            <a:r>
              <a:rPr lang="en-GB" baseline="0" dirty="0"/>
              <a:t> – Hands up and point to the person who is going to speak</a:t>
            </a:r>
          </a:p>
          <a:p>
            <a:endParaRPr lang="en-GB" dirty="0"/>
          </a:p>
          <a:p>
            <a:r>
              <a:rPr lang="en-GB" dirty="0"/>
              <a:t>Why would your school bother to try and save energy? E.g. To save money</a:t>
            </a:r>
          </a:p>
          <a:p>
            <a:r>
              <a:rPr lang="en-GB" dirty="0"/>
              <a:t>What would drive your campaign?</a:t>
            </a:r>
            <a:r>
              <a:rPr lang="en-GB" baseline="0" dirty="0"/>
              <a:t> </a:t>
            </a:r>
          </a:p>
          <a:p>
            <a:pPr>
              <a:buFont typeface="Arial" pitchFamily="34" charset="0"/>
              <a:buChar char="•"/>
            </a:pPr>
            <a:r>
              <a:rPr lang="en-GB" baseline="0" dirty="0"/>
              <a:t>Students </a:t>
            </a:r>
          </a:p>
          <a:p>
            <a:pPr>
              <a:buFont typeface="Arial" pitchFamily="34" charset="0"/>
              <a:buChar char="•"/>
            </a:pPr>
            <a:r>
              <a:rPr lang="en-GB" baseline="0" dirty="0"/>
              <a:t>Teachers</a:t>
            </a:r>
          </a:p>
          <a:p>
            <a:pPr>
              <a:buFont typeface="Arial" pitchFamily="34" charset="0"/>
              <a:buChar char="•"/>
            </a:pPr>
            <a:r>
              <a:rPr lang="en-GB" baseline="0" dirty="0"/>
              <a:t>Office </a:t>
            </a:r>
          </a:p>
          <a:p>
            <a:pPr>
              <a:buFont typeface="Arial" pitchFamily="34" charset="0"/>
              <a:buChar char="•"/>
            </a:pPr>
            <a:r>
              <a:rPr lang="en-GB" baseline="0" dirty="0"/>
              <a:t>Principal </a:t>
            </a:r>
            <a:endParaRPr lang="en-GB" dirty="0"/>
          </a:p>
          <a:p>
            <a:endParaRPr lang="en-GB"/>
          </a:p>
          <a:p>
            <a:r>
              <a:rPr lang="en-GB"/>
              <a:t>FLIPCHART</a:t>
            </a:r>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DC8E338-E4C9-4605-B8AB-98FF95DC8862}" type="slidenum">
              <a:rPr kumimoji="0" lang="en-GB"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Arial"/>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4788" y="806450"/>
            <a:ext cx="7165975" cy="4030663"/>
          </a:xfrm>
        </p:spPr>
      </p:sp>
      <p:sp>
        <p:nvSpPr>
          <p:cNvPr id="3" name="Notes Placeholder 2"/>
          <p:cNvSpPr>
            <a:spLocks noGrp="1"/>
          </p:cNvSpPr>
          <p:nvPr>
            <p:ph type="body" idx="1"/>
          </p:nvPr>
        </p:nvSpPr>
        <p:spPr/>
        <p:txBody>
          <a:bodyPr/>
          <a:lstStyle/>
          <a:p>
            <a:r>
              <a:rPr lang="en-IE" dirty="0"/>
              <a:t>Ask what problem is with first picture</a:t>
            </a:r>
          </a:p>
          <a:p>
            <a:pPr defTabSz="483306">
              <a:defRPr/>
            </a:pPr>
            <a:r>
              <a:rPr lang="en-IE" dirty="0"/>
              <a:t>Then step thru’ others to illustrate Poor and Good insulation </a:t>
            </a:r>
          </a:p>
          <a:p>
            <a:pPr defTabSz="483306">
              <a:defRPr/>
            </a:pPr>
            <a:r>
              <a:rPr lang="en-GB" sz="1300" dirty="0">
                <a:latin typeface="Arial"/>
              </a:rPr>
              <a:t>If attic has little or no insulation, have it topped up.  300 mm is recommended.</a:t>
            </a:r>
            <a:endParaRPr lang="en-IE" sz="1300" dirty="0">
              <a:latin typeface="Arial"/>
            </a:endParaRPr>
          </a:p>
          <a:p>
            <a:r>
              <a:rPr lang="en-GB" sz="1300" dirty="0">
                <a:latin typeface="Arial"/>
              </a:rPr>
              <a:t>Over 20% of heat in a building may be lost through the roof.  Improving insulation levels in this area can often be cost effective, particularly with pitched roofs.  </a:t>
            </a:r>
            <a:r>
              <a:rPr lang="en-IE" sz="1300" dirty="0">
                <a:latin typeface="Arial"/>
              </a:rPr>
              <a:t>Installing attic insulation in an un-insulated attic is likely to be the single most cost-effective way to improve the efficiency in the building, offering paybacks as short as 3-5 years. </a:t>
            </a:r>
            <a:endParaRPr lang="en-IE" dirty="0"/>
          </a:p>
        </p:txBody>
      </p:sp>
      <p:sp>
        <p:nvSpPr>
          <p:cNvPr id="4" name="Slide Number Placeholder 3"/>
          <p:cNvSpPr>
            <a:spLocks noGrp="1"/>
          </p:cNvSpPr>
          <p:nvPr>
            <p:ph type="sldNum" sz="quarter" idx="10"/>
          </p:nvPr>
        </p:nvSpPr>
        <p:spPr/>
        <p:txBody>
          <a:bodyPr/>
          <a:lstStyle/>
          <a:p>
            <a:pPr defTabSz="483306">
              <a:defRPr/>
            </a:pPr>
            <a:fld id="{E20E1A0F-580A-48D1-ABB1-9ABE4203107E}" type="slidenum">
              <a:rPr lang="en-US">
                <a:solidFill>
                  <a:prstClr val="black"/>
                </a:solidFill>
                <a:latin typeface="Arial"/>
              </a:rPr>
              <a:pPr defTabSz="483306">
                <a:defRPr/>
              </a:pPr>
              <a:t>39</a:t>
            </a:fld>
            <a:endParaRPr lang="en-US">
              <a:solidFill>
                <a:prstClr val="black"/>
              </a:solidFill>
              <a:latin typeface="Arial"/>
            </a:endParaRPr>
          </a:p>
        </p:txBody>
      </p:sp>
    </p:spTree>
    <p:extLst>
      <p:ext uri="{BB962C8B-B14F-4D97-AF65-F5344CB8AC3E}">
        <p14:creationId xmlns:p14="http://schemas.microsoft.com/office/powerpoint/2010/main" val="2921405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latin typeface="Arial"/>
              </a:rPr>
              <a:t>The very best double glazing can be more than twice as efficient as the double glazing installed 20 years ago. </a:t>
            </a:r>
            <a:r>
              <a:rPr lang="en-GB" sz="1300" b="1" dirty="0">
                <a:latin typeface="Arial"/>
              </a:rPr>
              <a:t>It is important to note that payback periods can be 50 years or more.</a:t>
            </a:r>
            <a:endParaRPr lang="en-IE" sz="1300" b="1" dirty="0">
              <a:latin typeface="Arial"/>
            </a:endParaRPr>
          </a:p>
          <a:p>
            <a:r>
              <a:rPr lang="en-GB" sz="1300" b="1" dirty="0">
                <a:latin typeface="Arial"/>
              </a:rPr>
              <a:t> </a:t>
            </a:r>
            <a:endParaRPr lang="en-IE" sz="1300" b="1" dirty="0">
              <a:latin typeface="Arial"/>
            </a:endParaRPr>
          </a:p>
          <a:p>
            <a:endParaRPr lang="en-IE" dirty="0"/>
          </a:p>
        </p:txBody>
      </p:sp>
      <p:sp>
        <p:nvSpPr>
          <p:cNvPr id="4" name="Slide Number Placeholder 3"/>
          <p:cNvSpPr>
            <a:spLocks noGrp="1"/>
          </p:cNvSpPr>
          <p:nvPr>
            <p:ph type="sldNum" sz="quarter" idx="5"/>
          </p:nvPr>
        </p:nvSpPr>
        <p:spPr/>
        <p:txBody>
          <a:bodyPr/>
          <a:lstStyle/>
          <a:p>
            <a:pPr defTabSz="483306">
              <a:defRPr/>
            </a:pPr>
            <a:fld id="{B81A8559-22CA-8E41-817F-7051BB5C9719}" type="slidenum">
              <a:rPr lang="en-US">
                <a:solidFill>
                  <a:prstClr val="black"/>
                </a:solidFill>
                <a:latin typeface="Arial"/>
              </a:rPr>
              <a:pPr defTabSz="483306">
                <a:defRPr/>
              </a:pPr>
              <a:t>40</a:t>
            </a:fld>
            <a:endParaRPr lang="en-US" dirty="0">
              <a:solidFill>
                <a:prstClr val="black"/>
              </a:solidFill>
              <a:latin typeface="Arial"/>
            </a:endParaRPr>
          </a:p>
        </p:txBody>
      </p:sp>
    </p:spTree>
    <p:extLst>
      <p:ext uri="{BB962C8B-B14F-4D97-AF65-F5344CB8AC3E}">
        <p14:creationId xmlns:p14="http://schemas.microsoft.com/office/powerpoint/2010/main" val="1473418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4788" y="806450"/>
            <a:ext cx="7165975" cy="4030663"/>
          </a:xfrm>
        </p:spPr>
      </p:sp>
      <p:sp>
        <p:nvSpPr>
          <p:cNvPr id="3" name="Notes Placeholder 2"/>
          <p:cNvSpPr>
            <a:spLocks noGrp="1"/>
          </p:cNvSpPr>
          <p:nvPr>
            <p:ph type="body" idx="1"/>
          </p:nvPr>
        </p:nvSpPr>
        <p:spPr/>
        <p:txBody>
          <a:bodyPr/>
          <a:lstStyle/>
          <a:p>
            <a:r>
              <a:rPr lang="en-GB" sz="1300" dirty="0">
                <a:latin typeface="Arial"/>
              </a:rPr>
              <a:t>Between 50-70% of the energy use in schools is for space heating.</a:t>
            </a:r>
            <a:endParaRPr lang="en-IE" dirty="0"/>
          </a:p>
        </p:txBody>
      </p:sp>
      <p:sp>
        <p:nvSpPr>
          <p:cNvPr id="4" name="Slide Number Placeholder 3"/>
          <p:cNvSpPr>
            <a:spLocks noGrp="1"/>
          </p:cNvSpPr>
          <p:nvPr>
            <p:ph type="sldNum" sz="quarter" idx="10"/>
          </p:nvPr>
        </p:nvSpPr>
        <p:spPr/>
        <p:txBody>
          <a:bodyPr/>
          <a:lstStyle/>
          <a:p>
            <a:pPr defTabSz="483306">
              <a:defRPr/>
            </a:pPr>
            <a:fld id="{E20E1A0F-580A-48D1-ABB1-9ABE4203107E}" type="slidenum">
              <a:rPr lang="en-US">
                <a:solidFill>
                  <a:prstClr val="black"/>
                </a:solidFill>
                <a:latin typeface="Arial"/>
              </a:rPr>
              <a:pPr defTabSz="483306">
                <a:defRPr/>
              </a:pPr>
              <a:t>43</a:t>
            </a:fld>
            <a:endParaRPr lang="en-US">
              <a:solidFill>
                <a:prstClr val="black"/>
              </a:solidFill>
              <a:latin typeface="Arial"/>
            </a:endParaRPr>
          </a:p>
        </p:txBody>
      </p:sp>
    </p:spTree>
    <p:extLst>
      <p:ext uri="{BB962C8B-B14F-4D97-AF65-F5344CB8AC3E}">
        <p14:creationId xmlns:p14="http://schemas.microsoft.com/office/powerpoint/2010/main" val="1540903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4788" y="806450"/>
            <a:ext cx="7165975" cy="4030663"/>
          </a:xfrm>
        </p:spPr>
      </p:sp>
      <p:sp>
        <p:nvSpPr>
          <p:cNvPr id="3" name="Notes Placeholder 2"/>
          <p:cNvSpPr>
            <a:spLocks noGrp="1"/>
          </p:cNvSpPr>
          <p:nvPr>
            <p:ph type="body" idx="1"/>
          </p:nvPr>
        </p:nvSpPr>
        <p:spPr/>
        <p:txBody>
          <a:bodyPr/>
          <a:lstStyle/>
          <a:p>
            <a:r>
              <a:rPr lang="en-GB" dirty="0"/>
              <a:t>Try not to block radiators and daylight</a:t>
            </a:r>
            <a:endParaRPr lang="en-IE" dirty="0"/>
          </a:p>
        </p:txBody>
      </p:sp>
      <p:sp>
        <p:nvSpPr>
          <p:cNvPr id="4" name="Slide Number Placeholder 3"/>
          <p:cNvSpPr>
            <a:spLocks noGrp="1"/>
          </p:cNvSpPr>
          <p:nvPr>
            <p:ph type="sldNum" sz="quarter" idx="10"/>
          </p:nvPr>
        </p:nvSpPr>
        <p:spPr/>
        <p:txBody>
          <a:bodyPr/>
          <a:lstStyle/>
          <a:p>
            <a:pPr defTabSz="483306">
              <a:defRPr/>
            </a:pPr>
            <a:fld id="{E20E1A0F-580A-48D1-ABB1-9ABE4203107E}" type="slidenum">
              <a:rPr lang="en-US">
                <a:solidFill>
                  <a:prstClr val="black"/>
                </a:solidFill>
                <a:latin typeface="Arial"/>
              </a:rPr>
              <a:pPr defTabSz="483306">
                <a:defRPr/>
              </a:pPr>
              <a:t>44</a:t>
            </a:fld>
            <a:endParaRPr lang="en-US">
              <a:solidFill>
                <a:prstClr val="black"/>
              </a:solidFill>
              <a:latin typeface="Arial"/>
            </a:endParaRPr>
          </a:p>
        </p:txBody>
      </p:sp>
    </p:spTree>
    <p:extLst>
      <p:ext uri="{BB962C8B-B14F-4D97-AF65-F5344CB8AC3E}">
        <p14:creationId xmlns:p14="http://schemas.microsoft.com/office/powerpoint/2010/main" val="935493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defTabSz="483306">
              <a:defRPr/>
            </a:pPr>
            <a:fld id="{E20E1A0F-580A-48D1-ABB1-9ABE4203107E}" type="slidenum">
              <a:rPr lang="en-US">
                <a:solidFill>
                  <a:prstClr val="black"/>
                </a:solidFill>
                <a:latin typeface="Arial"/>
              </a:rPr>
              <a:pPr defTabSz="483306">
                <a:defRPr/>
              </a:pPr>
              <a:t>48</a:t>
            </a:fld>
            <a:endParaRPr lang="en-US">
              <a:solidFill>
                <a:prstClr val="black"/>
              </a:solidFill>
              <a:latin typeface="Arial"/>
            </a:endParaRPr>
          </a:p>
        </p:txBody>
      </p:sp>
    </p:spTree>
    <p:extLst>
      <p:ext uri="{BB962C8B-B14F-4D97-AF65-F5344CB8AC3E}">
        <p14:creationId xmlns:p14="http://schemas.microsoft.com/office/powerpoint/2010/main" val="2921886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latin typeface="Arial"/>
              </a:rPr>
              <a:t>Most schools have fluorescent light fittings in most areas. </a:t>
            </a:r>
            <a:endParaRPr lang="en-IE" sz="1300" dirty="0">
              <a:latin typeface="Arial"/>
            </a:endParaRPr>
          </a:p>
          <a:p>
            <a:r>
              <a:rPr lang="en-GB" sz="1300" dirty="0">
                <a:latin typeface="Arial"/>
              </a:rPr>
              <a:t>More energy efficient LED fittings are now available. The cost of LED light fittings has reduced in recent times. . Since February 2018, use of LED fittings are promoted  in  schools where a lighting upgrade project is undertaken that are replacing T8 fittings. </a:t>
            </a:r>
            <a:endParaRPr lang="en-IE" sz="1300" dirty="0">
              <a:latin typeface="Arial"/>
            </a:endParaRPr>
          </a:p>
          <a:p>
            <a:endParaRPr lang="en-IE" dirty="0"/>
          </a:p>
        </p:txBody>
      </p:sp>
      <p:sp>
        <p:nvSpPr>
          <p:cNvPr id="4" name="Slide Number Placeholder 3"/>
          <p:cNvSpPr>
            <a:spLocks noGrp="1"/>
          </p:cNvSpPr>
          <p:nvPr>
            <p:ph type="sldNum" sz="quarter" idx="10"/>
          </p:nvPr>
        </p:nvSpPr>
        <p:spPr/>
        <p:txBody>
          <a:bodyPr/>
          <a:lstStyle/>
          <a:p>
            <a:pPr defTabSz="483306">
              <a:defRPr/>
            </a:pPr>
            <a:fld id="{E20E1A0F-580A-48D1-ABB1-9ABE4203107E}" type="slidenum">
              <a:rPr lang="en-US">
                <a:solidFill>
                  <a:prstClr val="black"/>
                </a:solidFill>
                <a:latin typeface="Arial"/>
              </a:rPr>
              <a:pPr defTabSz="483306">
                <a:defRPr/>
              </a:pPr>
              <a:t>49</a:t>
            </a:fld>
            <a:endParaRPr lang="en-US">
              <a:solidFill>
                <a:prstClr val="black"/>
              </a:solidFill>
              <a:latin typeface="Arial"/>
            </a:endParaRPr>
          </a:p>
        </p:txBody>
      </p:sp>
    </p:spTree>
    <p:extLst>
      <p:ext uri="{BB962C8B-B14F-4D97-AF65-F5344CB8AC3E}">
        <p14:creationId xmlns:p14="http://schemas.microsoft.com/office/powerpoint/2010/main" val="2510315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GB" sz="1300" dirty="0">
                <a:latin typeface="Arial"/>
              </a:rPr>
              <a:t>Keeping exterior lights on all night for CCTV cameras can be avoided by using cameras with infrared illuminators. Cameras with built in infrared lamps are available which can “see” up to 20m.</a:t>
            </a:r>
            <a:endParaRPr lang="en-IE" sz="1300" dirty="0">
              <a:latin typeface="Arial"/>
            </a:endParaRPr>
          </a:p>
          <a:p>
            <a:endParaRPr lang="en-IE" dirty="0"/>
          </a:p>
        </p:txBody>
      </p:sp>
      <p:sp>
        <p:nvSpPr>
          <p:cNvPr id="4" name="Slide Number Placeholder 3"/>
          <p:cNvSpPr>
            <a:spLocks noGrp="1"/>
          </p:cNvSpPr>
          <p:nvPr>
            <p:ph type="sldNum" sz="quarter" idx="5"/>
          </p:nvPr>
        </p:nvSpPr>
        <p:spPr/>
        <p:txBody>
          <a:bodyPr/>
          <a:lstStyle/>
          <a:p>
            <a:pPr defTabSz="483306">
              <a:defRPr/>
            </a:pPr>
            <a:fld id="{B81A8559-22CA-8E41-817F-7051BB5C9719}" type="slidenum">
              <a:rPr lang="en-US">
                <a:solidFill>
                  <a:prstClr val="black"/>
                </a:solidFill>
                <a:latin typeface="Arial"/>
              </a:rPr>
              <a:pPr defTabSz="483306">
                <a:defRPr/>
              </a:pPr>
              <a:t>51</a:t>
            </a:fld>
            <a:endParaRPr lang="en-US" dirty="0">
              <a:solidFill>
                <a:prstClr val="black"/>
              </a:solidFill>
              <a:latin typeface="Arial"/>
            </a:endParaRPr>
          </a:p>
        </p:txBody>
      </p:sp>
    </p:spTree>
    <p:extLst>
      <p:ext uri="{BB962C8B-B14F-4D97-AF65-F5344CB8AC3E}">
        <p14:creationId xmlns:p14="http://schemas.microsoft.com/office/powerpoint/2010/main" val="2017017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300" dirty="0">
                <a:latin typeface="Arial"/>
              </a:rPr>
              <a:t>It is best to choose the “Shut Down” option, and when the PC is powered down, to switch it off at the socket. The screen should also be switched off at the socket. Wasted energy in a poorly managed computer room could cost €600 over the year. </a:t>
            </a:r>
            <a:endParaRPr lang="en-IE" dirty="0"/>
          </a:p>
        </p:txBody>
      </p:sp>
      <p:sp>
        <p:nvSpPr>
          <p:cNvPr id="4" name="Slide Number Placeholder 3"/>
          <p:cNvSpPr>
            <a:spLocks noGrp="1"/>
          </p:cNvSpPr>
          <p:nvPr>
            <p:ph type="sldNum" sz="quarter" idx="5"/>
          </p:nvPr>
        </p:nvSpPr>
        <p:spPr/>
        <p:txBody>
          <a:bodyPr/>
          <a:lstStyle/>
          <a:p>
            <a:pPr defTabSz="483306">
              <a:defRPr/>
            </a:pPr>
            <a:fld id="{B81A8559-22CA-8E41-817F-7051BB5C9719}" type="slidenum">
              <a:rPr lang="en-US">
                <a:solidFill>
                  <a:prstClr val="black"/>
                </a:solidFill>
                <a:latin typeface="Arial"/>
              </a:rPr>
              <a:pPr defTabSz="483306">
                <a:defRPr/>
              </a:pPr>
              <a:t>54</a:t>
            </a:fld>
            <a:endParaRPr lang="en-US" dirty="0">
              <a:solidFill>
                <a:prstClr val="black"/>
              </a:solidFill>
              <a:latin typeface="Arial"/>
            </a:endParaRPr>
          </a:p>
        </p:txBody>
      </p:sp>
    </p:spTree>
    <p:extLst>
      <p:ext uri="{BB962C8B-B14F-4D97-AF65-F5344CB8AC3E}">
        <p14:creationId xmlns:p14="http://schemas.microsoft.com/office/powerpoint/2010/main" val="970773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latin typeface="Arial"/>
              </a:rPr>
              <a:t>Overhead projectors and smart boards can use quite a lot of electricity, especially if they are left on when not in use.  Switch them off when you can.  Do not leave them in standby, especially over weekends and holidays.  Switch the projector off at the socket.</a:t>
            </a:r>
            <a:endParaRPr lang="en-IE" sz="1300" dirty="0">
              <a:latin typeface="Arial"/>
            </a:endParaRPr>
          </a:p>
          <a:p>
            <a:r>
              <a:rPr lang="en-GB" sz="1300" dirty="0">
                <a:latin typeface="Arial"/>
              </a:rPr>
              <a:t> </a:t>
            </a:r>
            <a:endParaRPr lang="en-IE" sz="1300" dirty="0">
              <a:latin typeface="Arial"/>
            </a:endParaRPr>
          </a:p>
          <a:p>
            <a:r>
              <a:rPr lang="en-GB" sz="1300" dirty="0">
                <a:latin typeface="Arial"/>
              </a:rPr>
              <a:t>Many projectors have an eco-mode which can be used via the menu system on the remote control.  Many schools will find that in eco-mode the image on the whiteboard is bright enough.  Eco mode uses less electricity, and the bulb may last significantly longer.  Eco-mode may also be significantly quieter which can be a significant benefit to some students. The school should experiment with eco-mode and use it in every classroom if possible.  Projectors and classrooms vary, so adjust each projector individually.</a:t>
            </a:r>
            <a:endParaRPr lang="en-IE" sz="1300" dirty="0">
              <a:latin typeface="Arial"/>
            </a:endParaRPr>
          </a:p>
          <a:p>
            <a:r>
              <a:rPr lang="en-GB" sz="1300" dirty="0">
                <a:latin typeface="Arial"/>
              </a:rPr>
              <a:t> </a:t>
            </a:r>
            <a:endParaRPr lang="en-IE" sz="1300" dirty="0">
              <a:latin typeface="Arial"/>
            </a:endParaRPr>
          </a:p>
          <a:p>
            <a:r>
              <a:rPr lang="en-GB" sz="1300" dirty="0">
                <a:latin typeface="Arial"/>
              </a:rPr>
              <a:t>If replacing old whiteboards consider interactive flat screen with LED technologies, which use less energy than other technologies.</a:t>
            </a:r>
            <a:endParaRPr lang="en-IE" sz="1300" dirty="0">
              <a:latin typeface="Arial"/>
            </a:endParaRPr>
          </a:p>
          <a:p>
            <a:endParaRPr lang="en-IE" dirty="0"/>
          </a:p>
        </p:txBody>
      </p:sp>
      <p:sp>
        <p:nvSpPr>
          <p:cNvPr id="4" name="Slide Number Placeholder 3"/>
          <p:cNvSpPr>
            <a:spLocks noGrp="1"/>
          </p:cNvSpPr>
          <p:nvPr>
            <p:ph type="sldNum" sz="quarter" idx="5"/>
          </p:nvPr>
        </p:nvSpPr>
        <p:spPr/>
        <p:txBody>
          <a:bodyPr/>
          <a:lstStyle/>
          <a:p>
            <a:pPr defTabSz="483306">
              <a:defRPr/>
            </a:pPr>
            <a:fld id="{B81A8559-22CA-8E41-817F-7051BB5C9719}" type="slidenum">
              <a:rPr lang="en-US">
                <a:solidFill>
                  <a:prstClr val="black"/>
                </a:solidFill>
                <a:latin typeface="Arial"/>
              </a:rPr>
              <a:pPr defTabSz="483306">
                <a:defRPr/>
              </a:pPr>
              <a:t>55</a:t>
            </a:fld>
            <a:endParaRPr lang="en-US" dirty="0">
              <a:solidFill>
                <a:prstClr val="black"/>
              </a:solidFill>
              <a:latin typeface="Arial"/>
            </a:endParaRPr>
          </a:p>
        </p:txBody>
      </p:sp>
    </p:spTree>
    <p:extLst>
      <p:ext uri="{BB962C8B-B14F-4D97-AF65-F5344CB8AC3E}">
        <p14:creationId xmlns:p14="http://schemas.microsoft.com/office/powerpoint/2010/main" val="3290278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300" dirty="0">
                <a:latin typeface="Arial"/>
              </a:rPr>
              <a:t>Schools can waste a lot of energy, especially electricity, outside teaching hours. It is important from a cost and environmental point of view to minimise this unnecessary energy use where practical by switching off items. Essential systems such as fire alarm and security must, of course, be left running. Most other items can be switched off at the socket. Not only will this save money, but it will also reduce the risk of fire from faulty electrical equipment</a:t>
            </a:r>
          </a:p>
          <a:p>
            <a:r>
              <a:rPr lang="en-IE" sz="1300" dirty="0">
                <a:latin typeface="Arial"/>
              </a:rPr>
              <a:t>it is important that, when the school is closed at night, weekends and over the holidays, as much of the equipment as practical be fully switched off (at the socket). This includes:</a:t>
            </a:r>
          </a:p>
          <a:p>
            <a:r>
              <a:rPr lang="en-IE" sz="1300" dirty="0">
                <a:latin typeface="Arial"/>
              </a:rPr>
              <a:t> </a:t>
            </a:r>
          </a:p>
          <a:p>
            <a:pPr lvl="0"/>
            <a:r>
              <a:rPr lang="en-IE" sz="1300" dirty="0">
                <a:latin typeface="Arial"/>
              </a:rPr>
              <a:t>Computers and their screens,</a:t>
            </a:r>
          </a:p>
          <a:p>
            <a:pPr lvl="0"/>
            <a:r>
              <a:rPr lang="en-IE" sz="1300" dirty="0">
                <a:latin typeface="Arial"/>
              </a:rPr>
              <a:t>Servers, switches, routers, and </a:t>
            </a:r>
            <a:r>
              <a:rPr lang="en-IE" sz="1300" dirty="0" err="1">
                <a:latin typeface="Arial"/>
              </a:rPr>
              <a:t>WiFi</a:t>
            </a:r>
            <a:r>
              <a:rPr lang="en-IE" sz="1300" dirty="0">
                <a:latin typeface="Arial"/>
              </a:rPr>
              <a:t> devices,</a:t>
            </a:r>
          </a:p>
          <a:p>
            <a:pPr lvl="0"/>
            <a:r>
              <a:rPr lang="en-IE" sz="1300" dirty="0">
                <a:latin typeface="Arial"/>
              </a:rPr>
              <a:t>Photocopiers and printers,</a:t>
            </a:r>
          </a:p>
          <a:p>
            <a:pPr lvl="0"/>
            <a:r>
              <a:rPr lang="en-IE" sz="1300" dirty="0">
                <a:latin typeface="Arial"/>
              </a:rPr>
              <a:t>Scanners, shredders, etc.</a:t>
            </a:r>
          </a:p>
          <a:p>
            <a:pPr lvl="0"/>
            <a:r>
              <a:rPr lang="en-IE" sz="1300" dirty="0">
                <a:latin typeface="Arial"/>
              </a:rPr>
              <a:t>Projectors, smart boards, and laptops,</a:t>
            </a:r>
          </a:p>
          <a:p>
            <a:pPr lvl="0"/>
            <a:r>
              <a:rPr lang="en-IE" sz="1300" dirty="0">
                <a:latin typeface="Arial"/>
              </a:rPr>
              <a:t>TVs, DVD players, amplifiers, stereos,</a:t>
            </a:r>
          </a:p>
          <a:p>
            <a:pPr lvl="0"/>
            <a:r>
              <a:rPr lang="en-IE" sz="1300" dirty="0">
                <a:latin typeface="Arial"/>
              </a:rPr>
              <a:t>Public address systems, </a:t>
            </a:r>
          </a:p>
          <a:p>
            <a:pPr lvl="0"/>
            <a:r>
              <a:rPr lang="en-IE" sz="1300" dirty="0">
                <a:latin typeface="Arial"/>
              </a:rPr>
              <a:t>Chargers/ adaptors for phones, laptops, speakers etc.</a:t>
            </a:r>
          </a:p>
          <a:p>
            <a:pPr lvl="0"/>
            <a:r>
              <a:rPr lang="en-IE" sz="1300" dirty="0">
                <a:latin typeface="Arial"/>
              </a:rPr>
              <a:t>Defrost and switch off fridges, leaving door open,</a:t>
            </a:r>
          </a:p>
          <a:p>
            <a:pPr lvl="0"/>
            <a:r>
              <a:rPr lang="en-IE" sz="1300" dirty="0">
                <a:latin typeface="Arial"/>
              </a:rPr>
              <a:t>Exhaust fans including those on time switches,</a:t>
            </a:r>
          </a:p>
          <a:p>
            <a:pPr lvl="0"/>
            <a:r>
              <a:rPr lang="en-IE" sz="1300" dirty="0">
                <a:latin typeface="Arial"/>
              </a:rPr>
              <a:t>Domestic hot water heaters,</a:t>
            </a:r>
          </a:p>
          <a:p>
            <a:endParaRPr lang="en-IE" dirty="0"/>
          </a:p>
        </p:txBody>
      </p:sp>
      <p:sp>
        <p:nvSpPr>
          <p:cNvPr id="4" name="Slide Number Placeholder 3"/>
          <p:cNvSpPr>
            <a:spLocks noGrp="1"/>
          </p:cNvSpPr>
          <p:nvPr>
            <p:ph type="sldNum" sz="quarter" idx="5"/>
          </p:nvPr>
        </p:nvSpPr>
        <p:spPr/>
        <p:txBody>
          <a:bodyPr/>
          <a:lstStyle/>
          <a:p>
            <a:pPr defTabSz="483306">
              <a:defRPr/>
            </a:pPr>
            <a:fld id="{B81A8559-22CA-8E41-817F-7051BB5C9719}" type="slidenum">
              <a:rPr lang="en-US">
                <a:solidFill>
                  <a:prstClr val="black"/>
                </a:solidFill>
                <a:latin typeface="Arial"/>
              </a:rPr>
              <a:pPr defTabSz="483306">
                <a:defRPr/>
              </a:pPr>
              <a:t>56</a:t>
            </a:fld>
            <a:endParaRPr lang="en-US" dirty="0">
              <a:solidFill>
                <a:prstClr val="black"/>
              </a:solidFill>
              <a:latin typeface="Arial"/>
            </a:endParaRPr>
          </a:p>
        </p:txBody>
      </p:sp>
    </p:spTree>
    <p:extLst>
      <p:ext uri="{BB962C8B-B14F-4D97-AF65-F5344CB8AC3E}">
        <p14:creationId xmlns:p14="http://schemas.microsoft.com/office/powerpoint/2010/main" val="2884250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E3CDE2B-FDAF-46B7-8DAC-F06FF790057D}" type="slidenum">
              <a:rPr lang="en-GB" smtClean="0"/>
              <a:t>58</a:t>
            </a:fld>
            <a:endParaRPr lang="en-GB"/>
          </a:p>
        </p:txBody>
      </p:sp>
    </p:spTree>
    <p:extLst>
      <p:ext uri="{BB962C8B-B14F-4D97-AF65-F5344CB8AC3E}">
        <p14:creationId xmlns:p14="http://schemas.microsoft.com/office/powerpoint/2010/main" val="682496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23075" cy="3838575"/>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20E1A0F-580A-48D1-ABB1-9ABE4203107E}" type="slidenum">
              <a:rPr lang="en-US" smtClean="0"/>
              <a:pPr/>
              <a:t>59</a:t>
            </a:fld>
            <a:endParaRPr lang="en-US"/>
          </a:p>
        </p:txBody>
      </p:sp>
    </p:spTree>
    <p:extLst>
      <p:ext uri="{BB962C8B-B14F-4D97-AF65-F5344CB8AC3E}">
        <p14:creationId xmlns:p14="http://schemas.microsoft.com/office/powerpoint/2010/main" val="525526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file://localhost/Volumes/Work%20Folder/Clients/SEAI/XXXX_SEAI_PPT_Template/2%20Creative/Creative%20Support%20Files/Images/GreyLines3.png"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file://localhost/Volumes/Work%20Folder/Clients/SEAI/XXXX_SEAI_PPT_Template/2%20Creative/Creative%20Support%20Files/Images/Gradient_Yellow.jpg" TargetMode="External"/><Relationship Id="rId7" Type="http://schemas.openxmlformats.org/officeDocument/2006/relationships/image" Target="file://localhost/Volumes/Work%20Folder/Clients/SEAI/XXXX_SEAI_PPT_Template/2%20Creative/Creative%20Support%20Files/Images/SEAI_Icons/White/SEAI_Pylon.png" TargetMode="External"/><Relationship Id="rId2" Type="http://schemas.openxmlformats.org/officeDocument/2006/relationships/image" Target="../media/image4.jp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file://localhost/Volumes/Work%20Folder/Clients/SEAI/XXXX_SEAI_PPT_Template/2%20Creative/Creative%20Support%20Files/Images/SEAI_Wht.png" TargetMode="Externa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file://localhost/Volumes/Work%20Folder/Clients/SEAI/XXXX_SEAI_PPT_Template/2%20Creative/Creative%20Support%20Files/Images/Lines_Gradient_lgreen.jpg" TargetMode="External"/><Relationship Id="rId2" Type="http://schemas.openxmlformats.org/officeDocument/2006/relationships/image" Target="../media/image7.jp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file://localhost/Volumes/Work%20Folder/Clients/SEAI/XXXX_SEAI_PPT_Template/2%20Creative/Creative%20Support%20Files/Images/SEAI_Wht.png" TargetMode="Externa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file://localhost/Volumes/Work%20Folder/Clients/SEAI/XXXX_SEAI_PPT_Template/2%20Creative/Creative%20Support%20Files/Images/Pink_Gradient_Back.jpg" TargetMode="External"/><Relationship Id="rId7" Type="http://schemas.openxmlformats.org/officeDocument/2006/relationships/image" Target="../media/image10.png"/><Relationship Id="rId2" Type="http://schemas.openxmlformats.org/officeDocument/2006/relationships/image" Target="../media/image8.jp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file://localhost/Volumes/Work%20Folder/Clients/SEAI/XXXX_SEAI_PPT_Template/2%20Creative/Creative%20Support%20Files/Images/SEAI_Wht.png" TargetMode="Externa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5F91FB0-B66B-4771-90AB-CDD21E9AB9BF}" type="datetimeFigureOut">
              <a:rPr lang="en-IE" smtClean="0"/>
              <a:t>01/02/2024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3762612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F91FB0-B66B-4771-90AB-CDD21E9AB9BF}" type="datetimeFigureOut">
              <a:rPr lang="en-IE" smtClean="0"/>
              <a:t>01/02/2024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3558495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F91FB0-B66B-4771-90AB-CDD21E9AB9BF}" type="datetimeFigureOut">
              <a:rPr lang="en-IE" smtClean="0"/>
              <a:t>01/02/2024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4257491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F91FB0-B66B-4771-90AB-CDD21E9AB9BF}" type="datetimeFigureOut">
              <a:rPr lang="en-IE" smtClean="0"/>
              <a:t>01/02/2024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3044757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5F91FB0-B66B-4771-90AB-CDD21E9AB9BF}" type="datetimeFigureOut">
              <a:rPr lang="en-IE" smtClean="0"/>
              <a:t>01/02/2024</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2106255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5F91FB0-B66B-4771-90AB-CDD21E9AB9BF}" type="datetimeFigureOut">
              <a:rPr lang="en-IE" smtClean="0"/>
              <a:t>01/02/2024</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392235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F91FB0-B66B-4771-90AB-CDD21E9AB9BF}" type="datetimeFigureOut">
              <a:rPr lang="en-IE" smtClean="0"/>
              <a:t>01/02/2024</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407029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F91FB0-B66B-4771-90AB-CDD21E9AB9BF}" type="datetimeFigureOut">
              <a:rPr lang="en-IE" smtClean="0"/>
              <a:t>01/02/2024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1284031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F91FB0-B66B-4771-90AB-CDD21E9AB9BF}" type="datetimeFigureOut">
              <a:rPr lang="en-IE" smtClean="0"/>
              <a:t>01/02/2024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305813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F91FB0-B66B-4771-90AB-CDD21E9AB9BF}" type="datetimeFigureOut">
              <a:rPr lang="en-IE" smtClean="0"/>
              <a:t>01/02/2024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807604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F91FB0-B66B-4771-90AB-CDD21E9AB9BF}" type="datetimeFigureOut">
              <a:rPr lang="en-IE" smtClean="0"/>
              <a:t>01/02/2024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8D4DEAD-8A2C-4E5F-B26C-FC68A730324C}" type="slidenum">
              <a:rPr lang="en-IE" smtClean="0"/>
              <a:t>‹#›</a:t>
            </a:fld>
            <a:endParaRPr lang="en-I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45283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F91FB0-B66B-4771-90AB-CDD21E9AB9BF}" type="datetimeFigureOut">
              <a:rPr lang="en-IE" smtClean="0"/>
              <a:t>01/02/2024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3259427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F91FB0-B66B-4771-90AB-CDD21E9AB9BF}" type="datetimeFigureOut">
              <a:rPr lang="en-IE" smtClean="0"/>
              <a:t>01/02/2024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8D4DEAD-8A2C-4E5F-B26C-FC68A730324C}"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98400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F91FB0-B66B-4771-90AB-CDD21E9AB9BF}" type="datetimeFigureOut">
              <a:rPr lang="en-IE" smtClean="0"/>
              <a:t>01/02/2024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2323176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F91FB0-B66B-4771-90AB-CDD21E9AB9BF}" type="datetimeFigureOut">
              <a:rPr lang="en-IE" smtClean="0"/>
              <a:t>01/02/2024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630195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F91FB0-B66B-4771-90AB-CDD21E9AB9BF}" type="datetimeFigureOut">
              <a:rPr lang="en-IE" smtClean="0"/>
              <a:t>01/02/2024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8D4DEAD-8A2C-4E5F-B26C-FC68A730324C}" type="slidenum">
              <a:rPr lang="en-IE" smtClean="0"/>
              <a:t>‹#›</a:t>
            </a:fld>
            <a:endParaRPr lang="en-IE"/>
          </a:p>
        </p:txBody>
      </p:sp>
    </p:spTree>
    <p:extLst>
      <p:ext uri="{BB962C8B-B14F-4D97-AF65-F5344CB8AC3E}">
        <p14:creationId xmlns:p14="http://schemas.microsoft.com/office/powerpoint/2010/main" val="551871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209C79-991A-681B-BE71-28C0532BBE8D}"/>
              </a:ext>
            </a:extLst>
          </p:cNvPr>
          <p:cNvSpPr>
            <a:spLocks noGrp="1"/>
          </p:cNvSpPr>
          <p:nvPr>
            <p:ph type="dt" sz="half" idx="10"/>
          </p:nvPr>
        </p:nvSpPr>
        <p:spPr/>
        <p:txBody>
          <a:bodyPr/>
          <a:lstStyle/>
          <a:p>
            <a:fld id="{7BBF6FF0-D648-4E2A-A94F-F5F18428C7B6}" type="datetimeFigureOut">
              <a:rPr lang="en-IE" smtClean="0"/>
              <a:t>01/02/2024</a:t>
            </a:fld>
            <a:endParaRPr lang="en-IE"/>
          </a:p>
        </p:txBody>
      </p:sp>
      <p:sp>
        <p:nvSpPr>
          <p:cNvPr id="3" name="Footer Placeholder 2">
            <a:extLst>
              <a:ext uri="{FF2B5EF4-FFF2-40B4-BE49-F238E27FC236}">
                <a16:creationId xmlns:a16="http://schemas.microsoft.com/office/drawing/2014/main" id="{CE0645A2-488E-FA62-3AE8-CA8CBF2279F1}"/>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11BB81E8-E3C5-C33C-8239-92C2480FBB7B}"/>
              </a:ext>
            </a:extLst>
          </p:cNvPr>
          <p:cNvSpPr>
            <a:spLocks noGrp="1"/>
          </p:cNvSpPr>
          <p:nvPr>
            <p:ph type="sldNum" sz="quarter" idx="12"/>
          </p:nvPr>
        </p:nvSpPr>
        <p:spPr/>
        <p:txBody>
          <a:bodyPr/>
          <a:lstStyle/>
          <a:p>
            <a:fld id="{33AE8868-CE56-478B-A557-A77CE15A3EB4}" type="slidenum">
              <a:rPr lang="en-IE" smtClean="0"/>
              <a:t>‹#›</a:t>
            </a:fld>
            <a:endParaRPr lang="en-IE"/>
          </a:p>
        </p:txBody>
      </p:sp>
    </p:spTree>
    <p:extLst>
      <p:ext uri="{BB962C8B-B14F-4D97-AF65-F5344CB8AC3E}">
        <p14:creationId xmlns:p14="http://schemas.microsoft.com/office/powerpoint/2010/main" val="1948999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Quote on White">
    <p:spTree>
      <p:nvGrpSpPr>
        <p:cNvPr id="1" name=""/>
        <p:cNvGrpSpPr/>
        <p:nvPr/>
      </p:nvGrpSpPr>
      <p:grpSpPr>
        <a:xfrm>
          <a:off x="0" y="0"/>
          <a:ext cx="0" cy="0"/>
          <a:chOff x="0" y="0"/>
          <a:chExt cx="0" cy="0"/>
        </a:xfrm>
      </p:grpSpPr>
      <p:sp>
        <p:nvSpPr>
          <p:cNvPr id="9" name="Title 1"/>
          <p:cNvSpPr>
            <a:spLocks noGrp="1"/>
          </p:cNvSpPr>
          <p:nvPr>
            <p:ph type="title"/>
          </p:nvPr>
        </p:nvSpPr>
        <p:spPr>
          <a:xfrm>
            <a:off x="6027714" y="1417529"/>
            <a:ext cx="5272560" cy="3738672"/>
          </a:xfrm>
        </p:spPr>
        <p:txBody>
          <a:bodyPr anchor="t">
            <a:normAutofit/>
          </a:bodyPr>
          <a:lstStyle>
            <a:lvl1pPr>
              <a:defRPr sz="4266" b="0" i="0">
                <a:solidFill>
                  <a:schemeClr val="bg1">
                    <a:lumMod val="50000"/>
                  </a:schemeClr>
                </a:solidFill>
                <a:latin typeface="Arial"/>
                <a:cs typeface="Arial"/>
              </a:defRPr>
            </a:lvl1pPr>
          </a:lstStyle>
          <a:p>
            <a:r>
              <a:rPr lang="ga-IE" dirty="0"/>
              <a:t>Click to edit Master title style</a:t>
            </a:r>
            <a:endParaRPr lang="en-US" dirty="0"/>
          </a:p>
        </p:txBody>
      </p:sp>
      <p:sp>
        <p:nvSpPr>
          <p:cNvPr id="7" name="Slide Number Placeholder 5"/>
          <p:cNvSpPr>
            <a:spLocks noGrp="1"/>
          </p:cNvSpPr>
          <p:nvPr>
            <p:ph type="sldNum" sz="quarter" idx="4"/>
          </p:nvPr>
        </p:nvSpPr>
        <p:spPr>
          <a:xfrm>
            <a:off x="899846" y="6445724"/>
            <a:ext cx="417574" cy="244355"/>
          </a:xfrm>
          <a:prstGeom prst="rect">
            <a:avLst/>
          </a:prstGeom>
        </p:spPr>
        <p:txBody>
          <a:bodyPr vert="horz" lIns="91440" tIns="45720" rIns="91440" bIns="45720" rtlCol="0" anchor="t"/>
          <a:lstStyle>
            <a:lvl1pPr algn="l">
              <a:defRPr sz="1066">
                <a:solidFill>
                  <a:srgbClr val="8E8F8F"/>
                </a:solidFill>
                <a:latin typeface="Arial"/>
              </a:defRPr>
            </a:lvl1pPr>
          </a:lstStyle>
          <a:p>
            <a:pPr defTabSz="609448"/>
            <a:fld id="{316755DE-A14E-A247-9B1E-AB0C957F89E6}" type="slidenum">
              <a:rPr lang="en-US" smtClean="0"/>
              <a:pPr defTabSz="609448"/>
              <a:t>‹#›</a:t>
            </a:fld>
            <a:endParaRPr lang="en-US" dirty="0"/>
          </a:p>
        </p:txBody>
      </p:sp>
      <p:sp>
        <p:nvSpPr>
          <p:cNvPr id="11" name="Footer Placeholder 4"/>
          <p:cNvSpPr>
            <a:spLocks noGrp="1"/>
          </p:cNvSpPr>
          <p:nvPr>
            <p:ph type="ftr" sz="quarter" idx="3"/>
          </p:nvPr>
        </p:nvSpPr>
        <p:spPr>
          <a:xfrm>
            <a:off x="1317419" y="6525686"/>
            <a:ext cx="3860800" cy="183207"/>
          </a:xfrm>
          <a:prstGeom prst="rect">
            <a:avLst/>
          </a:prstGeom>
        </p:spPr>
        <p:txBody>
          <a:bodyPr vert="horz" lIns="91440" tIns="45720" rIns="91440" bIns="45720" rtlCol="0" anchor="ctr"/>
          <a:lstStyle>
            <a:lvl1pPr algn="l">
              <a:defRPr sz="1066">
                <a:solidFill>
                  <a:srgbClr val="8E8F8F"/>
                </a:solidFill>
                <a:latin typeface="Helvetica"/>
              </a:defRPr>
            </a:lvl1pPr>
          </a:lstStyle>
          <a:p>
            <a:pPr defTabSz="609448"/>
            <a:r>
              <a:rPr lang="en-IE">
                <a:latin typeface="Gotham Book" panose="02000604040000020004" pitchFamily="2" charset="0"/>
              </a:rPr>
              <a:t>www.seai.ie</a:t>
            </a:r>
          </a:p>
          <a:p>
            <a:endParaRPr lang="en-US" dirty="0">
              <a:latin typeface="Arial"/>
            </a:endParaRPr>
          </a:p>
        </p:txBody>
      </p:sp>
      <p:sp>
        <p:nvSpPr>
          <p:cNvPr id="13" name="Subtitle 2"/>
          <p:cNvSpPr>
            <a:spLocks noGrp="1"/>
          </p:cNvSpPr>
          <p:nvPr>
            <p:ph type="subTitle" idx="1"/>
          </p:nvPr>
        </p:nvSpPr>
        <p:spPr>
          <a:xfrm>
            <a:off x="6027714" y="5156202"/>
            <a:ext cx="5272559" cy="909923"/>
          </a:xfrm>
        </p:spPr>
        <p:txBody>
          <a:bodyPr/>
          <a:lstStyle>
            <a:lvl1pPr marL="0" indent="0" algn="l">
              <a:buNone/>
              <a:defRPr>
                <a:solidFill>
                  <a:srgbClr val="00AC75"/>
                </a:solidFill>
              </a:defRPr>
            </a:lvl1pPr>
            <a:lvl2pPr marL="609448" indent="0" algn="ctr">
              <a:buNone/>
              <a:defRPr>
                <a:solidFill>
                  <a:schemeClr val="tx1">
                    <a:tint val="75000"/>
                  </a:schemeClr>
                </a:solidFill>
              </a:defRPr>
            </a:lvl2pPr>
            <a:lvl3pPr marL="1218895" indent="0" algn="ctr">
              <a:buNone/>
              <a:defRPr>
                <a:solidFill>
                  <a:schemeClr val="tx1">
                    <a:tint val="75000"/>
                  </a:schemeClr>
                </a:solidFill>
              </a:defRPr>
            </a:lvl3pPr>
            <a:lvl4pPr marL="1828343" indent="0" algn="ctr">
              <a:buNone/>
              <a:defRPr>
                <a:solidFill>
                  <a:schemeClr val="tx1">
                    <a:tint val="75000"/>
                  </a:schemeClr>
                </a:solidFill>
              </a:defRPr>
            </a:lvl4pPr>
            <a:lvl5pPr marL="2437790" indent="0" algn="ctr">
              <a:buNone/>
              <a:defRPr>
                <a:solidFill>
                  <a:schemeClr val="tx1">
                    <a:tint val="75000"/>
                  </a:schemeClr>
                </a:solidFill>
              </a:defRPr>
            </a:lvl5pPr>
            <a:lvl6pPr marL="3047238" indent="0" algn="ctr">
              <a:buNone/>
              <a:defRPr>
                <a:solidFill>
                  <a:schemeClr val="tx1">
                    <a:tint val="75000"/>
                  </a:schemeClr>
                </a:solidFill>
              </a:defRPr>
            </a:lvl6pPr>
            <a:lvl7pPr marL="3656686" indent="0" algn="ctr">
              <a:buNone/>
              <a:defRPr>
                <a:solidFill>
                  <a:schemeClr val="tx1">
                    <a:tint val="75000"/>
                  </a:schemeClr>
                </a:solidFill>
              </a:defRPr>
            </a:lvl7pPr>
            <a:lvl8pPr marL="4266133" indent="0" algn="ctr">
              <a:buNone/>
              <a:defRPr>
                <a:solidFill>
                  <a:schemeClr val="tx1">
                    <a:tint val="75000"/>
                  </a:schemeClr>
                </a:solidFill>
              </a:defRPr>
            </a:lvl8pPr>
            <a:lvl9pPr marL="4875581" indent="0" algn="ctr">
              <a:buNone/>
              <a:defRPr>
                <a:solidFill>
                  <a:schemeClr val="tx1">
                    <a:tint val="75000"/>
                  </a:schemeClr>
                </a:solidFill>
              </a:defRPr>
            </a:lvl9pPr>
          </a:lstStyle>
          <a:p>
            <a:r>
              <a:rPr lang="ga-IE" dirty="0"/>
              <a:t>Click to edit Master subtitle style</a:t>
            </a:r>
            <a:endParaRPr lang="en-US" dirty="0"/>
          </a:p>
        </p:txBody>
      </p:sp>
      <p:pic>
        <p:nvPicPr>
          <p:cNvPr id="8" name="GreyLines3.png" descr="/Volumes/Work Folder/Clients/SEAI/XXXX_SEAI_PPT_Template/2 Creative/Creative Support Files/Images/GreyLines3.png"/>
          <p:cNvPicPr>
            <a:picLocks noChangeAspect="1"/>
          </p:cNvPicPr>
          <p:nvPr userDrawn="1"/>
        </p:nvPicPr>
        <p:blipFill rotWithShape="1">
          <a:blip r:embed="rId2" r:link="rId3" cstate="print">
            <a:alphaModFix amt="70000"/>
            <a:extLst>
              <a:ext uri="{28A0092B-C50C-407E-A947-70E740481C1C}">
                <a14:useLocalDpi xmlns:a14="http://schemas.microsoft.com/office/drawing/2010/main"/>
              </a:ext>
            </a:extLst>
          </a:blip>
          <a:srcRect/>
          <a:stretch>
            <a:fillRect/>
          </a:stretch>
        </p:blipFill>
        <p:spPr>
          <a:xfrm>
            <a:off x="-170139" y="14718"/>
            <a:ext cx="6197855" cy="6291577"/>
          </a:xfrm>
          <a:prstGeom prst="rect">
            <a:avLst/>
          </a:prstGeom>
        </p:spPr>
      </p:pic>
    </p:spTree>
    <p:extLst>
      <p:ext uri="{BB962C8B-B14F-4D97-AF65-F5344CB8AC3E}">
        <p14:creationId xmlns:p14="http://schemas.microsoft.com/office/powerpoint/2010/main" val="29731043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ivider Slide Orange 1">
    <p:spTree>
      <p:nvGrpSpPr>
        <p:cNvPr id="1" name=""/>
        <p:cNvGrpSpPr/>
        <p:nvPr/>
      </p:nvGrpSpPr>
      <p:grpSpPr>
        <a:xfrm>
          <a:off x="0" y="0"/>
          <a:ext cx="0" cy="0"/>
          <a:chOff x="0" y="0"/>
          <a:chExt cx="0" cy="0"/>
        </a:xfrm>
      </p:grpSpPr>
      <p:pic>
        <p:nvPicPr>
          <p:cNvPr id="2" name="Gradient_Yellow.jpg" descr="/Volumes/Work Folder/Clients/SEAI/XXXX_SEAI_PPT_Template/2 Creative/Creative Support Files/Images/Gradient_Yellow.jpg"/>
          <p:cNvPicPr>
            <a:picLocks noChangeAspect="1"/>
          </p:cNvPicPr>
          <p:nvPr userDrawn="1"/>
        </p:nvPicPr>
        <p:blipFill>
          <a:blip r:embed="rId2" r:link="rId3">
            <a:extLst>
              <a:ext uri="{28A0092B-C50C-407E-A947-70E740481C1C}">
                <a14:useLocalDpi xmlns:a14="http://schemas.microsoft.com/office/drawing/2010/main"/>
              </a:ext>
            </a:extLst>
          </a:blip>
          <a:stretch>
            <a:fillRect/>
          </a:stretch>
        </p:blipFill>
        <p:spPr>
          <a:xfrm>
            <a:off x="1" y="0"/>
            <a:ext cx="12192000" cy="6870828"/>
          </a:xfrm>
          <a:prstGeom prst="rect">
            <a:avLst/>
          </a:prstGeom>
        </p:spPr>
      </p:pic>
      <p:sp>
        <p:nvSpPr>
          <p:cNvPr id="10" name="Slide Number Placeholder 5"/>
          <p:cNvSpPr>
            <a:spLocks noGrp="1"/>
          </p:cNvSpPr>
          <p:nvPr>
            <p:ph type="sldNum" sz="quarter" idx="4"/>
          </p:nvPr>
        </p:nvSpPr>
        <p:spPr>
          <a:xfrm>
            <a:off x="899845" y="6445723"/>
            <a:ext cx="417574" cy="244353"/>
          </a:xfrm>
          <a:prstGeom prst="rect">
            <a:avLst/>
          </a:prstGeom>
        </p:spPr>
        <p:txBody>
          <a:bodyPr vert="horz" lIns="91440" tIns="45720" rIns="91440" bIns="45720" rtlCol="0" anchor="t"/>
          <a:lstStyle>
            <a:lvl1pPr algn="l">
              <a:defRPr sz="800">
                <a:solidFill>
                  <a:srgbClr val="FFFFFF"/>
                </a:solidFill>
                <a:latin typeface="Arial"/>
              </a:defRPr>
            </a:lvl1pPr>
          </a:lstStyle>
          <a:p>
            <a:fld id="{316755DE-A14E-A247-9B1E-AB0C957F89E6}" type="slidenum">
              <a:rPr lang="en-US" smtClean="0"/>
              <a:pPr/>
              <a:t>‹#›</a:t>
            </a:fld>
            <a:endParaRPr lang="en-US" dirty="0"/>
          </a:p>
        </p:txBody>
      </p:sp>
      <p:cxnSp>
        <p:nvCxnSpPr>
          <p:cNvPr id="16" name="Straight Connector 15"/>
          <p:cNvCxnSpPr/>
          <p:nvPr userDrawn="1"/>
        </p:nvCxnSpPr>
        <p:spPr>
          <a:xfrm flipH="1">
            <a:off x="899844" y="6337300"/>
            <a:ext cx="8195724" cy="0"/>
          </a:xfrm>
          <a:prstGeom prst="line">
            <a:avLst/>
          </a:prstGeom>
          <a:ln w="3175" cmpd="sng">
            <a:solidFill>
              <a:schemeClr val="bg1"/>
            </a:solidFill>
          </a:ln>
          <a:effectLst/>
        </p:spPr>
        <p:style>
          <a:lnRef idx="2">
            <a:schemeClr val="accent4"/>
          </a:lnRef>
          <a:fillRef idx="0">
            <a:schemeClr val="accent4"/>
          </a:fillRef>
          <a:effectRef idx="1">
            <a:schemeClr val="accent4"/>
          </a:effectRef>
          <a:fontRef idx="minor">
            <a:schemeClr val="tx1"/>
          </a:fontRef>
        </p:style>
      </p:cxnSp>
      <p:sp>
        <p:nvSpPr>
          <p:cNvPr id="17" name="Title 1"/>
          <p:cNvSpPr>
            <a:spLocks noGrp="1"/>
          </p:cNvSpPr>
          <p:nvPr>
            <p:ph type="title"/>
          </p:nvPr>
        </p:nvSpPr>
        <p:spPr>
          <a:xfrm>
            <a:off x="812069" y="1911326"/>
            <a:ext cx="7545214" cy="2817553"/>
          </a:xfrm>
        </p:spPr>
        <p:txBody>
          <a:bodyPr anchor="t">
            <a:normAutofit/>
          </a:bodyPr>
          <a:lstStyle>
            <a:lvl1pPr>
              <a:defRPr sz="4800" b="0" i="0">
                <a:solidFill>
                  <a:schemeClr val="bg1"/>
                </a:solidFill>
                <a:latin typeface="Arial"/>
                <a:cs typeface="Arial"/>
              </a:defRPr>
            </a:lvl1pPr>
          </a:lstStyle>
          <a:p>
            <a:r>
              <a:rPr lang="ga-IE" dirty="0"/>
              <a:t>Click to edit Master title style</a:t>
            </a:r>
            <a:endParaRPr lang="en-US" dirty="0"/>
          </a:p>
        </p:txBody>
      </p:sp>
      <p:sp>
        <p:nvSpPr>
          <p:cNvPr id="20" name="Subtitle 2"/>
          <p:cNvSpPr>
            <a:spLocks noGrp="1"/>
          </p:cNvSpPr>
          <p:nvPr>
            <p:ph type="subTitle" idx="1"/>
          </p:nvPr>
        </p:nvSpPr>
        <p:spPr>
          <a:xfrm>
            <a:off x="812069" y="5427378"/>
            <a:ext cx="7545214" cy="909922"/>
          </a:xfrm>
        </p:spPr>
        <p:txBody>
          <a:bodyPr>
            <a:normAutofit/>
          </a:bodyPr>
          <a:lstStyle>
            <a:lvl1pPr marL="0" indent="0" algn="l">
              <a:buNone/>
              <a:defRPr sz="16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dirty="0"/>
              <a:t>Click to edit Master subtitle style</a:t>
            </a:r>
            <a:endParaRPr lang="en-US" dirty="0"/>
          </a:p>
        </p:txBody>
      </p:sp>
      <p:pic>
        <p:nvPicPr>
          <p:cNvPr id="12" name="SEAI_Wht.png" descr="/Volumes/Work Folder/Clients/SEAI/XXXX_SEAI_PPT_Template/2 Creative/Creative Support Files/Images/SEAI_Wht.png"/>
          <p:cNvPicPr>
            <a:picLocks noChangeAspect="1"/>
          </p:cNvPicPr>
          <p:nvPr userDrawn="1"/>
        </p:nvPicPr>
        <p:blipFill>
          <a:blip r:embed="rId4" r:link="rId5">
            <a:extLst>
              <a:ext uri="{28A0092B-C50C-407E-A947-70E740481C1C}">
                <a14:useLocalDpi xmlns:a14="http://schemas.microsoft.com/office/drawing/2010/main"/>
              </a:ext>
            </a:extLst>
          </a:blip>
          <a:stretch>
            <a:fillRect/>
          </a:stretch>
        </p:blipFill>
        <p:spPr>
          <a:xfrm>
            <a:off x="9514779" y="6108700"/>
            <a:ext cx="1810457" cy="469900"/>
          </a:xfrm>
          <a:prstGeom prst="rect">
            <a:avLst/>
          </a:prstGeom>
        </p:spPr>
      </p:pic>
      <p:pic>
        <p:nvPicPr>
          <p:cNvPr id="8" name="SEAI_Pylon.png" descr="/Volumes/Work Folder/Clients/SEAI/XXXX_SEAI_PPT_Template/2 Creative/Creative Support Files/Images/SEAI_Icons/White/SEAI_Pylon.png"/>
          <p:cNvPicPr>
            <a:picLocks noChangeAspect="1"/>
          </p:cNvPicPr>
          <p:nvPr userDrawn="1"/>
        </p:nvPicPr>
        <p:blipFill>
          <a:blip r:embed="rId6" r:link="rId7" cstate="print">
            <a:extLst>
              <a:ext uri="{28A0092B-C50C-407E-A947-70E740481C1C}">
                <a14:useLocalDpi xmlns:a14="http://schemas.microsoft.com/office/drawing/2010/main"/>
              </a:ext>
            </a:extLst>
          </a:blip>
          <a:stretch>
            <a:fillRect/>
          </a:stretch>
        </p:blipFill>
        <p:spPr>
          <a:xfrm>
            <a:off x="9201320" y="2437145"/>
            <a:ext cx="2153159" cy="3269918"/>
          </a:xfrm>
          <a:prstGeom prst="rect">
            <a:avLst/>
          </a:prstGeom>
        </p:spPr>
      </p:pic>
      <p:pic>
        <p:nvPicPr>
          <p:cNvPr id="5" name="Picture 4" descr="Text&#10;&#10;Description automatically generated with medium confidence">
            <a:extLst>
              <a:ext uri="{FF2B5EF4-FFF2-40B4-BE49-F238E27FC236}">
                <a16:creationId xmlns:a16="http://schemas.microsoft.com/office/drawing/2014/main" id="{489670E6-1EB7-4992-B045-E9098B1E7DAE}"/>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1343" y="111526"/>
            <a:ext cx="4133333" cy="1619048"/>
          </a:xfrm>
          <a:prstGeom prst="rect">
            <a:avLst/>
          </a:prstGeom>
        </p:spPr>
      </p:pic>
    </p:spTree>
    <p:extLst>
      <p:ext uri="{BB962C8B-B14F-4D97-AF65-F5344CB8AC3E}">
        <p14:creationId xmlns:p14="http://schemas.microsoft.com/office/powerpoint/2010/main" val="221000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Slide_Green">
    <p:spTree>
      <p:nvGrpSpPr>
        <p:cNvPr id="1" name=""/>
        <p:cNvGrpSpPr/>
        <p:nvPr/>
      </p:nvGrpSpPr>
      <p:grpSpPr>
        <a:xfrm>
          <a:off x="0" y="0"/>
          <a:ext cx="0" cy="0"/>
          <a:chOff x="0" y="0"/>
          <a:chExt cx="0" cy="0"/>
        </a:xfrm>
      </p:grpSpPr>
      <p:pic>
        <p:nvPicPr>
          <p:cNvPr id="5" name="Lines_Gradient_lgreen.jpg" descr="/Volumes/Work Folder/Clients/SEAI/XXXX_SEAI_PPT_Template/2 Creative/Creative Support Files/Images/Lines_Gradient_lgreen.jpg"/>
          <p:cNvPicPr>
            <a:picLocks noChangeAspect="1"/>
          </p:cNvPicPr>
          <p:nvPr userDrawn="1"/>
        </p:nvPicPr>
        <p:blipFill>
          <a:blip r:embed="rId2" r:link="rId3">
            <a:extLst>
              <a:ext uri="{28A0092B-C50C-407E-A947-70E740481C1C}">
                <a14:useLocalDpi xmlns:a14="http://schemas.microsoft.com/office/drawing/2010/main"/>
              </a:ext>
            </a:extLst>
          </a:blip>
          <a:stretch>
            <a:fillRect/>
          </a:stretch>
        </p:blipFill>
        <p:spPr>
          <a:xfrm>
            <a:off x="1" y="2"/>
            <a:ext cx="12192000" cy="6952604"/>
          </a:xfrm>
          <a:prstGeom prst="rect">
            <a:avLst/>
          </a:prstGeom>
        </p:spPr>
      </p:pic>
      <p:cxnSp>
        <p:nvCxnSpPr>
          <p:cNvPr id="9" name="Straight Connector 8"/>
          <p:cNvCxnSpPr/>
          <p:nvPr userDrawn="1"/>
        </p:nvCxnSpPr>
        <p:spPr>
          <a:xfrm flipH="1">
            <a:off x="899848" y="6337300"/>
            <a:ext cx="8195724" cy="0"/>
          </a:xfrm>
          <a:prstGeom prst="line">
            <a:avLst/>
          </a:prstGeom>
          <a:ln w="3175" cmpd="sng">
            <a:solidFill>
              <a:schemeClr val="bg1"/>
            </a:solidFill>
          </a:ln>
          <a:effectLst/>
        </p:spPr>
        <p:style>
          <a:lnRef idx="2">
            <a:schemeClr val="accent4"/>
          </a:lnRef>
          <a:fillRef idx="0">
            <a:schemeClr val="accent4"/>
          </a:fillRef>
          <a:effectRef idx="1">
            <a:schemeClr val="accent4"/>
          </a:effectRef>
          <a:fontRef idx="minor">
            <a:schemeClr val="tx1"/>
          </a:fontRef>
        </p:style>
      </p:cxnSp>
      <p:sp>
        <p:nvSpPr>
          <p:cNvPr id="10" name="Title 1"/>
          <p:cNvSpPr>
            <a:spLocks noGrp="1"/>
          </p:cNvSpPr>
          <p:nvPr>
            <p:ph type="title"/>
          </p:nvPr>
        </p:nvSpPr>
        <p:spPr>
          <a:xfrm>
            <a:off x="791740" y="1936981"/>
            <a:ext cx="7493886" cy="2791899"/>
          </a:xfrm>
        </p:spPr>
        <p:txBody>
          <a:bodyPr anchor="t">
            <a:normAutofit/>
          </a:bodyPr>
          <a:lstStyle>
            <a:lvl1pPr>
              <a:defRPr sz="6398" b="0" i="0">
                <a:solidFill>
                  <a:schemeClr val="bg1"/>
                </a:solidFill>
                <a:latin typeface="Arial"/>
                <a:cs typeface="Arial"/>
              </a:defRPr>
            </a:lvl1pPr>
          </a:lstStyle>
          <a:p>
            <a:r>
              <a:rPr lang="ga-IE" dirty="0"/>
              <a:t>Click to edit Master title style</a:t>
            </a:r>
            <a:endParaRPr lang="en-US" dirty="0"/>
          </a:p>
        </p:txBody>
      </p:sp>
      <p:sp>
        <p:nvSpPr>
          <p:cNvPr id="12" name="Subtitle 2"/>
          <p:cNvSpPr>
            <a:spLocks noGrp="1"/>
          </p:cNvSpPr>
          <p:nvPr>
            <p:ph type="subTitle" idx="1"/>
          </p:nvPr>
        </p:nvSpPr>
        <p:spPr>
          <a:xfrm>
            <a:off x="791741" y="5427378"/>
            <a:ext cx="7493886" cy="909923"/>
          </a:xfrm>
        </p:spPr>
        <p:txBody>
          <a:bodyPr>
            <a:normAutofit/>
          </a:bodyPr>
          <a:lstStyle>
            <a:lvl1pPr marL="0" indent="0" algn="l">
              <a:buNone/>
              <a:defRPr sz="2133">
                <a:solidFill>
                  <a:srgbClr val="FFFFFF"/>
                </a:solidFill>
              </a:defRPr>
            </a:lvl1pPr>
            <a:lvl2pPr marL="609448" indent="0" algn="ctr">
              <a:buNone/>
              <a:defRPr>
                <a:solidFill>
                  <a:schemeClr val="tx1">
                    <a:tint val="75000"/>
                  </a:schemeClr>
                </a:solidFill>
              </a:defRPr>
            </a:lvl2pPr>
            <a:lvl3pPr marL="1218895" indent="0" algn="ctr">
              <a:buNone/>
              <a:defRPr>
                <a:solidFill>
                  <a:schemeClr val="tx1">
                    <a:tint val="75000"/>
                  </a:schemeClr>
                </a:solidFill>
              </a:defRPr>
            </a:lvl3pPr>
            <a:lvl4pPr marL="1828343" indent="0" algn="ctr">
              <a:buNone/>
              <a:defRPr>
                <a:solidFill>
                  <a:schemeClr val="tx1">
                    <a:tint val="75000"/>
                  </a:schemeClr>
                </a:solidFill>
              </a:defRPr>
            </a:lvl4pPr>
            <a:lvl5pPr marL="2437790" indent="0" algn="ctr">
              <a:buNone/>
              <a:defRPr>
                <a:solidFill>
                  <a:schemeClr val="tx1">
                    <a:tint val="75000"/>
                  </a:schemeClr>
                </a:solidFill>
              </a:defRPr>
            </a:lvl5pPr>
            <a:lvl6pPr marL="3047238" indent="0" algn="ctr">
              <a:buNone/>
              <a:defRPr>
                <a:solidFill>
                  <a:schemeClr val="tx1">
                    <a:tint val="75000"/>
                  </a:schemeClr>
                </a:solidFill>
              </a:defRPr>
            </a:lvl6pPr>
            <a:lvl7pPr marL="3656686" indent="0" algn="ctr">
              <a:buNone/>
              <a:defRPr>
                <a:solidFill>
                  <a:schemeClr val="tx1">
                    <a:tint val="75000"/>
                  </a:schemeClr>
                </a:solidFill>
              </a:defRPr>
            </a:lvl7pPr>
            <a:lvl8pPr marL="4266133" indent="0" algn="ctr">
              <a:buNone/>
              <a:defRPr>
                <a:solidFill>
                  <a:schemeClr val="tx1">
                    <a:tint val="75000"/>
                  </a:schemeClr>
                </a:solidFill>
              </a:defRPr>
            </a:lvl8pPr>
            <a:lvl9pPr marL="4875581" indent="0" algn="ctr">
              <a:buNone/>
              <a:defRPr>
                <a:solidFill>
                  <a:schemeClr val="tx1">
                    <a:tint val="75000"/>
                  </a:schemeClr>
                </a:solidFill>
              </a:defRPr>
            </a:lvl9pPr>
          </a:lstStyle>
          <a:p>
            <a:r>
              <a:rPr lang="ga-IE" dirty="0"/>
              <a:t>Click to edit Master subtitle style</a:t>
            </a:r>
            <a:endParaRPr lang="en-US" dirty="0"/>
          </a:p>
        </p:txBody>
      </p:sp>
      <p:sp>
        <p:nvSpPr>
          <p:cNvPr id="13" name="Slide Number Placeholder 5"/>
          <p:cNvSpPr>
            <a:spLocks noGrp="1"/>
          </p:cNvSpPr>
          <p:nvPr>
            <p:ph type="sldNum" sz="quarter" idx="4"/>
          </p:nvPr>
        </p:nvSpPr>
        <p:spPr>
          <a:xfrm>
            <a:off x="899846" y="6445724"/>
            <a:ext cx="417574" cy="244355"/>
          </a:xfrm>
          <a:prstGeom prst="rect">
            <a:avLst/>
          </a:prstGeom>
        </p:spPr>
        <p:txBody>
          <a:bodyPr vert="horz" lIns="91440" tIns="45720" rIns="91440" bIns="45720" rtlCol="0" anchor="t"/>
          <a:lstStyle>
            <a:lvl1pPr algn="l">
              <a:defRPr sz="1066">
                <a:solidFill>
                  <a:srgbClr val="FFFFFF"/>
                </a:solidFill>
                <a:latin typeface="Arial"/>
              </a:defRPr>
            </a:lvl1pPr>
          </a:lstStyle>
          <a:p>
            <a:pPr defTabSz="609448"/>
            <a:fld id="{316755DE-A14E-A247-9B1E-AB0C957F89E6}" type="slidenum">
              <a:rPr lang="en-US" smtClean="0"/>
              <a:pPr defTabSz="609448"/>
              <a:t>‹#›</a:t>
            </a:fld>
            <a:endParaRPr lang="en-US" dirty="0"/>
          </a:p>
        </p:txBody>
      </p:sp>
      <p:pic>
        <p:nvPicPr>
          <p:cNvPr id="15" name="SEAI_Wht.png" descr="/Volumes/Work Folder/Clients/SEAI/XXXX_SEAI_PPT_Template/2 Creative/Creative Support Files/Images/SEAI_Wht.png"/>
          <p:cNvPicPr>
            <a:picLocks noChangeAspect="1"/>
          </p:cNvPicPr>
          <p:nvPr userDrawn="1"/>
        </p:nvPicPr>
        <p:blipFill>
          <a:blip r:embed="rId4" r:link="rId5">
            <a:extLst>
              <a:ext uri="{28A0092B-C50C-407E-A947-70E740481C1C}">
                <a14:useLocalDpi xmlns:a14="http://schemas.microsoft.com/office/drawing/2010/main"/>
              </a:ext>
            </a:extLst>
          </a:blip>
          <a:stretch>
            <a:fillRect/>
          </a:stretch>
        </p:blipFill>
        <p:spPr>
          <a:xfrm>
            <a:off x="9514777" y="6108705"/>
            <a:ext cx="1849542" cy="480169"/>
          </a:xfrm>
          <a:prstGeom prst="rect">
            <a:avLst/>
          </a:prstGeom>
        </p:spPr>
      </p:pic>
      <p:pic>
        <p:nvPicPr>
          <p:cNvPr id="4" name="Picture 3" descr="Text&#10;&#10;Description automatically generated with medium confidence">
            <a:extLst>
              <a:ext uri="{FF2B5EF4-FFF2-40B4-BE49-F238E27FC236}">
                <a16:creationId xmlns:a16="http://schemas.microsoft.com/office/drawing/2014/main" id="{2D737EF4-7F49-4918-A4AA-E688EAE4921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9390" y="324077"/>
            <a:ext cx="3840851" cy="1504481"/>
          </a:xfrm>
          <a:prstGeom prst="rect">
            <a:avLst/>
          </a:prstGeom>
        </p:spPr>
      </p:pic>
    </p:spTree>
    <p:extLst>
      <p:ext uri="{BB962C8B-B14F-4D97-AF65-F5344CB8AC3E}">
        <p14:creationId xmlns:p14="http://schemas.microsoft.com/office/powerpoint/2010/main" val="34033021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Picture Placeholder 2"/>
          <p:cNvSpPr>
            <a:spLocks noGrp="1"/>
          </p:cNvSpPr>
          <p:nvPr>
            <p:ph type="pic" sz="quarter" idx="10" hasCustomPrompt="1"/>
          </p:nvPr>
        </p:nvSpPr>
        <p:spPr>
          <a:xfrm>
            <a:off x="5977232" y="0"/>
            <a:ext cx="6214768" cy="6858000"/>
          </a:xfrm>
          <a:prstGeom prst="rect">
            <a:avLst/>
          </a:prstGeom>
          <a:pattFill prst="lgCheck">
            <a:fgClr>
              <a:schemeClr val="bg2">
                <a:lumMod val="90000"/>
              </a:schemeClr>
            </a:fgClr>
            <a:bgClr>
              <a:schemeClr val="bg1"/>
            </a:bgClr>
          </a:pattFill>
        </p:spPr>
        <p:txBody>
          <a:bodyPr anchor="ctr"/>
          <a:lstStyle>
            <a:lvl1pPr marL="0" indent="0" algn="ctr">
              <a:buNone/>
              <a:defRPr sz="1600" b="1" i="0" baseline="0">
                <a:latin typeface="Source Sans Pro" charset="0"/>
                <a:ea typeface="Source Sans Pro" charset="0"/>
                <a:cs typeface="Source Sans Pro" charset="0"/>
              </a:defRPr>
            </a:lvl1pPr>
          </a:lstStyle>
          <a:p>
            <a:r>
              <a:rPr lang="en-US" dirty="0"/>
              <a:t>Drag &amp; Drop picture</a:t>
            </a:r>
          </a:p>
        </p:txBody>
      </p:sp>
      <p:pic>
        <p:nvPicPr>
          <p:cNvPr id="3" name="Picture 2" descr="Text&#10;&#10;Description automatically generated with medium confidence">
            <a:extLst>
              <a:ext uri="{FF2B5EF4-FFF2-40B4-BE49-F238E27FC236}">
                <a16:creationId xmlns:a16="http://schemas.microsoft.com/office/drawing/2014/main" id="{789A7588-A2CA-4997-BE0F-BCB617CDCE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0411" y="0"/>
            <a:ext cx="2891589" cy="1132650"/>
          </a:xfrm>
          <a:prstGeom prst="rect">
            <a:avLst/>
          </a:prstGeom>
        </p:spPr>
      </p:pic>
    </p:spTree>
    <p:extLst>
      <p:ext uri="{BB962C8B-B14F-4D97-AF65-F5344CB8AC3E}">
        <p14:creationId xmlns:p14="http://schemas.microsoft.com/office/powerpoint/2010/main" val="281464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9845" y="489105"/>
            <a:ext cx="10392312" cy="701603"/>
          </a:xfrm>
        </p:spPr>
        <p:txBody>
          <a:bodyPr/>
          <a:lstStyle/>
          <a:p>
            <a:r>
              <a:rPr lang="ga-IE" dirty="0"/>
              <a:t>Click to edit Master title style</a:t>
            </a:r>
            <a:endParaRPr lang="en-US" dirty="0"/>
          </a:p>
        </p:txBody>
      </p:sp>
      <p:sp>
        <p:nvSpPr>
          <p:cNvPr id="3" name="Content Placeholder 2"/>
          <p:cNvSpPr>
            <a:spLocks noGrp="1"/>
          </p:cNvSpPr>
          <p:nvPr>
            <p:ph idx="1"/>
          </p:nvPr>
        </p:nvSpPr>
        <p:spPr>
          <a:xfrm>
            <a:off x="899848" y="1498601"/>
            <a:ext cx="8195724" cy="4592288"/>
          </a:xfrm>
        </p:spPr>
        <p:txBody>
          <a:body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9" name="Slide Number Placeholder 5"/>
          <p:cNvSpPr>
            <a:spLocks noGrp="1"/>
          </p:cNvSpPr>
          <p:nvPr>
            <p:ph type="sldNum" sz="quarter" idx="4"/>
          </p:nvPr>
        </p:nvSpPr>
        <p:spPr>
          <a:xfrm>
            <a:off x="899846" y="6445724"/>
            <a:ext cx="417574" cy="244355"/>
          </a:xfrm>
          <a:prstGeom prst="rect">
            <a:avLst/>
          </a:prstGeom>
        </p:spPr>
        <p:txBody>
          <a:bodyPr vert="horz" lIns="91440" tIns="45720" rIns="91440" bIns="45720" rtlCol="0" anchor="t"/>
          <a:lstStyle>
            <a:lvl1pPr algn="l">
              <a:defRPr sz="1066">
                <a:solidFill>
                  <a:srgbClr val="8E8F8F"/>
                </a:solidFill>
                <a:latin typeface="Arial"/>
              </a:defRPr>
            </a:lvl1pPr>
          </a:lstStyle>
          <a:p>
            <a:pPr defTabSz="609448"/>
            <a:fld id="{316755DE-A14E-A247-9B1E-AB0C957F89E6}" type="slidenum">
              <a:rPr lang="en-US" smtClean="0"/>
              <a:pPr defTabSz="609448"/>
              <a:t>‹#›</a:t>
            </a:fld>
            <a:endParaRPr lang="en-US" dirty="0"/>
          </a:p>
        </p:txBody>
      </p:sp>
      <p:sp>
        <p:nvSpPr>
          <p:cNvPr id="6" name="Footer Placeholder 4"/>
          <p:cNvSpPr>
            <a:spLocks noGrp="1"/>
          </p:cNvSpPr>
          <p:nvPr>
            <p:ph type="ftr" sz="quarter" idx="3"/>
          </p:nvPr>
        </p:nvSpPr>
        <p:spPr>
          <a:xfrm>
            <a:off x="1317419" y="6525686"/>
            <a:ext cx="3860800" cy="183207"/>
          </a:xfrm>
          <a:prstGeom prst="rect">
            <a:avLst/>
          </a:prstGeom>
        </p:spPr>
        <p:txBody>
          <a:bodyPr vert="horz" lIns="91440" tIns="45720" rIns="91440" bIns="45720" rtlCol="0" anchor="ctr"/>
          <a:lstStyle>
            <a:lvl1pPr algn="l">
              <a:defRPr sz="1066">
                <a:solidFill>
                  <a:srgbClr val="8E8F8F"/>
                </a:solidFill>
                <a:latin typeface="Helvetica"/>
              </a:defRPr>
            </a:lvl1pPr>
          </a:lstStyle>
          <a:p>
            <a:pPr defTabSz="609448"/>
            <a:r>
              <a:rPr lang="en-IE">
                <a:latin typeface="Gotham Book" panose="02000604040000020004" pitchFamily="2" charset="0"/>
              </a:rPr>
              <a:t>www.seai.ie</a:t>
            </a:r>
          </a:p>
          <a:p>
            <a:endParaRPr lang="en-US" dirty="0">
              <a:latin typeface="Arial"/>
            </a:endParaRPr>
          </a:p>
        </p:txBody>
      </p:sp>
    </p:spTree>
    <p:extLst>
      <p:ext uri="{BB962C8B-B14F-4D97-AF65-F5344CB8AC3E}">
        <p14:creationId xmlns:p14="http://schemas.microsoft.com/office/powerpoint/2010/main" val="34429913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ivider Slide Purple 2">
    <p:spTree>
      <p:nvGrpSpPr>
        <p:cNvPr id="1" name=""/>
        <p:cNvGrpSpPr/>
        <p:nvPr/>
      </p:nvGrpSpPr>
      <p:grpSpPr>
        <a:xfrm>
          <a:off x="0" y="0"/>
          <a:ext cx="0" cy="0"/>
          <a:chOff x="0" y="0"/>
          <a:chExt cx="0" cy="0"/>
        </a:xfrm>
      </p:grpSpPr>
      <p:pic>
        <p:nvPicPr>
          <p:cNvPr id="4" name="Pink_Gradient_Back.jpg" descr="/Volumes/Work Folder/Clients/SEAI/XXXX_SEAI_PPT_Template/2 Creative/Creative Support Files/Images/Pink_Gradient_Back.jpg"/>
          <p:cNvPicPr>
            <a:picLocks noChangeAspect="1"/>
          </p:cNvPicPr>
          <p:nvPr userDrawn="1"/>
        </p:nvPicPr>
        <p:blipFill>
          <a:blip r:embed="rId2" r:link="rId3">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10" name="Slide Number Placeholder 5"/>
          <p:cNvSpPr>
            <a:spLocks noGrp="1"/>
          </p:cNvSpPr>
          <p:nvPr>
            <p:ph type="sldNum" sz="quarter" idx="4"/>
          </p:nvPr>
        </p:nvSpPr>
        <p:spPr>
          <a:xfrm>
            <a:off x="899845" y="6445723"/>
            <a:ext cx="417574" cy="244353"/>
          </a:xfrm>
          <a:prstGeom prst="rect">
            <a:avLst/>
          </a:prstGeom>
        </p:spPr>
        <p:txBody>
          <a:bodyPr vert="horz" lIns="91440" tIns="45720" rIns="91440" bIns="45720" rtlCol="0" anchor="t"/>
          <a:lstStyle>
            <a:lvl1pPr algn="l">
              <a:defRPr sz="800">
                <a:solidFill>
                  <a:srgbClr val="FFFFFF"/>
                </a:solidFill>
                <a:latin typeface="Arial"/>
              </a:defRPr>
            </a:lvl1pPr>
          </a:lstStyle>
          <a:p>
            <a:fld id="{316755DE-A14E-A247-9B1E-AB0C957F89E6}" type="slidenum">
              <a:rPr lang="en-US" smtClean="0"/>
              <a:pPr/>
              <a:t>‹#›</a:t>
            </a:fld>
            <a:endParaRPr lang="en-US" dirty="0"/>
          </a:p>
        </p:txBody>
      </p:sp>
      <p:cxnSp>
        <p:nvCxnSpPr>
          <p:cNvPr id="16" name="Straight Connector 15"/>
          <p:cNvCxnSpPr/>
          <p:nvPr userDrawn="1"/>
        </p:nvCxnSpPr>
        <p:spPr>
          <a:xfrm flipH="1">
            <a:off x="899844" y="6337300"/>
            <a:ext cx="8195724" cy="0"/>
          </a:xfrm>
          <a:prstGeom prst="line">
            <a:avLst/>
          </a:prstGeom>
          <a:ln w="635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Title 1"/>
          <p:cNvSpPr>
            <a:spLocks noGrp="1"/>
          </p:cNvSpPr>
          <p:nvPr>
            <p:ph type="title"/>
          </p:nvPr>
        </p:nvSpPr>
        <p:spPr>
          <a:xfrm>
            <a:off x="812064" y="1949808"/>
            <a:ext cx="7570878" cy="2779070"/>
          </a:xfrm>
        </p:spPr>
        <p:txBody>
          <a:bodyPr anchor="t">
            <a:normAutofit/>
          </a:bodyPr>
          <a:lstStyle>
            <a:lvl1pPr>
              <a:defRPr sz="4800" b="0" i="0">
                <a:solidFill>
                  <a:schemeClr val="bg1"/>
                </a:solidFill>
                <a:latin typeface="Arial"/>
                <a:cs typeface="Arial"/>
              </a:defRPr>
            </a:lvl1pPr>
          </a:lstStyle>
          <a:p>
            <a:r>
              <a:rPr lang="ga-IE" dirty="0"/>
              <a:t>Click to edit Master title style</a:t>
            </a:r>
            <a:endParaRPr lang="en-US" dirty="0"/>
          </a:p>
        </p:txBody>
      </p:sp>
      <p:sp>
        <p:nvSpPr>
          <p:cNvPr id="20" name="Subtitle 2"/>
          <p:cNvSpPr>
            <a:spLocks noGrp="1"/>
          </p:cNvSpPr>
          <p:nvPr>
            <p:ph type="subTitle" idx="1"/>
          </p:nvPr>
        </p:nvSpPr>
        <p:spPr>
          <a:xfrm>
            <a:off x="812064" y="5427378"/>
            <a:ext cx="7570879" cy="909922"/>
          </a:xfrm>
        </p:spPr>
        <p:txBody>
          <a:bodyPr>
            <a:normAutofit/>
          </a:bodyPr>
          <a:lstStyle>
            <a:lvl1pPr marL="0" indent="0" algn="l">
              <a:buNone/>
              <a:defRPr sz="16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dirty="0"/>
              <a:t>Click to edit Master subtitle style</a:t>
            </a:r>
            <a:endParaRPr lang="en-US" dirty="0"/>
          </a:p>
        </p:txBody>
      </p:sp>
      <p:pic>
        <p:nvPicPr>
          <p:cNvPr id="21" name="SEAI_Wht.png" descr="/Volumes/Work Folder/Clients/SEAI/XXXX_SEAI_PPT_Template/2 Creative/Creative Support Files/Images/SEAI_Wht.png"/>
          <p:cNvPicPr>
            <a:picLocks noChangeAspect="1"/>
          </p:cNvPicPr>
          <p:nvPr userDrawn="1"/>
        </p:nvPicPr>
        <p:blipFill>
          <a:blip r:embed="rId4" r:link="rId5">
            <a:extLst>
              <a:ext uri="{28A0092B-C50C-407E-A947-70E740481C1C}">
                <a14:useLocalDpi xmlns:a14="http://schemas.microsoft.com/office/drawing/2010/main"/>
              </a:ext>
            </a:extLst>
          </a:blip>
          <a:stretch>
            <a:fillRect/>
          </a:stretch>
        </p:blipFill>
        <p:spPr>
          <a:xfrm>
            <a:off x="9514779" y="6108700"/>
            <a:ext cx="1810457" cy="469900"/>
          </a:xfrm>
          <a:prstGeom prst="rect">
            <a:avLst/>
          </a:prstGeom>
        </p:spPr>
      </p:pic>
      <p:pic>
        <p:nvPicPr>
          <p:cNvPr id="2" name="Picture 1" descr="SEAI_Renewable Energy_Icon_White_RGB_LoRes-22-22.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8597758" y="3137937"/>
            <a:ext cx="2976507" cy="5157936"/>
          </a:xfrm>
          <a:prstGeom prst="rect">
            <a:avLst/>
          </a:prstGeom>
        </p:spPr>
      </p:pic>
      <p:pic>
        <p:nvPicPr>
          <p:cNvPr id="5" name="Picture 4" descr="A close up of a logo&#10;&#10;Description automatically generated">
            <a:extLst>
              <a:ext uri="{FF2B5EF4-FFF2-40B4-BE49-F238E27FC236}">
                <a16:creationId xmlns:a16="http://schemas.microsoft.com/office/drawing/2014/main" id="{A8DEFB6A-66BB-41B8-82FD-E0EF4B678362}"/>
              </a:ext>
            </a:extLst>
          </p:cNvPr>
          <p:cNvPicPr>
            <a:picLocks noChangeAspect="1"/>
          </p:cNvPicPr>
          <p:nvPr userDrawn="1"/>
        </p:nvPicPr>
        <p:blipFill>
          <a:blip r:embed="rId7"/>
          <a:stretch>
            <a:fillRect/>
          </a:stretch>
        </p:blipFill>
        <p:spPr>
          <a:xfrm>
            <a:off x="526128" y="752438"/>
            <a:ext cx="3325555" cy="1143160"/>
          </a:xfrm>
          <a:prstGeom prst="rect">
            <a:avLst/>
          </a:prstGeom>
        </p:spPr>
      </p:pic>
    </p:spTree>
    <p:extLst>
      <p:ext uri="{BB962C8B-B14F-4D97-AF65-F5344CB8AC3E}">
        <p14:creationId xmlns:p14="http://schemas.microsoft.com/office/powerpoint/2010/main" val="194187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Graph Layout">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847" y="1296727"/>
            <a:ext cx="10392312" cy="4500955"/>
          </a:xfrm>
        </p:spPr>
        <p:txBody>
          <a:body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2" name="Title 1"/>
          <p:cNvSpPr>
            <a:spLocks noGrp="1"/>
          </p:cNvSpPr>
          <p:nvPr>
            <p:ph type="title"/>
          </p:nvPr>
        </p:nvSpPr>
        <p:spPr>
          <a:xfrm>
            <a:off x="899845" y="489105"/>
            <a:ext cx="10392312" cy="701603"/>
          </a:xfrm>
        </p:spPr>
        <p:txBody>
          <a:bodyPr/>
          <a:lstStyle/>
          <a:p>
            <a:r>
              <a:rPr lang="ga-IE" dirty="0"/>
              <a:t>Click to edit Master title style</a:t>
            </a:r>
            <a:endParaRPr lang="en-US" dirty="0"/>
          </a:p>
        </p:txBody>
      </p:sp>
      <p:sp>
        <p:nvSpPr>
          <p:cNvPr id="9" name="Slide Number Placeholder 5"/>
          <p:cNvSpPr>
            <a:spLocks noGrp="1"/>
          </p:cNvSpPr>
          <p:nvPr>
            <p:ph type="sldNum" sz="quarter" idx="4"/>
          </p:nvPr>
        </p:nvSpPr>
        <p:spPr>
          <a:xfrm>
            <a:off x="899846" y="6445724"/>
            <a:ext cx="417574" cy="244355"/>
          </a:xfrm>
          <a:prstGeom prst="rect">
            <a:avLst/>
          </a:prstGeom>
        </p:spPr>
        <p:txBody>
          <a:bodyPr vert="horz" lIns="91440" tIns="45720" rIns="91440" bIns="45720" rtlCol="0" anchor="t"/>
          <a:lstStyle>
            <a:lvl1pPr algn="l">
              <a:defRPr sz="1066">
                <a:solidFill>
                  <a:srgbClr val="8E8F8F"/>
                </a:solidFill>
                <a:latin typeface="Arial"/>
              </a:defRPr>
            </a:lvl1pPr>
          </a:lstStyle>
          <a:p>
            <a:pPr defTabSz="609448"/>
            <a:fld id="{316755DE-A14E-A247-9B1E-AB0C957F89E6}" type="slidenum">
              <a:rPr lang="en-US" smtClean="0"/>
              <a:pPr defTabSz="609448"/>
              <a:t>‹#›</a:t>
            </a:fld>
            <a:endParaRPr lang="en-US" dirty="0"/>
          </a:p>
        </p:txBody>
      </p:sp>
      <p:sp>
        <p:nvSpPr>
          <p:cNvPr id="6" name="Footer Placeholder 4"/>
          <p:cNvSpPr>
            <a:spLocks noGrp="1"/>
          </p:cNvSpPr>
          <p:nvPr>
            <p:ph type="ftr" sz="quarter" idx="3"/>
          </p:nvPr>
        </p:nvSpPr>
        <p:spPr>
          <a:xfrm>
            <a:off x="1317419" y="6525686"/>
            <a:ext cx="3860800" cy="183207"/>
          </a:xfrm>
          <a:prstGeom prst="rect">
            <a:avLst/>
          </a:prstGeom>
        </p:spPr>
        <p:txBody>
          <a:bodyPr vert="horz" lIns="91440" tIns="45720" rIns="91440" bIns="45720" rtlCol="0" anchor="ctr"/>
          <a:lstStyle>
            <a:lvl1pPr algn="l">
              <a:defRPr sz="1066">
                <a:solidFill>
                  <a:srgbClr val="8E8F8F"/>
                </a:solidFill>
                <a:latin typeface="Helvetica"/>
              </a:defRPr>
            </a:lvl1pPr>
          </a:lstStyle>
          <a:p>
            <a:pPr defTabSz="609448"/>
            <a:r>
              <a:rPr lang="en-IE">
                <a:latin typeface="Gotham Book" panose="02000604040000020004" pitchFamily="2" charset="0"/>
              </a:rPr>
              <a:t>www.seai.ie</a:t>
            </a:r>
          </a:p>
          <a:p>
            <a:endParaRPr lang="en-US" dirty="0">
              <a:latin typeface="Arial"/>
            </a:endParaRPr>
          </a:p>
        </p:txBody>
      </p:sp>
    </p:spTree>
    <p:extLst>
      <p:ext uri="{BB962C8B-B14F-4D97-AF65-F5344CB8AC3E}">
        <p14:creationId xmlns:p14="http://schemas.microsoft.com/office/powerpoint/2010/main" val="1227115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9844" y="489112"/>
            <a:ext cx="10392312" cy="701601"/>
          </a:xfrm>
        </p:spPr>
        <p:txBody>
          <a:bodyPr/>
          <a:lstStyle>
            <a:lvl1pPr>
              <a:defRPr/>
            </a:lvl1pPr>
          </a:lstStyle>
          <a:p>
            <a:r>
              <a:rPr lang="ga-IE" dirty="0"/>
              <a:t>Click to edit Master title style</a:t>
            </a:r>
            <a:endParaRPr lang="en-US" dirty="0"/>
          </a:p>
        </p:txBody>
      </p:sp>
      <p:sp>
        <p:nvSpPr>
          <p:cNvPr id="3" name="Content Placeholder 2"/>
          <p:cNvSpPr>
            <a:spLocks noGrp="1"/>
          </p:cNvSpPr>
          <p:nvPr>
            <p:ph idx="1"/>
          </p:nvPr>
        </p:nvSpPr>
        <p:spPr>
          <a:xfrm>
            <a:off x="899845" y="1498601"/>
            <a:ext cx="8195724" cy="4592288"/>
          </a:xfrm>
        </p:spPr>
        <p:txBody>
          <a:bodyPr/>
          <a:lstStyle>
            <a:lvl1pPr>
              <a:defRPr/>
            </a:lvl1pPr>
            <a:lvl2pPr>
              <a:defRPr/>
            </a:lvl2pPr>
            <a:lvl3pPr>
              <a:defRPr/>
            </a:lvl3pPr>
            <a:lvl4pPr>
              <a:defRPr/>
            </a:lvl4pPr>
            <a:lvl5pPr>
              <a:defRPr/>
            </a:lvl5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9" name="Slide Number Placeholder 5"/>
          <p:cNvSpPr>
            <a:spLocks noGrp="1"/>
          </p:cNvSpPr>
          <p:nvPr>
            <p:ph type="sldNum" sz="quarter" idx="4"/>
          </p:nvPr>
        </p:nvSpPr>
        <p:spPr>
          <a:xfrm>
            <a:off x="899847" y="6445730"/>
            <a:ext cx="417573" cy="244353"/>
          </a:xfrm>
          <a:prstGeom prst="rect">
            <a:avLst/>
          </a:prstGeom>
        </p:spPr>
        <p:txBody>
          <a:bodyPr vert="horz" lIns="91420" tIns="45710" rIns="91420" bIns="45710" rtlCol="0" anchor="t"/>
          <a:lstStyle>
            <a:lvl1pPr algn="l">
              <a:defRPr sz="800">
                <a:solidFill>
                  <a:srgbClr val="8E8F8F"/>
                </a:solidFill>
                <a:latin typeface="Myriad Pro" pitchFamily="34" charset="0"/>
              </a:defRPr>
            </a:lvl1pPr>
          </a:lstStyle>
          <a:p>
            <a:fld id="{316755DE-A14E-A247-9B1E-AB0C957F89E6}" type="slidenum">
              <a:rPr lang="en-US" smtClean="0"/>
              <a:pPr/>
              <a:t>‹#›</a:t>
            </a:fld>
            <a:endParaRPr lang="en-US" dirty="0"/>
          </a:p>
        </p:txBody>
      </p:sp>
      <p:sp>
        <p:nvSpPr>
          <p:cNvPr id="6" name="Footer Placeholder 4"/>
          <p:cNvSpPr>
            <a:spLocks noGrp="1"/>
          </p:cNvSpPr>
          <p:nvPr>
            <p:ph type="ftr" sz="quarter" idx="3"/>
          </p:nvPr>
        </p:nvSpPr>
        <p:spPr>
          <a:xfrm>
            <a:off x="1317419" y="6525691"/>
            <a:ext cx="3860800" cy="183207"/>
          </a:xfrm>
          <a:prstGeom prst="rect">
            <a:avLst/>
          </a:prstGeom>
        </p:spPr>
        <p:txBody>
          <a:bodyPr vert="horz" lIns="91420" tIns="45710" rIns="91420" bIns="45710" rtlCol="0" anchor="ctr"/>
          <a:lstStyle>
            <a:lvl1pPr algn="l">
              <a:defRPr sz="800">
                <a:solidFill>
                  <a:srgbClr val="8E8F8F"/>
                </a:solidFill>
                <a:latin typeface="Helvetica"/>
              </a:defRPr>
            </a:lvl1pPr>
          </a:lstStyle>
          <a:p>
            <a:r>
              <a:rPr lang="en-IE" dirty="0">
                <a:latin typeface="Gotham Book" panose="02000604040000020004" pitchFamily="2" charset="0"/>
              </a:rPr>
              <a:t>www.seai.ie</a:t>
            </a:r>
          </a:p>
          <a:p>
            <a:endParaRPr lang="en-US" dirty="0">
              <a:latin typeface="Myriad Pro" pitchFamily="34" charset="0"/>
            </a:endParaRPr>
          </a:p>
        </p:txBody>
      </p:sp>
      <p:pic>
        <p:nvPicPr>
          <p:cNvPr id="5" name="Picture 4" descr="Text&#10;&#10;Description automatically generated with medium confidence">
            <a:extLst>
              <a:ext uri="{FF2B5EF4-FFF2-40B4-BE49-F238E27FC236}">
                <a16:creationId xmlns:a16="http://schemas.microsoft.com/office/drawing/2014/main" id="{D6362839-593A-4689-8085-6ED670EA7B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44812" y="297324"/>
            <a:ext cx="3066789" cy="1201277"/>
          </a:xfrm>
          <a:prstGeom prst="rect">
            <a:avLst/>
          </a:prstGeom>
        </p:spPr>
      </p:pic>
    </p:spTree>
    <p:extLst>
      <p:ext uri="{BB962C8B-B14F-4D97-AF65-F5344CB8AC3E}">
        <p14:creationId xmlns:p14="http://schemas.microsoft.com/office/powerpoint/2010/main" val="518536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E55E0-50E5-429F-A583-0261FC669F14}"/>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E2E6744A-DBC3-47ED-BFA0-88695A7486EB}"/>
              </a:ext>
            </a:extLst>
          </p:cNvPr>
          <p:cNvSpPr>
            <a:spLocks noGrp="1"/>
          </p:cNvSpPr>
          <p:nvPr>
            <p:ph type="dt" sz="half" idx="10"/>
          </p:nvPr>
        </p:nvSpPr>
        <p:spPr/>
        <p:txBody>
          <a:bodyPr/>
          <a:lstStyle/>
          <a:p>
            <a:fld id="{C03CFAC6-C8D8-4F21-A4D8-555358B4D0C3}" type="datetimeFigureOut">
              <a:rPr lang="en-IE" smtClean="0"/>
              <a:t>01/02/2024</a:t>
            </a:fld>
            <a:endParaRPr lang="en-IE"/>
          </a:p>
        </p:txBody>
      </p:sp>
      <p:sp>
        <p:nvSpPr>
          <p:cNvPr id="4" name="Footer Placeholder 3">
            <a:extLst>
              <a:ext uri="{FF2B5EF4-FFF2-40B4-BE49-F238E27FC236}">
                <a16:creationId xmlns:a16="http://schemas.microsoft.com/office/drawing/2014/main" id="{3FE4F355-1390-4487-9C9B-92F445591ED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2CDD8F6-58E9-4258-8C8E-42FFE60C979E}"/>
              </a:ext>
            </a:extLst>
          </p:cNvPr>
          <p:cNvSpPr>
            <a:spLocks noGrp="1"/>
          </p:cNvSpPr>
          <p:nvPr>
            <p:ph type="sldNum" sz="quarter" idx="12"/>
          </p:nvPr>
        </p:nvSpPr>
        <p:spPr/>
        <p:txBody>
          <a:bodyPr/>
          <a:lstStyle/>
          <a:p>
            <a:fld id="{9D954823-578C-4818-AEF8-E2D169F2929B}" type="slidenum">
              <a:rPr lang="en-IE" smtClean="0"/>
              <a:t>‹#›</a:t>
            </a:fld>
            <a:endParaRPr lang="en-IE"/>
          </a:p>
        </p:txBody>
      </p:sp>
    </p:spTree>
    <p:extLst>
      <p:ext uri="{BB962C8B-B14F-4D97-AF65-F5344CB8AC3E}">
        <p14:creationId xmlns:p14="http://schemas.microsoft.com/office/powerpoint/2010/main" val="21404835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Graph Layout">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847" y="1296725"/>
            <a:ext cx="10392312" cy="45009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99844" y="489105"/>
            <a:ext cx="10392312" cy="701601"/>
          </a:xfrm>
        </p:spPr>
        <p:txBody>
          <a:bodyPr/>
          <a:lstStyle/>
          <a:p>
            <a:r>
              <a:rPr lang="en-US"/>
              <a:t>Click to edit Master title style</a:t>
            </a:r>
            <a:endParaRPr lang="en-US" dirty="0"/>
          </a:p>
        </p:txBody>
      </p:sp>
      <p:sp>
        <p:nvSpPr>
          <p:cNvPr id="9" name="Slide Number Placeholder 5"/>
          <p:cNvSpPr>
            <a:spLocks noGrp="1"/>
          </p:cNvSpPr>
          <p:nvPr>
            <p:ph type="sldNum" sz="quarter" idx="4"/>
          </p:nvPr>
        </p:nvSpPr>
        <p:spPr>
          <a:xfrm>
            <a:off x="899846" y="6445724"/>
            <a:ext cx="417573" cy="244353"/>
          </a:xfrm>
          <a:prstGeom prst="rect">
            <a:avLst/>
          </a:prstGeom>
        </p:spPr>
        <p:txBody>
          <a:bodyPr vert="horz" lIns="91440" tIns="45720" rIns="91440" bIns="45720" rtlCol="0" anchor="t"/>
          <a:lstStyle>
            <a:lvl1pPr algn="l">
              <a:defRPr sz="800">
                <a:solidFill>
                  <a:srgbClr val="8E8F8F"/>
                </a:solidFill>
                <a:latin typeface="Arial"/>
              </a:defRPr>
            </a:lvl1pPr>
          </a:lstStyle>
          <a:p>
            <a:fld id="{316755DE-A14E-A247-9B1E-AB0C957F89E6}" type="slidenum">
              <a:rPr lang="en-US" smtClean="0"/>
              <a:pPr/>
              <a:t>‹#›</a:t>
            </a:fld>
            <a:endParaRPr lang="en-US" dirty="0"/>
          </a:p>
        </p:txBody>
      </p:sp>
      <p:sp>
        <p:nvSpPr>
          <p:cNvPr id="6" name="Footer Placeholder 4"/>
          <p:cNvSpPr>
            <a:spLocks noGrp="1"/>
          </p:cNvSpPr>
          <p:nvPr>
            <p:ph type="ftr" sz="quarter" idx="3"/>
          </p:nvPr>
        </p:nvSpPr>
        <p:spPr>
          <a:xfrm>
            <a:off x="1317419" y="6525685"/>
            <a:ext cx="3860800" cy="183207"/>
          </a:xfrm>
          <a:prstGeom prst="rect">
            <a:avLst/>
          </a:prstGeom>
        </p:spPr>
        <p:txBody>
          <a:bodyPr vert="horz" lIns="91440" tIns="45720" rIns="91440" bIns="45720" rtlCol="0" anchor="ctr"/>
          <a:lstStyle>
            <a:lvl1pPr algn="l">
              <a:defRPr sz="800">
                <a:solidFill>
                  <a:srgbClr val="8E8F8F"/>
                </a:solidFill>
                <a:latin typeface="Helvetica"/>
              </a:defRPr>
            </a:lvl1pPr>
          </a:lstStyle>
          <a:p>
            <a:r>
              <a:rPr lang="en-IE">
                <a:latin typeface="Gotham Book" panose="02000604040000020004" pitchFamily="2" charset="0"/>
              </a:rPr>
              <a:t>www.seai.ie</a:t>
            </a:r>
          </a:p>
          <a:p>
            <a:endParaRPr lang="en-US" dirty="0">
              <a:latin typeface="Arial"/>
            </a:endParaRPr>
          </a:p>
        </p:txBody>
      </p:sp>
    </p:spTree>
    <p:extLst>
      <p:ext uri="{BB962C8B-B14F-4D97-AF65-F5344CB8AC3E}">
        <p14:creationId xmlns:p14="http://schemas.microsoft.com/office/powerpoint/2010/main" val="326345598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sz="1400">
                <a:solidFill>
                  <a:srgbClr val="008000"/>
                </a:solidFill>
              </a:defRPr>
            </a:lvl1pPr>
          </a:lstStyle>
          <a:p>
            <a:fld id="{B599C20F-761D-7D4C-9C58-96D3174EBC19}" type="slidenum">
              <a:rPr lang="en-US" smtClean="0"/>
              <a:pPr/>
              <a:t>‹#›</a:t>
            </a:fld>
            <a:endParaRPr lang="en-US" dirty="0"/>
          </a:p>
        </p:txBody>
      </p:sp>
      <p:sp>
        <p:nvSpPr>
          <p:cNvPr id="4" name="Subtitle 2"/>
          <p:cNvSpPr txBox="1">
            <a:spLocks/>
          </p:cNvSpPr>
          <p:nvPr userDrawn="1"/>
        </p:nvSpPr>
        <p:spPr>
          <a:xfrm>
            <a:off x="567560" y="1198179"/>
            <a:ext cx="11161985" cy="4713890"/>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Wingdings" panose="05000000000000000000" pitchFamily="2" charset="2"/>
              <a:buChar char="q"/>
            </a:pPr>
            <a:endParaRPr lang="en-US" sz="3600" b="1" dirty="0">
              <a:solidFill>
                <a:srgbClr val="313131"/>
              </a:solidFill>
              <a:latin typeface="Neris Black" pitchFamily="50" charset="0"/>
            </a:endParaRPr>
          </a:p>
        </p:txBody>
      </p:sp>
      <p:sp>
        <p:nvSpPr>
          <p:cNvPr id="8" name="Title 7"/>
          <p:cNvSpPr>
            <a:spLocks noGrp="1"/>
          </p:cNvSpPr>
          <p:nvPr>
            <p:ph type="title"/>
          </p:nvPr>
        </p:nvSpPr>
        <p:spPr>
          <a:xfrm>
            <a:off x="567559" y="258876"/>
            <a:ext cx="7735613" cy="592465"/>
          </a:xfrm>
          <a:prstGeom prst="rect">
            <a:avLst/>
          </a:prstGeom>
        </p:spPr>
        <p:txBody>
          <a:bodyPr/>
          <a:lstStyle>
            <a:lvl1pPr algn="l">
              <a:defRPr sz="3600" b="1">
                <a:solidFill>
                  <a:srgbClr val="006600"/>
                </a:solidFill>
                <a:latin typeface="+mn-lt"/>
              </a:defRPr>
            </a:lvl1pPr>
          </a:lstStyle>
          <a:p>
            <a:r>
              <a:rPr lang="en-US" dirty="0"/>
              <a:t>Click to edit Master title style</a:t>
            </a:r>
            <a:endParaRPr lang="en-IE" dirty="0"/>
          </a:p>
        </p:txBody>
      </p:sp>
      <p:sp>
        <p:nvSpPr>
          <p:cNvPr id="10" name="Content Placeholder 9"/>
          <p:cNvSpPr>
            <a:spLocks noGrp="1"/>
          </p:cNvSpPr>
          <p:nvPr>
            <p:ph sz="quarter" idx="11"/>
          </p:nvPr>
        </p:nvSpPr>
        <p:spPr>
          <a:xfrm>
            <a:off x="567267" y="1071564"/>
            <a:ext cx="11330517" cy="5045075"/>
          </a:xfrm>
          <a:prstGeom prst="rect">
            <a:avLst/>
          </a:prstGeom>
        </p:spPr>
        <p:txBody>
          <a:bodyPr/>
          <a:lstStyle>
            <a:lvl1pPr marL="180000" indent="-288000">
              <a:buClr>
                <a:srgbClr val="005400"/>
              </a:buClr>
              <a:buSzPct val="100000"/>
              <a:buFont typeface="Wingdings" panose="05000000000000000000" pitchFamily="2" charset="2"/>
              <a:buChar char="§"/>
              <a:defRPr sz="2800" b="0">
                <a:solidFill>
                  <a:schemeClr val="tx1">
                    <a:lumMod val="65000"/>
                    <a:lumOff val="35000"/>
                  </a:schemeClr>
                </a:solidFill>
                <a:latin typeface="+mj-lt"/>
              </a:defRPr>
            </a:lvl1pPr>
            <a:lvl2pPr marL="742950" indent="-285750">
              <a:buClr>
                <a:srgbClr val="005400"/>
              </a:buClr>
              <a:buSzPct val="80000"/>
              <a:buFont typeface="Wingdings" panose="05000000000000000000" pitchFamily="2" charset="2"/>
              <a:buChar char="Ø"/>
              <a:defRPr sz="2400" b="0">
                <a:solidFill>
                  <a:schemeClr val="bg1">
                    <a:lumMod val="50000"/>
                  </a:schemeClr>
                </a:solidFill>
                <a:latin typeface="+mj-lt"/>
              </a:defRPr>
            </a:lvl2pPr>
            <a:lvl3pPr marL="1143000" indent="-228600">
              <a:buClr>
                <a:srgbClr val="005400"/>
              </a:buClr>
              <a:buSzPct val="100000"/>
              <a:buFont typeface="Arial" panose="020B0604020202020204" pitchFamily="34" charset="0"/>
              <a:buChar char="•"/>
              <a:defRPr sz="2000" b="0" i="1">
                <a:solidFill>
                  <a:srgbClr val="507A0D"/>
                </a:solidFill>
                <a:latin typeface="+mj-lt"/>
              </a:defRPr>
            </a:lvl3pPr>
            <a:lvl4pPr marL="1600200" indent="-228600">
              <a:buSzPct val="80000"/>
              <a:buFontTx/>
              <a:buBlip>
                <a:blip r:embed="rId2"/>
              </a:buBlip>
              <a:defRPr/>
            </a:lvl4pPr>
            <a:lvl5pPr marL="2057400" indent="-228600">
              <a:buSzPct val="80000"/>
              <a:buFontTx/>
              <a:buBlip>
                <a:blip r:embed="rId2"/>
              </a:buBlip>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068970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2.png"/><Relationship Id="rId5" Type="http://schemas.openxmlformats.org/officeDocument/2006/relationships/slideLayout" Target="../slideLayouts/slideLayout22.xml"/><Relationship Id="rId10" Type="http://schemas.openxmlformats.org/officeDocument/2006/relationships/image" Target="file://localhost/Volumes/Work%20Folder/Clients/SEAI/XXXX_SEAI_PPT_Template/2%20Creative/Creative%20Support%20Files/Images/SEAI_col.png" TargetMode="External"/><Relationship Id="rId4" Type="http://schemas.openxmlformats.org/officeDocument/2006/relationships/slideLayout" Target="../slideLayouts/slideLayout21.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25.xml"/><Relationship Id="rId4" Type="http://schemas.openxmlformats.org/officeDocument/2006/relationships/image" Target="file://localhost/Volumes/Work%20Folder/Clients/SEAI/XXXX_SEAI_PPT_Template/2%20Creative/Creative%20Support%20Files/Images/SEAI_col.png" TargetMode="Externa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6.xml"/><Relationship Id="rId1" Type="http://schemas.openxmlformats.org/officeDocument/2006/relationships/slideLayout" Target="../slideLayouts/slideLayout27.xml"/><Relationship Id="rId4" Type="http://schemas.openxmlformats.org/officeDocument/2006/relationships/image" Target="file://localhost/Volumes/Work%20Folder/Clients/SEAI/XXXX_SEAI_PPT_Template/2%20Creative/Creative%20Support%20Files/Images/SEAI_col.png" TargetMode="Externa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8.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8.xml"/><Relationship Id="rId1" Type="http://schemas.openxmlformats.org/officeDocument/2006/relationships/slideLayout" Target="../slideLayouts/slideLayout29.xml"/><Relationship Id="rId4"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5F91FB0-B66B-4771-90AB-CDD21E9AB9BF}" type="datetimeFigureOut">
              <a:rPr lang="en-IE" smtClean="0"/>
              <a:t>01/02/2024</a:t>
            </a:fld>
            <a:endParaRPr lang="en-I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8D4DEAD-8A2C-4E5F-B26C-FC68A730324C}" type="slidenum">
              <a:rPr lang="en-IE" smtClean="0"/>
              <a:t>‹#›</a:t>
            </a:fld>
            <a:endParaRPr lang="en-IE"/>
          </a:p>
        </p:txBody>
      </p:sp>
    </p:spTree>
    <p:extLst>
      <p:ext uri="{BB962C8B-B14F-4D97-AF65-F5344CB8AC3E}">
        <p14:creationId xmlns:p14="http://schemas.microsoft.com/office/powerpoint/2010/main" val="4043515089"/>
      </p:ext>
    </p:extLst>
  </p:cSld>
  <p:clrMap bg1="lt1" tx1="dk1" bg2="lt2" tx2="dk2" accent1="accent1" accent2="accent2" accent3="accent3" accent4="accent4" accent5="accent5" accent6="accent6" hlink="hlink" folHlink="folHlink"/>
  <p:sldLayoutIdLst>
    <p:sldLayoutId id="2147485691" r:id="rId1"/>
    <p:sldLayoutId id="2147485692" r:id="rId2"/>
    <p:sldLayoutId id="2147485693" r:id="rId3"/>
    <p:sldLayoutId id="2147485694" r:id="rId4"/>
    <p:sldLayoutId id="2147485707" r:id="rId5"/>
    <p:sldLayoutId id="2147485696" r:id="rId6"/>
    <p:sldLayoutId id="2147485697" r:id="rId7"/>
    <p:sldLayoutId id="2147485698" r:id="rId8"/>
    <p:sldLayoutId id="2147485699" r:id="rId9"/>
    <p:sldLayoutId id="2147485700" r:id="rId10"/>
    <p:sldLayoutId id="2147485701" r:id="rId11"/>
    <p:sldLayoutId id="2147485702" r:id="rId12"/>
    <p:sldLayoutId id="2147485703" r:id="rId13"/>
    <p:sldLayoutId id="2147485704" r:id="rId14"/>
    <p:sldLayoutId id="2147485705" r:id="rId15"/>
    <p:sldLayoutId id="214748570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7E0364-39CF-0F8F-8F84-1C804AC396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2BFA19F2-AEF3-E55C-1A1B-36D2F064BC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CB69630-834A-124E-CEA7-F7B1568678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BF6FF0-D648-4E2A-A94F-F5F18428C7B6}" type="datetimeFigureOut">
              <a:rPr lang="en-IE" smtClean="0"/>
              <a:t>01/02/2024</a:t>
            </a:fld>
            <a:endParaRPr lang="en-IE"/>
          </a:p>
        </p:txBody>
      </p:sp>
      <p:sp>
        <p:nvSpPr>
          <p:cNvPr id="5" name="Footer Placeholder 4">
            <a:extLst>
              <a:ext uri="{FF2B5EF4-FFF2-40B4-BE49-F238E27FC236}">
                <a16:creationId xmlns:a16="http://schemas.microsoft.com/office/drawing/2014/main" id="{1DA063CF-EFF4-91A2-615D-F1EDACC7B7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3E571C58-2F90-3451-A30C-737CE8F4F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E8868-CE56-478B-A557-A77CE15A3EB4}" type="slidenum">
              <a:rPr lang="en-IE" smtClean="0"/>
              <a:t>‹#›</a:t>
            </a:fld>
            <a:endParaRPr lang="en-IE"/>
          </a:p>
        </p:txBody>
      </p:sp>
    </p:spTree>
    <p:extLst>
      <p:ext uri="{BB962C8B-B14F-4D97-AF65-F5344CB8AC3E}">
        <p14:creationId xmlns:p14="http://schemas.microsoft.com/office/powerpoint/2010/main" val="2581081445"/>
      </p:ext>
    </p:extLst>
  </p:cSld>
  <p:clrMap bg1="lt1" tx1="dk1" bg2="lt2" tx2="dk2" accent1="accent1" accent2="accent2" accent3="accent3" accent4="accent4" accent5="accent5" accent6="accent6" hlink="hlink" folHlink="folHlink"/>
  <p:sldLayoutIdLst>
    <p:sldLayoutId id="214748571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SEAI_col.png" descr="/Volumes/Work Folder/Clients/SEAI/XXXX_SEAI_PPT_Template/2 Creative/Creative Support Files/Images/SEAI_col.png"/>
          <p:cNvPicPr>
            <a:picLocks noChangeAspect="1"/>
          </p:cNvPicPr>
          <p:nvPr userDrawn="1"/>
        </p:nvPicPr>
        <p:blipFill>
          <a:blip r:embed="rId9" r:link="rId10">
            <a:extLst>
              <a:ext uri="{28A0092B-C50C-407E-A947-70E740481C1C}">
                <a14:useLocalDpi xmlns:a14="http://schemas.microsoft.com/office/drawing/2010/main"/>
              </a:ext>
            </a:extLst>
          </a:blip>
          <a:stretch>
            <a:fillRect/>
          </a:stretch>
        </p:blipFill>
        <p:spPr>
          <a:xfrm>
            <a:off x="9436691" y="6126169"/>
            <a:ext cx="1855469" cy="480169"/>
          </a:xfrm>
          <a:prstGeom prst="rect">
            <a:avLst/>
          </a:prstGeom>
        </p:spPr>
      </p:pic>
      <p:sp>
        <p:nvSpPr>
          <p:cNvPr id="2" name="Title Placeholder 1"/>
          <p:cNvSpPr>
            <a:spLocks noGrp="1"/>
          </p:cNvSpPr>
          <p:nvPr>
            <p:ph type="title"/>
          </p:nvPr>
        </p:nvSpPr>
        <p:spPr>
          <a:xfrm>
            <a:off x="899851" y="520408"/>
            <a:ext cx="10392310" cy="661739"/>
          </a:xfrm>
          <a:prstGeom prst="rect">
            <a:avLst/>
          </a:prstGeom>
        </p:spPr>
        <p:txBody>
          <a:bodyPr vert="horz" lIns="91440" tIns="45720" rIns="91440" bIns="45720" rtlCol="0" anchor="t">
            <a:normAutofit/>
          </a:bodyPr>
          <a:lstStyle/>
          <a:p>
            <a:r>
              <a:rPr lang="ga-IE" dirty="0"/>
              <a:t>Click to edit Master title style</a:t>
            </a:r>
            <a:endParaRPr lang="en-US" dirty="0"/>
          </a:p>
        </p:txBody>
      </p:sp>
      <p:sp>
        <p:nvSpPr>
          <p:cNvPr id="3" name="Text Placeholder 2"/>
          <p:cNvSpPr>
            <a:spLocks noGrp="1"/>
          </p:cNvSpPr>
          <p:nvPr>
            <p:ph type="body" idx="1"/>
          </p:nvPr>
        </p:nvSpPr>
        <p:spPr>
          <a:xfrm>
            <a:off x="899851" y="1485901"/>
            <a:ext cx="10392310" cy="4640264"/>
          </a:xfrm>
          <a:prstGeom prst="rect">
            <a:avLst/>
          </a:prstGeom>
        </p:spPr>
        <p:txBody>
          <a:bodyPr vert="horz" lIns="91440" tIns="45720" rIns="91440" bIns="45720" rtlCol="0">
            <a:normAutofit/>
          </a:body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5" name="Footer Placeholder 4"/>
          <p:cNvSpPr>
            <a:spLocks noGrp="1"/>
          </p:cNvSpPr>
          <p:nvPr>
            <p:ph type="ftr" sz="quarter" idx="3"/>
          </p:nvPr>
        </p:nvSpPr>
        <p:spPr>
          <a:xfrm>
            <a:off x="1317419" y="6525686"/>
            <a:ext cx="3860800" cy="183207"/>
          </a:xfrm>
          <a:prstGeom prst="rect">
            <a:avLst/>
          </a:prstGeom>
        </p:spPr>
        <p:txBody>
          <a:bodyPr vert="horz" lIns="91440" tIns="45720" rIns="91440" bIns="45720" rtlCol="0" anchor="ctr"/>
          <a:lstStyle>
            <a:lvl1pPr algn="l">
              <a:defRPr sz="1066">
                <a:solidFill>
                  <a:schemeClr val="bg1">
                    <a:lumMod val="50000"/>
                  </a:schemeClr>
                </a:solidFill>
                <a:latin typeface="Arial"/>
                <a:cs typeface="Arial"/>
              </a:defRPr>
            </a:lvl1pPr>
          </a:lstStyle>
          <a:p>
            <a:pPr defTabSz="609448"/>
            <a:r>
              <a:rPr lang="en-IE">
                <a:solidFill>
                  <a:srgbClr val="FFFFFF">
                    <a:lumMod val="50000"/>
                  </a:srgbClr>
                </a:solidFill>
              </a:rPr>
              <a:t>www.seai.ie</a:t>
            </a:r>
          </a:p>
          <a:p>
            <a:endParaRPr lang="en-US" dirty="0">
              <a:solidFill>
                <a:srgbClr val="FFFFFF">
                  <a:lumMod val="50000"/>
                </a:srgbClr>
              </a:solidFill>
            </a:endParaRPr>
          </a:p>
        </p:txBody>
      </p:sp>
      <p:sp>
        <p:nvSpPr>
          <p:cNvPr id="6" name="Slide Number Placeholder 5"/>
          <p:cNvSpPr>
            <a:spLocks noGrp="1"/>
          </p:cNvSpPr>
          <p:nvPr>
            <p:ph type="sldNum" sz="quarter" idx="4"/>
          </p:nvPr>
        </p:nvSpPr>
        <p:spPr>
          <a:xfrm>
            <a:off x="899846" y="6445724"/>
            <a:ext cx="417574" cy="244355"/>
          </a:xfrm>
          <a:prstGeom prst="rect">
            <a:avLst/>
          </a:prstGeom>
        </p:spPr>
        <p:txBody>
          <a:bodyPr vert="horz" lIns="91440" tIns="45720" rIns="91440" bIns="45720" rtlCol="0" anchor="t"/>
          <a:lstStyle>
            <a:lvl1pPr algn="l">
              <a:defRPr sz="1066">
                <a:solidFill>
                  <a:schemeClr val="bg1">
                    <a:lumMod val="50000"/>
                  </a:schemeClr>
                </a:solidFill>
                <a:latin typeface="Arial"/>
              </a:defRPr>
            </a:lvl1pPr>
          </a:lstStyle>
          <a:p>
            <a:pPr defTabSz="609448"/>
            <a:fld id="{316755DE-A14E-A247-9B1E-AB0C957F89E6}" type="slidenum">
              <a:rPr lang="en-US" smtClean="0">
                <a:solidFill>
                  <a:srgbClr val="FFFFFF">
                    <a:lumMod val="50000"/>
                  </a:srgbClr>
                </a:solidFill>
              </a:rPr>
              <a:pPr defTabSz="609448"/>
              <a:t>‹#›</a:t>
            </a:fld>
            <a:endParaRPr lang="en-US" dirty="0">
              <a:solidFill>
                <a:srgbClr val="FFFFFF">
                  <a:lumMod val="50000"/>
                </a:srgbClr>
              </a:solidFill>
            </a:endParaRPr>
          </a:p>
        </p:txBody>
      </p:sp>
      <p:cxnSp>
        <p:nvCxnSpPr>
          <p:cNvPr id="9" name="Straight Connector 8"/>
          <p:cNvCxnSpPr/>
          <p:nvPr userDrawn="1"/>
        </p:nvCxnSpPr>
        <p:spPr>
          <a:xfrm flipH="1">
            <a:off x="899848" y="6337300"/>
            <a:ext cx="8195724" cy="0"/>
          </a:xfrm>
          <a:prstGeom prst="line">
            <a:avLst/>
          </a:prstGeom>
          <a:ln w="6350" cmpd="sng">
            <a:solidFill>
              <a:srgbClr val="00AC75"/>
            </a:solidFill>
          </a:ln>
          <a:effectLst/>
        </p:spPr>
        <p:style>
          <a:lnRef idx="2">
            <a:schemeClr val="accent4"/>
          </a:lnRef>
          <a:fillRef idx="0">
            <a:schemeClr val="accent4"/>
          </a:fillRef>
          <a:effectRef idx="1">
            <a:schemeClr val="accent4"/>
          </a:effectRef>
          <a:fontRef idx="minor">
            <a:schemeClr val="tx1"/>
          </a:fontRef>
        </p:style>
      </p:cxnSp>
      <p:pic>
        <p:nvPicPr>
          <p:cNvPr id="8" name="Picture 7" descr="Text&#10;&#10;Description automatically generated with medium confidence">
            <a:extLst>
              <a:ext uri="{FF2B5EF4-FFF2-40B4-BE49-F238E27FC236}">
                <a16:creationId xmlns:a16="http://schemas.microsoft.com/office/drawing/2014/main" id="{8DB21005-7D80-443F-ACDF-F86057CE1F4C}"/>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027316" y="353970"/>
            <a:ext cx="2889742" cy="1131927"/>
          </a:xfrm>
          <a:prstGeom prst="rect">
            <a:avLst/>
          </a:prstGeom>
        </p:spPr>
      </p:pic>
    </p:spTree>
    <p:extLst>
      <p:ext uri="{BB962C8B-B14F-4D97-AF65-F5344CB8AC3E}">
        <p14:creationId xmlns:p14="http://schemas.microsoft.com/office/powerpoint/2010/main" val="3559143065"/>
      </p:ext>
    </p:extLst>
  </p:cSld>
  <p:clrMap bg1="lt1" tx1="dk1" bg2="lt2" tx2="dk2" accent1="accent1" accent2="accent2" accent3="accent3" accent4="accent4" accent5="accent5" accent6="accent6" hlink="hlink" folHlink="folHlink"/>
  <p:sldLayoutIdLst>
    <p:sldLayoutId id="2147483683" r:id="rId1"/>
    <p:sldLayoutId id="2147483686" r:id="rId2"/>
    <p:sldLayoutId id="2147485709" r:id="rId3"/>
    <p:sldLayoutId id="2147483732" r:id="rId4"/>
    <p:sldLayoutId id="2147483665" r:id="rId5"/>
    <p:sldLayoutId id="2147483687" r:id="rId6"/>
    <p:sldLayoutId id="2147483666" r:id="rId7"/>
  </p:sldLayoutIdLst>
  <p:hf hdr="0" dt="0"/>
  <p:txStyles>
    <p:titleStyle>
      <a:lvl1pPr algn="l" defTabSz="609448" rtl="0" eaLnBrk="1" latinLnBrk="0" hangingPunct="1">
        <a:spcBef>
          <a:spcPct val="0"/>
        </a:spcBef>
        <a:buNone/>
        <a:defRPr sz="3732" b="0" i="0" kern="1200">
          <a:solidFill>
            <a:srgbClr val="00AC75"/>
          </a:solidFill>
          <a:latin typeface="Arial"/>
          <a:ea typeface="+mj-ea"/>
          <a:cs typeface="Arial"/>
        </a:defRPr>
      </a:lvl1pPr>
    </p:titleStyle>
    <p:bodyStyle>
      <a:lvl1pPr marL="457086" indent="-457086" algn="l" defTabSz="609448" rtl="0" eaLnBrk="1" latinLnBrk="0" hangingPunct="1">
        <a:lnSpc>
          <a:spcPct val="110000"/>
        </a:lnSpc>
        <a:spcBef>
          <a:spcPct val="20000"/>
        </a:spcBef>
        <a:buClr>
          <a:srgbClr val="009C75"/>
        </a:buClr>
        <a:buFont typeface="Arial"/>
        <a:buChar char="•"/>
        <a:defRPr sz="2133" kern="1200">
          <a:solidFill>
            <a:schemeClr val="tx1"/>
          </a:solidFill>
          <a:latin typeface="Arial"/>
          <a:ea typeface="+mn-ea"/>
          <a:cs typeface="Arial"/>
        </a:defRPr>
      </a:lvl1pPr>
      <a:lvl2pPr marL="990352" indent="-380905" algn="l" defTabSz="609448" rtl="0" eaLnBrk="1" latinLnBrk="0" hangingPunct="1">
        <a:spcBef>
          <a:spcPct val="20000"/>
        </a:spcBef>
        <a:buFont typeface="Arial"/>
        <a:buChar char="–"/>
        <a:defRPr sz="2133" kern="1200">
          <a:solidFill>
            <a:srgbClr val="009C75"/>
          </a:solidFill>
          <a:latin typeface="Arial"/>
          <a:ea typeface="+mn-ea"/>
          <a:cs typeface="Arial"/>
        </a:defRPr>
      </a:lvl2pPr>
      <a:lvl3pPr marL="1523619" indent="-304724" algn="l" defTabSz="609448" rtl="0" eaLnBrk="1" latinLnBrk="0" hangingPunct="1">
        <a:spcBef>
          <a:spcPct val="20000"/>
        </a:spcBef>
        <a:buFont typeface="Arial"/>
        <a:buChar char="•"/>
        <a:defRPr sz="1733" kern="1200">
          <a:solidFill>
            <a:schemeClr val="tx1"/>
          </a:solidFill>
          <a:latin typeface="Arial"/>
          <a:ea typeface="+mn-ea"/>
          <a:cs typeface="Arial"/>
        </a:defRPr>
      </a:lvl3pPr>
      <a:lvl4pPr marL="2133067" indent="-304724" algn="l" defTabSz="609448" rtl="0" eaLnBrk="1" latinLnBrk="0" hangingPunct="1">
        <a:spcBef>
          <a:spcPct val="20000"/>
        </a:spcBef>
        <a:buFont typeface="Arial"/>
        <a:buChar char="–"/>
        <a:defRPr sz="1333" kern="1200">
          <a:solidFill>
            <a:schemeClr val="tx1"/>
          </a:solidFill>
          <a:latin typeface="Arial"/>
          <a:ea typeface="+mn-ea"/>
          <a:cs typeface="Arial"/>
        </a:defRPr>
      </a:lvl4pPr>
      <a:lvl5pPr marL="2742514" indent="-304724" algn="l" defTabSz="609448" rtl="0" eaLnBrk="1" latinLnBrk="0" hangingPunct="1">
        <a:spcBef>
          <a:spcPct val="20000"/>
        </a:spcBef>
        <a:buFont typeface="Arial"/>
        <a:buChar char="»"/>
        <a:defRPr sz="1333" kern="1200">
          <a:solidFill>
            <a:schemeClr val="tx1"/>
          </a:solidFill>
          <a:latin typeface="Arial"/>
          <a:ea typeface="+mn-ea"/>
          <a:cs typeface="Arial"/>
        </a:defRPr>
      </a:lvl5pPr>
      <a:lvl6pPr marL="3351962" indent="-304724" algn="l" defTabSz="609448" rtl="0" eaLnBrk="1" latinLnBrk="0" hangingPunct="1">
        <a:spcBef>
          <a:spcPct val="20000"/>
        </a:spcBef>
        <a:buFont typeface="Arial"/>
        <a:buChar char="•"/>
        <a:defRPr sz="2666" kern="1200">
          <a:solidFill>
            <a:schemeClr val="tx1"/>
          </a:solidFill>
          <a:latin typeface="+mn-lt"/>
          <a:ea typeface="+mn-ea"/>
          <a:cs typeface="+mn-cs"/>
        </a:defRPr>
      </a:lvl6pPr>
      <a:lvl7pPr marL="3961409" indent="-304724" algn="l" defTabSz="609448" rtl="0" eaLnBrk="1" latinLnBrk="0" hangingPunct="1">
        <a:spcBef>
          <a:spcPct val="20000"/>
        </a:spcBef>
        <a:buFont typeface="Arial"/>
        <a:buChar char="•"/>
        <a:defRPr sz="2666" kern="1200">
          <a:solidFill>
            <a:schemeClr val="tx1"/>
          </a:solidFill>
          <a:latin typeface="+mn-lt"/>
          <a:ea typeface="+mn-ea"/>
          <a:cs typeface="+mn-cs"/>
        </a:defRPr>
      </a:lvl7pPr>
      <a:lvl8pPr marL="4570857" indent="-304724" algn="l" defTabSz="609448" rtl="0" eaLnBrk="1" latinLnBrk="0" hangingPunct="1">
        <a:spcBef>
          <a:spcPct val="20000"/>
        </a:spcBef>
        <a:buFont typeface="Arial"/>
        <a:buChar char="•"/>
        <a:defRPr sz="2666" kern="1200">
          <a:solidFill>
            <a:schemeClr val="tx1"/>
          </a:solidFill>
          <a:latin typeface="+mn-lt"/>
          <a:ea typeface="+mn-ea"/>
          <a:cs typeface="+mn-cs"/>
        </a:defRPr>
      </a:lvl8pPr>
      <a:lvl9pPr marL="5180305" indent="-304724" algn="l" defTabSz="609448" rtl="0" eaLnBrk="1" latinLnBrk="0" hangingPunct="1">
        <a:spcBef>
          <a:spcPct val="20000"/>
        </a:spcBef>
        <a:buFont typeface="Arial"/>
        <a:buChar char="•"/>
        <a:defRPr sz="2666" kern="1200">
          <a:solidFill>
            <a:schemeClr val="tx1"/>
          </a:solidFill>
          <a:latin typeface="+mn-lt"/>
          <a:ea typeface="+mn-ea"/>
          <a:cs typeface="+mn-cs"/>
        </a:defRPr>
      </a:lvl9pPr>
    </p:bodyStyle>
    <p:otherStyle>
      <a:defPPr>
        <a:defRPr lang="en-US"/>
      </a:defPPr>
      <a:lvl1pPr marL="0" algn="l" defTabSz="609448" rtl="0" eaLnBrk="1" latinLnBrk="0" hangingPunct="1">
        <a:defRPr sz="2399" kern="1200">
          <a:solidFill>
            <a:schemeClr val="tx1"/>
          </a:solidFill>
          <a:latin typeface="+mn-lt"/>
          <a:ea typeface="+mn-ea"/>
          <a:cs typeface="+mn-cs"/>
        </a:defRPr>
      </a:lvl1pPr>
      <a:lvl2pPr marL="609448" algn="l" defTabSz="609448" rtl="0" eaLnBrk="1" latinLnBrk="0" hangingPunct="1">
        <a:defRPr sz="2399" kern="1200">
          <a:solidFill>
            <a:schemeClr val="tx1"/>
          </a:solidFill>
          <a:latin typeface="+mn-lt"/>
          <a:ea typeface="+mn-ea"/>
          <a:cs typeface="+mn-cs"/>
        </a:defRPr>
      </a:lvl2pPr>
      <a:lvl3pPr marL="1218895" algn="l" defTabSz="609448" rtl="0" eaLnBrk="1" latinLnBrk="0" hangingPunct="1">
        <a:defRPr sz="2399" kern="1200">
          <a:solidFill>
            <a:schemeClr val="tx1"/>
          </a:solidFill>
          <a:latin typeface="+mn-lt"/>
          <a:ea typeface="+mn-ea"/>
          <a:cs typeface="+mn-cs"/>
        </a:defRPr>
      </a:lvl3pPr>
      <a:lvl4pPr marL="1828343" algn="l" defTabSz="609448" rtl="0" eaLnBrk="1" latinLnBrk="0" hangingPunct="1">
        <a:defRPr sz="2399" kern="1200">
          <a:solidFill>
            <a:schemeClr val="tx1"/>
          </a:solidFill>
          <a:latin typeface="+mn-lt"/>
          <a:ea typeface="+mn-ea"/>
          <a:cs typeface="+mn-cs"/>
        </a:defRPr>
      </a:lvl4pPr>
      <a:lvl5pPr marL="2437790" algn="l" defTabSz="609448" rtl="0" eaLnBrk="1" latinLnBrk="0" hangingPunct="1">
        <a:defRPr sz="2399" kern="1200">
          <a:solidFill>
            <a:schemeClr val="tx1"/>
          </a:solidFill>
          <a:latin typeface="+mn-lt"/>
          <a:ea typeface="+mn-ea"/>
          <a:cs typeface="+mn-cs"/>
        </a:defRPr>
      </a:lvl5pPr>
      <a:lvl6pPr marL="3047238" algn="l" defTabSz="609448" rtl="0" eaLnBrk="1" latinLnBrk="0" hangingPunct="1">
        <a:defRPr sz="2399" kern="1200">
          <a:solidFill>
            <a:schemeClr val="tx1"/>
          </a:solidFill>
          <a:latin typeface="+mn-lt"/>
          <a:ea typeface="+mn-ea"/>
          <a:cs typeface="+mn-cs"/>
        </a:defRPr>
      </a:lvl6pPr>
      <a:lvl7pPr marL="3656686" algn="l" defTabSz="609448" rtl="0" eaLnBrk="1" latinLnBrk="0" hangingPunct="1">
        <a:defRPr sz="2399" kern="1200">
          <a:solidFill>
            <a:schemeClr val="tx1"/>
          </a:solidFill>
          <a:latin typeface="+mn-lt"/>
          <a:ea typeface="+mn-ea"/>
          <a:cs typeface="+mn-cs"/>
        </a:defRPr>
      </a:lvl7pPr>
      <a:lvl8pPr marL="4266133" algn="l" defTabSz="609448" rtl="0" eaLnBrk="1" latinLnBrk="0" hangingPunct="1">
        <a:defRPr sz="2399" kern="1200">
          <a:solidFill>
            <a:schemeClr val="tx1"/>
          </a:solidFill>
          <a:latin typeface="+mn-lt"/>
          <a:ea typeface="+mn-ea"/>
          <a:cs typeface="+mn-cs"/>
        </a:defRPr>
      </a:lvl8pPr>
      <a:lvl9pPr marL="4875581" algn="l" defTabSz="609448" rtl="0" eaLnBrk="1" latinLnBrk="0" hangingPunct="1">
        <a:defRPr sz="23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SEAI_col.png" descr="/Volumes/Work Folder/Clients/SEAI/XXXX_SEAI_PPT_Template/2 Creative/Creative Support Files/Images/SEAI_col.png"/>
          <p:cNvPicPr>
            <a:picLocks noChangeAspect="1"/>
          </p:cNvPicPr>
          <p:nvPr userDrawn="1"/>
        </p:nvPicPr>
        <p:blipFill>
          <a:blip r:embed="rId3" r:link="rId4" cstate="print">
            <a:extLst>
              <a:ext uri="{28A0092B-C50C-407E-A947-70E740481C1C}">
                <a14:useLocalDpi xmlns:a14="http://schemas.microsoft.com/office/drawing/2010/main" val="0"/>
              </a:ext>
            </a:extLst>
          </a:blip>
          <a:stretch>
            <a:fillRect/>
          </a:stretch>
        </p:blipFill>
        <p:spPr>
          <a:xfrm>
            <a:off x="9521987" y="6115669"/>
            <a:ext cx="1791165" cy="466259"/>
          </a:xfrm>
          <a:prstGeom prst="rect">
            <a:avLst/>
          </a:prstGeom>
        </p:spPr>
      </p:pic>
      <p:sp>
        <p:nvSpPr>
          <p:cNvPr id="2" name="Title Placeholder 1"/>
          <p:cNvSpPr>
            <a:spLocks noGrp="1"/>
          </p:cNvSpPr>
          <p:nvPr>
            <p:ph type="title"/>
          </p:nvPr>
        </p:nvSpPr>
        <p:spPr>
          <a:xfrm>
            <a:off x="899847" y="520405"/>
            <a:ext cx="10392311" cy="661739"/>
          </a:xfrm>
          <a:prstGeom prst="rect">
            <a:avLst/>
          </a:prstGeom>
        </p:spPr>
        <p:txBody>
          <a:bodyPr vert="horz" lIns="91420" tIns="45710" rIns="91420" bIns="45710" rtlCol="0" anchor="t">
            <a:normAutofit/>
          </a:bodyPr>
          <a:lstStyle/>
          <a:p>
            <a:r>
              <a:rPr lang="ga-IE" dirty="0"/>
              <a:t>Click to edit Master title style</a:t>
            </a:r>
            <a:endParaRPr lang="en-US" dirty="0"/>
          </a:p>
        </p:txBody>
      </p:sp>
      <p:sp>
        <p:nvSpPr>
          <p:cNvPr id="3" name="Text Placeholder 2"/>
          <p:cNvSpPr>
            <a:spLocks noGrp="1"/>
          </p:cNvSpPr>
          <p:nvPr>
            <p:ph type="body" idx="1"/>
          </p:nvPr>
        </p:nvSpPr>
        <p:spPr>
          <a:xfrm>
            <a:off x="899847" y="1485900"/>
            <a:ext cx="10392311" cy="4640264"/>
          </a:xfrm>
          <a:prstGeom prst="rect">
            <a:avLst/>
          </a:prstGeom>
        </p:spPr>
        <p:txBody>
          <a:bodyPr vert="horz" lIns="91420" tIns="45710" rIns="91420" bIns="45710" rtlCol="0">
            <a:normAutofit/>
          </a:body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5" name="Footer Placeholder 4"/>
          <p:cNvSpPr>
            <a:spLocks noGrp="1"/>
          </p:cNvSpPr>
          <p:nvPr>
            <p:ph type="ftr" sz="quarter" idx="3"/>
          </p:nvPr>
        </p:nvSpPr>
        <p:spPr>
          <a:xfrm>
            <a:off x="1317419" y="6525691"/>
            <a:ext cx="3860800" cy="183207"/>
          </a:xfrm>
          <a:prstGeom prst="rect">
            <a:avLst/>
          </a:prstGeom>
        </p:spPr>
        <p:txBody>
          <a:bodyPr vert="horz" lIns="91420" tIns="45710" rIns="91420" bIns="45710" rtlCol="0" anchor="ctr"/>
          <a:lstStyle>
            <a:lvl1pPr algn="l" defTabSz="457090">
              <a:defRPr sz="800">
                <a:solidFill>
                  <a:schemeClr val="bg1">
                    <a:lumMod val="50000"/>
                  </a:schemeClr>
                </a:solidFill>
                <a:latin typeface="Myriad Pro" pitchFamily="34" charset="0"/>
                <a:cs typeface="Arial"/>
              </a:defRPr>
            </a:lvl1pPr>
          </a:lstStyle>
          <a:p>
            <a:r>
              <a:rPr lang="en-IE" dirty="0">
                <a:solidFill>
                  <a:srgbClr val="FFFFFF">
                    <a:lumMod val="50000"/>
                  </a:srgbClr>
                </a:solidFill>
              </a:rPr>
              <a:t>www.seai.ie</a:t>
            </a:r>
          </a:p>
          <a:p>
            <a:endParaRPr lang="en-US" dirty="0">
              <a:solidFill>
                <a:srgbClr val="FFFFFF">
                  <a:lumMod val="50000"/>
                </a:srgbClr>
              </a:solidFill>
            </a:endParaRPr>
          </a:p>
        </p:txBody>
      </p:sp>
      <p:sp>
        <p:nvSpPr>
          <p:cNvPr id="6" name="Slide Number Placeholder 5"/>
          <p:cNvSpPr>
            <a:spLocks noGrp="1"/>
          </p:cNvSpPr>
          <p:nvPr>
            <p:ph type="sldNum" sz="quarter" idx="4"/>
          </p:nvPr>
        </p:nvSpPr>
        <p:spPr>
          <a:xfrm>
            <a:off x="899847" y="6445730"/>
            <a:ext cx="417573" cy="244353"/>
          </a:xfrm>
          <a:prstGeom prst="rect">
            <a:avLst/>
          </a:prstGeom>
        </p:spPr>
        <p:txBody>
          <a:bodyPr vert="horz" lIns="91420" tIns="45710" rIns="91420" bIns="45710" rtlCol="0" anchor="t"/>
          <a:lstStyle>
            <a:lvl1pPr algn="l" defTabSz="457090">
              <a:defRPr sz="800">
                <a:solidFill>
                  <a:schemeClr val="bg1">
                    <a:lumMod val="50000"/>
                  </a:schemeClr>
                </a:solidFill>
                <a:latin typeface="Myriad Pro" pitchFamily="34" charset="0"/>
              </a:defRPr>
            </a:lvl1pPr>
          </a:lstStyle>
          <a:p>
            <a:fld id="{316755DE-A14E-A247-9B1E-AB0C957F89E6}" type="slidenum">
              <a:rPr lang="en-US" smtClean="0">
                <a:solidFill>
                  <a:srgbClr val="FFFFFF">
                    <a:lumMod val="50000"/>
                  </a:srgbClr>
                </a:solidFill>
              </a:rPr>
              <a:pPr/>
              <a:t>‹#›</a:t>
            </a:fld>
            <a:endParaRPr lang="en-US" dirty="0">
              <a:solidFill>
                <a:srgbClr val="FFFFFF">
                  <a:lumMod val="50000"/>
                </a:srgbClr>
              </a:solidFill>
            </a:endParaRPr>
          </a:p>
        </p:txBody>
      </p:sp>
      <p:cxnSp>
        <p:nvCxnSpPr>
          <p:cNvPr id="9" name="Straight Connector 8"/>
          <p:cNvCxnSpPr/>
          <p:nvPr userDrawn="1"/>
        </p:nvCxnSpPr>
        <p:spPr>
          <a:xfrm flipH="1">
            <a:off x="899845" y="6337300"/>
            <a:ext cx="8195724" cy="0"/>
          </a:xfrm>
          <a:prstGeom prst="line">
            <a:avLst/>
          </a:prstGeom>
          <a:ln w="6350" cmpd="sng">
            <a:solidFill>
              <a:srgbClr val="00AC75"/>
            </a:solidFill>
          </a:ln>
          <a:effectLst/>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66878094"/>
      </p:ext>
    </p:extLst>
  </p:cSld>
  <p:clrMap bg1="lt1" tx1="dk1" bg2="lt2" tx2="dk2" accent1="accent1" accent2="accent2" accent3="accent3" accent4="accent4" accent5="accent5" accent6="accent6" hlink="hlink" folHlink="folHlink"/>
  <p:sldLayoutIdLst>
    <p:sldLayoutId id="2147483696" r:id="rId1"/>
  </p:sldLayoutIdLst>
  <p:hf hdr="0" dt="0"/>
  <p:txStyles>
    <p:titleStyle>
      <a:lvl1pPr algn="l" defTabSz="457090" rtl="0" eaLnBrk="1" latinLnBrk="0" hangingPunct="1">
        <a:spcBef>
          <a:spcPct val="0"/>
        </a:spcBef>
        <a:buNone/>
        <a:defRPr sz="2800" b="0" i="0" kern="1200">
          <a:solidFill>
            <a:srgbClr val="00AC75"/>
          </a:solidFill>
          <a:latin typeface="Myriad Pro" pitchFamily="34" charset="0"/>
          <a:ea typeface="+mj-ea"/>
          <a:cs typeface="Arial"/>
        </a:defRPr>
      </a:lvl1pPr>
    </p:titleStyle>
    <p:bodyStyle>
      <a:lvl1pPr marL="342821" indent="-342821" algn="l" defTabSz="457090" rtl="0" eaLnBrk="1" latinLnBrk="0" hangingPunct="1">
        <a:lnSpc>
          <a:spcPct val="110000"/>
        </a:lnSpc>
        <a:spcBef>
          <a:spcPct val="20000"/>
        </a:spcBef>
        <a:buClr>
          <a:srgbClr val="009C75"/>
        </a:buClr>
        <a:buFont typeface="Arial"/>
        <a:buChar char="•"/>
        <a:defRPr sz="1600" kern="1200">
          <a:solidFill>
            <a:schemeClr val="tx1"/>
          </a:solidFill>
          <a:latin typeface="Myriad Pro" pitchFamily="34" charset="0"/>
          <a:ea typeface="+mn-ea"/>
          <a:cs typeface="Arial"/>
        </a:defRPr>
      </a:lvl1pPr>
      <a:lvl2pPr marL="742779" indent="-285684" algn="l" defTabSz="457090" rtl="0" eaLnBrk="1" latinLnBrk="0" hangingPunct="1">
        <a:spcBef>
          <a:spcPct val="20000"/>
        </a:spcBef>
        <a:buFont typeface="Arial"/>
        <a:buChar char="–"/>
        <a:defRPr sz="1600" kern="1200">
          <a:solidFill>
            <a:srgbClr val="009C75"/>
          </a:solidFill>
          <a:latin typeface="Myriad Pro" pitchFamily="34" charset="0"/>
          <a:ea typeface="+mn-ea"/>
          <a:cs typeface="Arial"/>
        </a:defRPr>
      </a:lvl2pPr>
      <a:lvl3pPr marL="1142731" indent="-228548" algn="l" defTabSz="457090" rtl="0" eaLnBrk="1" latinLnBrk="0" hangingPunct="1">
        <a:spcBef>
          <a:spcPct val="20000"/>
        </a:spcBef>
        <a:buFont typeface="Arial"/>
        <a:buChar char="•"/>
        <a:defRPr sz="1333" kern="1200">
          <a:solidFill>
            <a:schemeClr val="tx1"/>
          </a:solidFill>
          <a:latin typeface="Myriad Pro" pitchFamily="34" charset="0"/>
          <a:ea typeface="+mn-ea"/>
          <a:cs typeface="Arial"/>
        </a:defRPr>
      </a:lvl3pPr>
      <a:lvl4pPr marL="1599827" indent="-228548" algn="l" defTabSz="457090" rtl="0" eaLnBrk="1" latinLnBrk="0" hangingPunct="1">
        <a:spcBef>
          <a:spcPct val="20000"/>
        </a:spcBef>
        <a:buFont typeface="Arial"/>
        <a:buChar char="–"/>
        <a:defRPr sz="1067" kern="1200">
          <a:solidFill>
            <a:schemeClr val="tx1"/>
          </a:solidFill>
          <a:latin typeface="Myriad Pro" pitchFamily="34" charset="0"/>
          <a:ea typeface="+mn-ea"/>
          <a:cs typeface="Arial"/>
        </a:defRPr>
      </a:lvl4pPr>
      <a:lvl5pPr marL="2056919" indent="-228548" algn="l" defTabSz="457090" rtl="0" eaLnBrk="1" latinLnBrk="0" hangingPunct="1">
        <a:spcBef>
          <a:spcPct val="20000"/>
        </a:spcBef>
        <a:buFont typeface="Arial"/>
        <a:buChar char="»"/>
        <a:defRPr sz="1067" kern="1200">
          <a:solidFill>
            <a:schemeClr val="tx1"/>
          </a:solidFill>
          <a:latin typeface="Myriad Pro" pitchFamily="34" charset="0"/>
          <a:ea typeface="+mn-ea"/>
          <a:cs typeface="Arial"/>
        </a:defRPr>
      </a:lvl5pPr>
      <a:lvl6pPr marL="2514016" indent="-228548"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106" indent="-228548"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201" indent="-228548"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94" indent="-228548"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67" kern="1200">
          <a:solidFill>
            <a:schemeClr val="tx1"/>
          </a:solidFill>
          <a:latin typeface="+mn-lt"/>
          <a:ea typeface="+mn-ea"/>
          <a:cs typeface="+mn-cs"/>
        </a:defRPr>
      </a:lvl1pPr>
      <a:lvl2pPr marL="457090" algn="l" defTabSz="457090" rtl="0" eaLnBrk="1" latinLnBrk="0" hangingPunct="1">
        <a:defRPr sz="1867" kern="1200">
          <a:solidFill>
            <a:schemeClr val="tx1"/>
          </a:solidFill>
          <a:latin typeface="+mn-lt"/>
          <a:ea typeface="+mn-ea"/>
          <a:cs typeface="+mn-cs"/>
        </a:defRPr>
      </a:lvl2pPr>
      <a:lvl3pPr marL="914186" algn="l" defTabSz="457090" rtl="0" eaLnBrk="1" latinLnBrk="0" hangingPunct="1">
        <a:defRPr sz="1867" kern="1200">
          <a:solidFill>
            <a:schemeClr val="tx1"/>
          </a:solidFill>
          <a:latin typeface="+mn-lt"/>
          <a:ea typeface="+mn-ea"/>
          <a:cs typeface="+mn-cs"/>
        </a:defRPr>
      </a:lvl3pPr>
      <a:lvl4pPr marL="1371279" algn="l" defTabSz="457090" rtl="0" eaLnBrk="1" latinLnBrk="0" hangingPunct="1">
        <a:defRPr sz="1867" kern="1200">
          <a:solidFill>
            <a:schemeClr val="tx1"/>
          </a:solidFill>
          <a:latin typeface="+mn-lt"/>
          <a:ea typeface="+mn-ea"/>
          <a:cs typeface="+mn-cs"/>
        </a:defRPr>
      </a:lvl4pPr>
      <a:lvl5pPr marL="1828374" algn="l" defTabSz="457090" rtl="0" eaLnBrk="1" latinLnBrk="0" hangingPunct="1">
        <a:defRPr sz="1867" kern="1200">
          <a:solidFill>
            <a:schemeClr val="tx1"/>
          </a:solidFill>
          <a:latin typeface="+mn-lt"/>
          <a:ea typeface="+mn-ea"/>
          <a:cs typeface="+mn-cs"/>
        </a:defRPr>
      </a:lvl5pPr>
      <a:lvl6pPr marL="2285464" algn="l" defTabSz="457090" rtl="0" eaLnBrk="1" latinLnBrk="0" hangingPunct="1">
        <a:defRPr sz="1867" kern="1200">
          <a:solidFill>
            <a:schemeClr val="tx1"/>
          </a:solidFill>
          <a:latin typeface="+mn-lt"/>
          <a:ea typeface="+mn-ea"/>
          <a:cs typeface="+mn-cs"/>
        </a:defRPr>
      </a:lvl6pPr>
      <a:lvl7pPr marL="2742558" algn="l" defTabSz="457090" rtl="0" eaLnBrk="1" latinLnBrk="0" hangingPunct="1">
        <a:defRPr sz="1867" kern="1200">
          <a:solidFill>
            <a:schemeClr val="tx1"/>
          </a:solidFill>
          <a:latin typeface="+mn-lt"/>
          <a:ea typeface="+mn-ea"/>
          <a:cs typeface="+mn-cs"/>
        </a:defRPr>
      </a:lvl7pPr>
      <a:lvl8pPr marL="3199653" algn="l" defTabSz="457090" rtl="0" eaLnBrk="1" latinLnBrk="0" hangingPunct="1">
        <a:defRPr sz="1867" kern="1200">
          <a:solidFill>
            <a:schemeClr val="tx1"/>
          </a:solidFill>
          <a:latin typeface="+mn-lt"/>
          <a:ea typeface="+mn-ea"/>
          <a:cs typeface="+mn-cs"/>
        </a:defRPr>
      </a:lvl8pPr>
      <a:lvl9pPr marL="3656749" algn="l" defTabSz="457090" rtl="0" eaLnBrk="1" latinLnBrk="0" hangingPunct="1">
        <a:defRPr sz="1867"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FD2EC7-27F1-4BDB-B9E4-74EA4AC94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0BFE6F83-919B-4ABE-8253-820A804C16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E5D0F22-5BE2-4E76-A2BB-54D3CA79FF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3CFAC6-C8D8-4F21-A4D8-555358B4D0C3}" type="datetimeFigureOut">
              <a:rPr lang="en-IE" smtClean="0"/>
              <a:t>01/02/2024</a:t>
            </a:fld>
            <a:endParaRPr lang="en-IE"/>
          </a:p>
        </p:txBody>
      </p:sp>
      <p:sp>
        <p:nvSpPr>
          <p:cNvPr id="5" name="Footer Placeholder 4">
            <a:extLst>
              <a:ext uri="{FF2B5EF4-FFF2-40B4-BE49-F238E27FC236}">
                <a16:creationId xmlns:a16="http://schemas.microsoft.com/office/drawing/2014/main" id="{C59F21A6-D4FF-4A22-A0D0-55DC0407D3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A8995918-5E5E-4B56-8D4A-69AC809D54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954823-578C-4818-AEF8-E2D169F2929B}" type="slidenum">
              <a:rPr lang="en-IE" smtClean="0"/>
              <a:t>‹#›</a:t>
            </a:fld>
            <a:endParaRPr lang="en-IE"/>
          </a:p>
        </p:txBody>
      </p:sp>
    </p:spTree>
    <p:extLst>
      <p:ext uri="{BB962C8B-B14F-4D97-AF65-F5344CB8AC3E}">
        <p14:creationId xmlns:p14="http://schemas.microsoft.com/office/powerpoint/2010/main" val="85228204"/>
      </p:ext>
    </p:extLst>
  </p:cSld>
  <p:clrMap bg1="lt1" tx1="dk1" bg2="lt2" tx2="dk2" accent1="accent1" accent2="accent2" accent3="accent3" accent4="accent4" accent5="accent5" accent6="accent6" hlink="hlink" folHlink="folHlink"/>
  <p:sldLayoutIdLst>
    <p:sldLayoutId id="214748368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pic>
        <p:nvPicPr>
          <p:cNvPr id="7" name="SEAI_col.png" descr="/Volumes/Work Folder/Clients/SEAI/XXXX_SEAI_PPT_Template/2 Creative/Creative Support Files/Images/SEAI_col.png"/>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9521987" y="6115668"/>
            <a:ext cx="1791165" cy="466259"/>
          </a:xfrm>
          <a:prstGeom prst="rect">
            <a:avLst/>
          </a:prstGeom>
        </p:spPr>
      </p:pic>
      <p:sp>
        <p:nvSpPr>
          <p:cNvPr id="2" name="Title Placeholder 1"/>
          <p:cNvSpPr>
            <a:spLocks noGrp="1"/>
          </p:cNvSpPr>
          <p:nvPr>
            <p:ph type="title"/>
          </p:nvPr>
        </p:nvSpPr>
        <p:spPr>
          <a:xfrm>
            <a:off x="899846" y="520404"/>
            <a:ext cx="10392311" cy="66173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899846" y="1485900"/>
            <a:ext cx="10392311" cy="464026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317419" y="6525685"/>
            <a:ext cx="3860800" cy="183207"/>
          </a:xfrm>
          <a:prstGeom prst="rect">
            <a:avLst/>
          </a:prstGeom>
        </p:spPr>
        <p:txBody>
          <a:bodyPr vert="horz" lIns="91440" tIns="45720" rIns="91440" bIns="45720" rtlCol="0" anchor="ctr"/>
          <a:lstStyle>
            <a:lvl1pPr algn="l">
              <a:defRPr sz="800">
                <a:solidFill>
                  <a:schemeClr val="bg1">
                    <a:lumMod val="50000"/>
                  </a:schemeClr>
                </a:solidFill>
                <a:latin typeface="Arial"/>
                <a:cs typeface="Arial"/>
              </a:defRPr>
            </a:lvl1pPr>
          </a:lstStyle>
          <a:p>
            <a:r>
              <a:rPr lang="en-IE"/>
              <a:t>www.seai.ie</a:t>
            </a:r>
          </a:p>
          <a:p>
            <a:endParaRPr lang="en-US" dirty="0"/>
          </a:p>
        </p:txBody>
      </p:sp>
      <p:sp>
        <p:nvSpPr>
          <p:cNvPr id="6" name="Slide Number Placeholder 5"/>
          <p:cNvSpPr>
            <a:spLocks noGrp="1"/>
          </p:cNvSpPr>
          <p:nvPr>
            <p:ph type="sldNum" sz="quarter" idx="4"/>
          </p:nvPr>
        </p:nvSpPr>
        <p:spPr>
          <a:xfrm>
            <a:off x="899846" y="6445724"/>
            <a:ext cx="417573" cy="244353"/>
          </a:xfrm>
          <a:prstGeom prst="rect">
            <a:avLst/>
          </a:prstGeom>
        </p:spPr>
        <p:txBody>
          <a:bodyPr vert="horz" lIns="91440" tIns="45720" rIns="91440" bIns="45720" rtlCol="0" anchor="t"/>
          <a:lstStyle>
            <a:lvl1pPr algn="l">
              <a:defRPr sz="800">
                <a:solidFill>
                  <a:schemeClr val="bg1">
                    <a:lumMod val="50000"/>
                  </a:schemeClr>
                </a:solidFill>
                <a:latin typeface="Arial"/>
              </a:defRPr>
            </a:lvl1pPr>
          </a:lstStyle>
          <a:p>
            <a:fld id="{316755DE-A14E-A247-9B1E-AB0C957F89E6}" type="slidenum">
              <a:rPr lang="en-US" smtClean="0"/>
              <a:pPr/>
              <a:t>‹#›</a:t>
            </a:fld>
            <a:endParaRPr lang="en-US" dirty="0"/>
          </a:p>
        </p:txBody>
      </p:sp>
      <p:cxnSp>
        <p:nvCxnSpPr>
          <p:cNvPr id="9" name="Straight Connector 8"/>
          <p:cNvCxnSpPr/>
          <p:nvPr/>
        </p:nvCxnSpPr>
        <p:spPr>
          <a:xfrm flipH="1">
            <a:off x="899845" y="6337300"/>
            <a:ext cx="8195724" cy="0"/>
          </a:xfrm>
          <a:prstGeom prst="line">
            <a:avLst/>
          </a:prstGeom>
          <a:ln w="6350" cmpd="sng">
            <a:solidFill>
              <a:srgbClr val="00AC75"/>
            </a:solidFill>
          </a:ln>
          <a:effectLst/>
        </p:spPr>
        <p:style>
          <a:lnRef idx="2">
            <a:schemeClr val="accent4"/>
          </a:lnRef>
          <a:fillRef idx="0">
            <a:schemeClr val="accent4"/>
          </a:fillRef>
          <a:effectRef idx="1">
            <a:schemeClr val="accent4"/>
          </a:effectRef>
          <a:fontRef idx="minor">
            <a:schemeClr val="tx1"/>
          </a:fontRef>
        </p:style>
      </p:cxnSp>
      <p:pic>
        <p:nvPicPr>
          <p:cNvPr id="8" name="SEAI_col.png" descr="/Volumes/Work Folder/Clients/SEAI/XXXX_SEAI_PPT_Template/2 Creative/Creative Support Files/Images/SEAI_col.png">
            <a:extLst>
              <a:ext uri="{FF2B5EF4-FFF2-40B4-BE49-F238E27FC236}">
                <a16:creationId xmlns:a16="http://schemas.microsoft.com/office/drawing/2014/main" id="{B3471970-995E-45BF-B857-4CF9B9581858}"/>
              </a:ext>
            </a:extLst>
          </p:cNvPr>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9521987" y="6115668"/>
            <a:ext cx="1791165" cy="466259"/>
          </a:xfrm>
          <a:prstGeom prst="rect">
            <a:avLst/>
          </a:prstGeom>
        </p:spPr>
      </p:pic>
      <p:cxnSp>
        <p:nvCxnSpPr>
          <p:cNvPr id="10" name="Straight Connector 9">
            <a:extLst>
              <a:ext uri="{FF2B5EF4-FFF2-40B4-BE49-F238E27FC236}">
                <a16:creationId xmlns:a16="http://schemas.microsoft.com/office/drawing/2014/main" id="{45145A08-9659-40FC-B2D8-839DF3A65E46}"/>
              </a:ext>
            </a:extLst>
          </p:cNvPr>
          <p:cNvCxnSpPr/>
          <p:nvPr/>
        </p:nvCxnSpPr>
        <p:spPr>
          <a:xfrm flipH="1">
            <a:off x="899845" y="6337300"/>
            <a:ext cx="8195724" cy="0"/>
          </a:xfrm>
          <a:prstGeom prst="line">
            <a:avLst/>
          </a:prstGeom>
          <a:ln w="6350" cmpd="sng">
            <a:solidFill>
              <a:srgbClr val="00AC75"/>
            </a:solidFill>
          </a:ln>
          <a:effectLst/>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058738266"/>
      </p:ext>
    </p:extLst>
  </p:cSld>
  <p:clrMap bg1="lt1" tx1="dk1" bg2="lt2" tx2="dk2" accent1="accent1" accent2="accent2" accent3="accent3" accent4="accent4" accent5="accent5" accent6="accent6" hlink="hlink" folHlink="folHlink"/>
  <p:sldLayoutIdLst>
    <p:sldLayoutId id="2147483681" r:id="rId1"/>
  </p:sldLayoutIdLst>
  <p:hf hdr="0" ftr="0" dt="0"/>
  <p:txStyles>
    <p:titleStyle>
      <a:lvl1pPr algn="l" defTabSz="457189" rtl="0" eaLnBrk="1" latinLnBrk="0" hangingPunct="1">
        <a:spcBef>
          <a:spcPct val="0"/>
        </a:spcBef>
        <a:buNone/>
        <a:defRPr sz="3600" b="0" i="0" kern="1200">
          <a:solidFill>
            <a:srgbClr val="00AC75"/>
          </a:solidFill>
          <a:latin typeface="Arial"/>
          <a:ea typeface="+mj-ea"/>
          <a:cs typeface="Arial"/>
        </a:defRPr>
      </a:lvl1pPr>
    </p:titleStyle>
    <p:bodyStyle>
      <a:lvl1pPr marL="342891" indent="-342891" algn="l" defTabSz="457189" rtl="0" eaLnBrk="1" latinLnBrk="0" hangingPunct="1">
        <a:lnSpc>
          <a:spcPct val="110000"/>
        </a:lnSpc>
        <a:spcBef>
          <a:spcPct val="20000"/>
        </a:spcBef>
        <a:buClr>
          <a:srgbClr val="009C75"/>
        </a:buClr>
        <a:buFont typeface="Arial"/>
        <a:buChar char="•"/>
        <a:defRPr sz="3200" kern="1200">
          <a:solidFill>
            <a:schemeClr val="tx1"/>
          </a:solidFill>
          <a:latin typeface="Arial"/>
          <a:ea typeface="+mn-ea"/>
          <a:cs typeface="Arial"/>
        </a:defRPr>
      </a:lvl1pPr>
      <a:lvl2pPr marL="742932" indent="-285744" algn="l" defTabSz="457189" rtl="0" eaLnBrk="1" latinLnBrk="0" hangingPunct="1">
        <a:spcBef>
          <a:spcPct val="20000"/>
        </a:spcBef>
        <a:buFont typeface="Arial"/>
        <a:buChar char="–"/>
        <a:defRPr sz="2800" kern="1200">
          <a:solidFill>
            <a:srgbClr val="009C75"/>
          </a:solidFill>
          <a:latin typeface="Arial"/>
          <a:ea typeface="+mn-ea"/>
          <a:cs typeface="Arial"/>
        </a:defRPr>
      </a:lvl2pPr>
      <a:lvl3pPr marL="1142971" indent="-228594" algn="l" defTabSz="457189" rtl="0" eaLnBrk="1" latinLnBrk="0" hangingPunct="1">
        <a:spcBef>
          <a:spcPct val="20000"/>
        </a:spcBef>
        <a:buFont typeface="Arial"/>
        <a:buChar char="•"/>
        <a:defRPr sz="2400" kern="1200">
          <a:solidFill>
            <a:schemeClr val="tx1"/>
          </a:solidFill>
          <a:latin typeface="Arial"/>
          <a:ea typeface="+mn-ea"/>
          <a:cs typeface="Arial"/>
        </a:defRPr>
      </a:lvl3pPr>
      <a:lvl4pPr marL="1600160" indent="-228594" algn="l" defTabSz="457189" rtl="0" eaLnBrk="1" latinLnBrk="0" hangingPunct="1">
        <a:spcBef>
          <a:spcPct val="20000"/>
        </a:spcBef>
        <a:buFont typeface="Arial"/>
        <a:buChar char="–"/>
        <a:defRPr sz="1600" kern="1200">
          <a:solidFill>
            <a:schemeClr val="tx1"/>
          </a:solidFill>
          <a:latin typeface="Arial"/>
          <a:ea typeface="+mn-ea"/>
          <a:cs typeface="Arial"/>
        </a:defRPr>
      </a:lvl4pPr>
      <a:lvl5pPr marL="2057349" indent="-228594" algn="l" defTabSz="457189" rtl="0" eaLnBrk="1" latinLnBrk="0" hangingPunct="1">
        <a:spcBef>
          <a:spcPct val="20000"/>
        </a:spcBef>
        <a:buFont typeface="Arial"/>
        <a:buChar char="»"/>
        <a:defRPr sz="1600" kern="1200">
          <a:solidFill>
            <a:schemeClr val="tx1"/>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2/1/2024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526093" y="6453337"/>
            <a:ext cx="1729481" cy="307777"/>
          </a:xfrm>
          <a:prstGeom prst="rect">
            <a:avLst/>
          </a:prstGeom>
          <a:noFill/>
        </p:spPr>
        <p:txBody>
          <a:bodyPr wrap="square" rtlCol="0">
            <a:spAutoFit/>
          </a:bodyPr>
          <a:lstStyle/>
          <a:p>
            <a:r>
              <a:rPr lang="en-US" sz="1400" kern="1200" dirty="0">
                <a:solidFill>
                  <a:srgbClr val="008000"/>
                </a:solidFill>
                <a:latin typeface="+mn-lt"/>
                <a:ea typeface="+mn-ea"/>
                <a:cs typeface="+mn-cs"/>
              </a:rPr>
              <a:t>© Optien Ltd</a:t>
            </a:r>
            <a:endParaRPr lang="en-US" sz="1400" dirty="0">
              <a:solidFill>
                <a:srgbClr val="008000"/>
              </a:solidFill>
            </a:endParaRPr>
          </a:p>
        </p:txBody>
      </p:sp>
      <p:pic>
        <p:nvPicPr>
          <p:cNvPr id="10" name="Picture 2" descr="C:\Users\Colin\Documents\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496267" y="188640"/>
            <a:ext cx="2728111" cy="648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userDrawn="1"/>
        </p:nvSpPr>
        <p:spPr>
          <a:xfrm flipV="1">
            <a:off x="911424" y="838602"/>
            <a:ext cx="10320469" cy="18000"/>
          </a:xfrm>
          <a:prstGeom prst="rect">
            <a:avLst/>
          </a:prstGeom>
          <a:solidFill>
            <a:srgbClr val="008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a:solidFill>
                <a:schemeClr val="bg1"/>
              </a:solidFill>
            </a:endParaRP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mn-lt"/>
              </a:rPr>
              <a:t>Click to edit Master text styles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rPr>
              <a:t>Second level</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n-lt"/>
              </a:rPr>
              <a:t>Third level</a:t>
            </a:r>
          </a:p>
        </p:txBody>
      </p:sp>
      <p:sp>
        <p:nvSpPr>
          <p:cNvPr id="6" name="Slide Number Placeholder 5"/>
          <p:cNvSpPr>
            <a:spLocks noGrp="1"/>
          </p:cNvSpPr>
          <p:nvPr>
            <p:ph type="sldNum" sz="quarter" idx="4"/>
          </p:nvPr>
        </p:nvSpPr>
        <p:spPr>
          <a:xfrm>
            <a:off x="9072331" y="6443837"/>
            <a:ext cx="2844800" cy="365125"/>
          </a:xfrm>
          <a:prstGeom prst="rect">
            <a:avLst/>
          </a:prstGeom>
        </p:spPr>
        <p:txBody>
          <a:bodyPr vert="horz" lIns="91440" tIns="45720" rIns="91440" bIns="45720" rtlCol="0" anchor="ctr"/>
          <a:lstStyle>
            <a:lvl1pPr algn="r">
              <a:defRPr sz="1200">
                <a:solidFill>
                  <a:srgbClr val="008000"/>
                </a:solidFill>
              </a:defRPr>
            </a:lvl1pPr>
          </a:lstStyle>
          <a:p>
            <a:fld id="{01894FBB-E331-4167-AA64-F3F2900A4222}" type="slidenum">
              <a:rPr lang="en-IE" smtClean="0"/>
              <a:pPr/>
              <a:t>‹#›</a:t>
            </a:fld>
            <a:endParaRPr lang="en-IE" dirty="0"/>
          </a:p>
        </p:txBody>
      </p:sp>
      <p:sp>
        <p:nvSpPr>
          <p:cNvPr id="8" name="Rectangle 7"/>
          <p:cNvSpPr/>
          <p:nvPr userDrawn="1"/>
        </p:nvSpPr>
        <p:spPr>
          <a:xfrm flipV="1">
            <a:off x="903908" y="6237312"/>
            <a:ext cx="10320469" cy="18000"/>
          </a:xfrm>
          <a:prstGeom prst="rect">
            <a:avLst/>
          </a:prstGeom>
          <a:solidFill>
            <a:srgbClr val="008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a:solidFill>
                <a:schemeClr val="bg1"/>
              </a:solidFill>
            </a:endParaRPr>
          </a:p>
        </p:txBody>
      </p:sp>
    </p:spTree>
    <p:extLst>
      <p:ext uri="{BB962C8B-B14F-4D97-AF65-F5344CB8AC3E}">
        <p14:creationId xmlns:p14="http://schemas.microsoft.com/office/powerpoint/2010/main" val="2317107535"/>
      </p:ext>
    </p:extLst>
  </p:cSld>
  <p:clrMap bg1="lt1" tx1="dk1" bg2="lt2" tx2="dk2" accent1="accent1" accent2="accent2" accent3="accent3" accent4="accent4" accent5="accent5" accent6="accent6" hlink="hlink" folHlink="folHlink"/>
  <p:sldLayoutIdLst>
    <p:sldLayoutId id="2147483660"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marR="0" indent="-342900" algn="l" defTabSz="914400" rtl="0" eaLnBrk="1" fontAlgn="auto" latinLnBrk="0" hangingPunct="1">
        <a:lnSpc>
          <a:spcPct val="100000"/>
        </a:lnSpc>
        <a:spcBef>
          <a:spcPct val="20000"/>
        </a:spcBef>
        <a:spcAft>
          <a:spcPts val="0"/>
        </a:spcAft>
        <a:buClrTx/>
        <a:buSzTx/>
        <a:buFontTx/>
        <a:buBlip>
          <a:blip r:embed="rId4"/>
        </a:buBlip>
        <a:tabLst/>
        <a:defRPr sz="3200" kern="1200">
          <a:solidFill>
            <a:schemeClr val="tx1"/>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800" kern="1200">
          <a:solidFill>
            <a:schemeClr val="tx1"/>
          </a:solidFill>
          <a:latin typeface="+mn-lt"/>
          <a:ea typeface="+mn-ea"/>
          <a:cs typeface="+mn-cs"/>
        </a:defRPr>
      </a:lvl2pPr>
      <a:lvl3pPr marL="1143000" marR="0"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hyperlink" Target="https://www.goodgoodgood.co/articles/greta-thunberg-quote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irishstatutebook.ie/pdf/2014/en.si.2014.0426.pdf" TargetMode="External"/><Relationship Id="rId1" Type="http://schemas.openxmlformats.org/officeDocument/2006/relationships/slideLayout" Target="../slideLayouts/slideLayout26.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image" Target="../media/image17.jpeg"/><Relationship Id="rId16" Type="http://schemas.openxmlformats.org/officeDocument/2006/relationships/image" Target="../media/image31.svg"/><Relationship Id="rId1" Type="http://schemas.openxmlformats.org/officeDocument/2006/relationships/slideLayout" Target="../slideLayouts/slideLayout27.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 Id="rId14" Type="http://schemas.openxmlformats.org/officeDocument/2006/relationships/image" Target="../media/image29.sv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6.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6.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4.png"/><Relationship Id="rId1" Type="http://schemas.openxmlformats.org/officeDocument/2006/relationships/slideLayout" Target="../slideLayouts/slideLayout27.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jpeg"/><Relationship Id="rId1" Type="http://schemas.openxmlformats.org/officeDocument/2006/relationships/slideLayout" Target="../slideLayouts/slideLayout26.xml"/><Relationship Id="rId5" Type="http://schemas.openxmlformats.org/officeDocument/2006/relationships/chart" Target="../charts/char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jpeg"/><Relationship Id="rId1" Type="http://schemas.openxmlformats.org/officeDocument/2006/relationships/slideLayout" Target="../slideLayouts/slideLayout26.xml"/><Relationship Id="rId5" Type="http://schemas.openxmlformats.org/officeDocument/2006/relationships/chart" Target="../charts/chart3.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jpeg"/><Relationship Id="rId1" Type="http://schemas.openxmlformats.org/officeDocument/2006/relationships/slideLayout" Target="../slideLayouts/slideLayout26.xml"/><Relationship Id="rId5" Type="http://schemas.openxmlformats.org/officeDocument/2006/relationships/image" Target="../media/image41.jpe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hyperlink" Target="https://www.seai.ie/publications/SEAI-Energy-Audit-Handbook.pdf" TargetMode="External"/><Relationship Id="rId2" Type="http://schemas.openxmlformats.org/officeDocument/2006/relationships/hyperlink" Target="https://www.seai.ie/reduceyouruse/public-bodies/energy-efficiency-campaig/resources/" TargetMode="Externa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hyperlink" Target="https://energylink.seai.ie/sector/view/13" TargetMode="Externa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jpeg"/><Relationship Id="rId1" Type="http://schemas.openxmlformats.org/officeDocument/2006/relationships/slideLayout" Target="../slideLayouts/slideLayout26.xml"/><Relationship Id="rId5" Type="http://schemas.openxmlformats.org/officeDocument/2006/relationships/image" Target="../media/image46.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8" Type="http://schemas.openxmlformats.org/officeDocument/2006/relationships/image" Target="file://localhost/Volumes/Work%20Folder/Clients/SEAI/XXXX_SEAI_PPT_Template/2%20Creative/Creative%20Support%20Files/Images/Lines_Gradient_lgreen.jpg" TargetMode="External"/><Relationship Id="rId13" Type="http://schemas.openxmlformats.org/officeDocument/2006/relationships/image" Target="../media/image54.svg"/><Relationship Id="rId3" Type="http://schemas.openxmlformats.org/officeDocument/2006/relationships/image" Target="../media/image47.jpeg"/><Relationship Id="rId7" Type="http://schemas.openxmlformats.org/officeDocument/2006/relationships/image" Target="../media/image49.jpeg"/><Relationship Id="rId12"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file://localhost/Volumes/Work%20Folder/Clients/SEAI/XXXX_SEAI_PPT_Template/2%20Creative/Creative%20Support%20Files/Images/Pink_Gradient_Back.jpg" TargetMode="External"/><Relationship Id="rId11" Type="http://schemas.openxmlformats.org/officeDocument/2006/relationships/image" Target="../media/image52.svg"/><Relationship Id="rId5" Type="http://schemas.openxmlformats.org/officeDocument/2006/relationships/image" Target="../media/image48.jpeg"/><Relationship Id="rId10" Type="http://schemas.openxmlformats.org/officeDocument/2006/relationships/image" Target="../media/image51.png"/><Relationship Id="rId4" Type="http://schemas.openxmlformats.org/officeDocument/2006/relationships/image" Target="file://localhost/Volumes/Work%20Folder/Clients/SEAI/XXXX_SEAI_PPT_Template/2%20Creative/Creative%20Support%20Files/Images/Lines_Gradient_Dblue.jpg" TargetMode="External"/><Relationship Id="rId9" Type="http://schemas.openxmlformats.org/officeDocument/2006/relationships/image" Target="../media/image50.png"/><Relationship Id="rId14" Type="http://schemas.openxmlformats.org/officeDocument/2006/relationships/hyperlink" Target="mailto:rjermyn@mco.ie"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jpeg"/><Relationship Id="rId1" Type="http://schemas.openxmlformats.org/officeDocument/2006/relationships/slideLayout" Target="../slideLayouts/slideLayout26.xml"/><Relationship Id="rId5" Type="http://schemas.openxmlformats.org/officeDocument/2006/relationships/image" Target="../media/image46.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jpeg"/><Relationship Id="rId1" Type="http://schemas.openxmlformats.org/officeDocument/2006/relationships/slideLayout" Target="../slideLayouts/slideLayout26.xml"/><Relationship Id="rId5" Type="http://schemas.openxmlformats.org/officeDocument/2006/relationships/image" Target="../media/image55.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www.energyineducation.ie/"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QkFyhPK3yTA&amp;feature=youtu.be" TargetMode="External"/><Relationship Id="rId7" Type="http://schemas.openxmlformats.org/officeDocument/2006/relationships/hyperlink" Target="http://www.eoi.es/blogs/monicaducoing/2013/01/14/environmental-and-natural-resource-management-slogans/"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s://vimeo.com/51822005"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3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xml"/><Relationship Id="rId1" Type="http://schemas.openxmlformats.org/officeDocument/2006/relationships/slideLayout" Target="../slideLayouts/slideLayout25.xml"/><Relationship Id="rId5" Type="http://schemas.openxmlformats.org/officeDocument/2006/relationships/image" Target="../media/image68.png"/><Relationship Id="rId4" Type="http://schemas.openxmlformats.org/officeDocument/2006/relationships/image" Target="../media/image67.jpeg"/></Relationships>
</file>

<file path=ppt/slides/_rels/slide40.xml.rels><?xml version="1.0" encoding="UTF-8" standalone="yes"?>
<Relationships xmlns="http://schemas.openxmlformats.org/package/2006/relationships"><Relationship Id="rId3" Type="http://schemas.openxmlformats.org/officeDocument/2006/relationships/hyperlink" Target="http://www.energyineducation.ie/Energy_In_Education/Information_for_Schools/Resources_and_links/Heat%20Loss%20from%20School%20Buildings.pdf" TargetMode="Externa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4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slideLayout" Target="../slideLayouts/slideLayout25.xml"/><Relationship Id="rId1" Type="http://schemas.openxmlformats.org/officeDocument/2006/relationships/themeOverride" Target="../theme/themeOverride4.xml"/><Relationship Id="rId4" Type="http://schemas.openxmlformats.org/officeDocument/2006/relationships/image" Target="../media/image74.jpeg"/></Relationships>
</file>

<file path=ppt/slides/_rels/slide4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77.emf"/><Relationship Id="rId4" Type="http://schemas.openxmlformats.org/officeDocument/2006/relationships/image" Target="../media/image76.png"/></Relationships>
</file>

<file path=ppt/slides/_rels/slide4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84.emf"/><Relationship Id="rId5" Type="http://schemas.openxmlformats.org/officeDocument/2006/relationships/image" Target="../media/image83.jpeg"/><Relationship Id="rId4" Type="http://schemas.openxmlformats.org/officeDocument/2006/relationships/image" Target="../media/image82.jpeg"/></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hyperlink" Target="http://www.energyineducation.ie/Energy_In_Education/Information_for_Schools/Resources_and_links/Lighting.pdf"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2.xml"/><Relationship Id="rId4" Type="http://schemas.openxmlformats.org/officeDocument/2006/relationships/image" Target="../media/image88.jpeg"/></Relationships>
</file>

<file path=ppt/slides/_rels/slide5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3" Type="http://schemas.openxmlformats.org/officeDocument/2006/relationships/hyperlink" Target="https://www.pdsttechnologyineducation.ie/en/Technology/Presenting-in-the-Classroom/" TargetMode="External"/><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93.jpeg"/><Relationship Id="rId4" Type="http://schemas.openxmlformats.org/officeDocument/2006/relationships/image" Target="../media/image92.jpeg"/></Relationships>
</file>

<file path=ppt/slides/_rels/slide5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3" Type="http://schemas.openxmlformats.org/officeDocument/2006/relationships/hyperlink" Target="http://www.energyineducation.ie/"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AC66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A26E17-342B-11D4-2B66-B9A01F4B7999}"/>
              </a:ext>
            </a:extLst>
          </p:cNvPr>
          <p:cNvSpPr txBox="1"/>
          <p:nvPr/>
        </p:nvSpPr>
        <p:spPr>
          <a:xfrm>
            <a:off x="797442" y="701749"/>
            <a:ext cx="10271051" cy="930639"/>
          </a:xfrm>
          <a:prstGeom prst="rect">
            <a:avLst/>
          </a:prstGeom>
          <a:noFill/>
        </p:spPr>
        <p:txBody>
          <a:bodyPr wrap="square">
            <a:spAutoFit/>
          </a:bodyPr>
          <a:lstStyle/>
          <a:p>
            <a:pPr algn="ctr">
              <a:lnSpc>
                <a:spcPct val="107000"/>
              </a:lnSpc>
              <a:spcAft>
                <a:spcPts val="800"/>
              </a:spcAft>
            </a:pPr>
            <a:r>
              <a:rPr lang="en-IE" dirty="0">
                <a:solidFill>
                  <a:schemeClr val="bg1"/>
                </a:solidFill>
                <a:effectLst/>
                <a:latin typeface="Abadi" panose="020B0604020104020204" pitchFamily="34" charset="0"/>
                <a:ea typeface="Tahoma" panose="020B0604030504040204" pitchFamily="34" charset="0"/>
                <a:cs typeface="Tahoma" panose="020B0604030504040204" pitchFamily="34" charset="0"/>
              </a:rPr>
              <a:t>Welcome all</a:t>
            </a:r>
          </a:p>
          <a:p>
            <a:pPr>
              <a:lnSpc>
                <a:spcPct val="107000"/>
              </a:lnSpc>
              <a:spcAft>
                <a:spcPts val="800"/>
              </a:spcAft>
            </a:pPr>
            <a:r>
              <a:rPr lang="en-IE" sz="2800" dirty="0">
                <a:solidFill>
                  <a:schemeClr val="bg1"/>
                </a:solidFill>
                <a:effectLst/>
                <a:latin typeface="Abadi" panose="020B0604020104020204" pitchFamily="34" charset="0"/>
                <a:ea typeface="Tahoma" panose="020B0604030504040204" pitchFamily="34" charset="0"/>
                <a:cs typeface="Tahoma" panose="020B0604030504040204" pitchFamily="34" charset="0"/>
              </a:rPr>
              <a:t> </a:t>
            </a:r>
            <a:r>
              <a:rPr lang="en-IE" sz="2800" dirty="0">
                <a:solidFill>
                  <a:schemeClr val="bg1"/>
                </a:solidFill>
                <a:latin typeface="Abadi" panose="020B0604020104020204" pitchFamily="34" charset="0"/>
                <a:ea typeface="Tahoma" panose="020B0604030504040204" pitchFamily="34" charset="0"/>
                <a:cs typeface="Tahoma" panose="020B0604030504040204" pitchFamily="34" charset="0"/>
              </a:rPr>
              <a:t>Principals and Deputy Principals Conference 1</a:t>
            </a:r>
            <a:r>
              <a:rPr lang="en-IE" sz="2800" baseline="30000" dirty="0">
                <a:solidFill>
                  <a:schemeClr val="bg1"/>
                </a:solidFill>
                <a:latin typeface="Abadi" panose="020B0604020104020204" pitchFamily="34" charset="0"/>
                <a:ea typeface="Tahoma" panose="020B0604030504040204" pitchFamily="34" charset="0"/>
                <a:cs typeface="Tahoma" panose="020B0604030504040204" pitchFamily="34" charset="0"/>
              </a:rPr>
              <a:t>st</a:t>
            </a:r>
            <a:r>
              <a:rPr lang="en-IE" sz="2800" dirty="0">
                <a:solidFill>
                  <a:schemeClr val="bg1"/>
                </a:solidFill>
                <a:latin typeface="Abadi" panose="020B0604020104020204" pitchFamily="34" charset="0"/>
                <a:ea typeface="Tahoma" panose="020B0604030504040204" pitchFamily="34" charset="0"/>
                <a:cs typeface="Tahoma" panose="020B0604030504040204" pitchFamily="34" charset="0"/>
              </a:rPr>
              <a:t> February 2024</a:t>
            </a:r>
            <a:endParaRPr lang="en-IE" sz="2800" dirty="0">
              <a:solidFill>
                <a:schemeClr val="bg1"/>
              </a:solidFill>
              <a:effectLst/>
              <a:latin typeface="Abadi" panose="020B060402010402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8E06054A-9D44-9739-251B-73FB26BFC7C5}"/>
              </a:ext>
            </a:extLst>
          </p:cNvPr>
          <p:cNvPicPr>
            <a:picLocks noChangeAspect="1"/>
          </p:cNvPicPr>
          <p:nvPr/>
        </p:nvPicPr>
        <p:blipFill>
          <a:blip r:embed="rId2"/>
          <a:stretch>
            <a:fillRect/>
          </a:stretch>
        </p:blipFill>
        <p:spPr>
          <a:xfrm>
            <a:off x="3463636" y="1903228"/>
            <a:ext cx="4461164" cy="3112117"/>
          </a:xfrm>
          <a:prstGeom prst="rect">
            <a:avLst/>
          </a:prstGeom>
        </p:spPr>
      </p:pic>
      <p:sp>
        <p:nvSpPr>
          <p:cNvPr id="4" name="TextBox 3">
            <a:extLst>
              <a:ext uri="{FF2B5EF4-FFF2-40B4-BE49-F238E27FC236}">
                <a16:creationId xmlns:a16="http://schemas.microsoft.com/office/drawing/2014/main" id="{F3603A4A-13B3-2AA6-11A3-9E73DBB2F0ED}"/>
              </a:ext>
            </a:extLst>
          </p:cNvPr>
          <p:cNvSpPr txBox="1"/>
          <p:nvPr/>
        </p:nvSpPr>
        <p:spPr>
          <a:xfrm>
            <a:off x="1366981" y="5286185"/>
            <a:ext cx="10455563" cy="1962204"/>
          </a:xfrm>
          <a:prstGeom prst="rect">
            <a:avLst/>
          </a:prstGeom>
          <a:noFill/>
        </p:spPr>
        <p:txBody>
          <a:bodyPr wrap="square">
            <a:spAutoFit/>
          </a:bodyPr>
          <a:lstStyle/>
          <a:p>
            <a:pPr algn="ctr">
              <a:lnSpc>
                <a:spcPct val="107000"/>
              </a:lnSpc>
              <a:spcAft>
                <a:spcPts val="800"/>
              </a:spcAft>
            </a:pPr>
            <a:r>
              <a:rPr lang="en-GB" sz="2400" kern="100" dirty="0">
                <a:solidFill>
                  <a:schemeClr val="bg1"/>
                </a:solidFill>
                <a:effectLst/>
                <a:latin typeface="Abadi" panose="020B0604020104020204" pitchFamily="34" charset="0"/>
                <a:ea typeface="Calibri" panose="020F0502020204030204" pitchFamily="34" charset="0"/>
                <a:cs typeface="Times New Roman" panose="02020603050405020304" pitchFamily="18" charset="0"/>
              </a:rPr>
              <a:t>Improving Sustainability &amp; </a:t>
            </a:r>
            <a:r>
              <a:rPr lang="en-GB" sz="2400" kern="100" dirty="0">
                <a:solidFill>
                  <a:schemeClr val="bg1"/>
                </a:solidFill>
                <a:latin typeface="Abadi" panose="020B0604020104020204" pitchFamily="34" charset="0"/>
                <a:ea typeface="Calibri" panose="020F0502020204030204" pitchFamily="34" charset="0"/>
                <a:cs typeface="Times New Roman" panose="02020603050405020304" pitchFamily="18" charset="0"/>
              </a:rPr>
              <a:t>R</a:t>
            </a:r>
            <a:r>
              <a:rPr lang="en-GB" sz="2400" kern="100" dirty="0">
                <a:solidFill>
                  <a:schemeClr val="bg1"/>
                </a:solidFill>
                <a:effectLst/>
                <a:latin typeface="Abadi" panose="020B0604020104020204" pitchFamily="34" charset="0"/>
                <a:ea typeface="Calibri" panose="020F0502020204030204" pitchFamily="34" charset="0"/>
                <a:cs typeface="Times New Roman" panose="02020603050405020304" pitchFamily="18" charset="0"/>
              </a:rPr>
              <a:t>educing Energy Use in School Buildings</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IE" sz="2400" b="0" i="0" u="none" strike="noStrike" kern="1200" cap="none" spc="0" normalizeH="0" baseline="0" noProof="0" dirty="0">
                <a:ln>
                  <a:noFill/>
                </a:ln>
                <a:solidFill>
                  <a:schemeClr val="bg1"/>
                </a:solidFill>
                <a:effectLst/>
                <a:uLnTx/>
                <a:uFillTx/>
                <a:latin typeface="Abadi" panose="020B0604020104020204" pitchFamily="34" charset="0"/>
                <a:ea typeface="Calibri" panose="020F0502020204030204" pitchFamily="34" charset="0"/>
                <a:cs typeface="Times New Roman" panose="02020603050405020304" pitchFamily="18" charset="0"/>
              </a:rPr>
              <a:t>																</a:t>
            </a:r>
          </a:p>
          <a:p>
            <a:pPr marL="0" marR="0" lvl="0" indent="0" algn="l" defTabSz="457200" rtl="0" eaLnBrk="1" fontAlgn="auto" latinLnBrk="0" hangingPunct="1">
              <a:lnSpc>
                <a:spcPct val="107000"/>
              </a:lnSpc>
              <a:spcBef>
                <a:spcPts val="0"/>
              </a:spcBef>
              <a:spcAft>
                <a:spcPts val="800"/>
              </a:spcAft>
              <a:buClrTx/>
              <a:buSzTx/>
              <a:buFontTx/>
              <a:buNone/>
              <a:tabLst/>
              <a:defRPr/>
            </a:pPr>
            <a:r>
              <a:rPr lang="en-IE" sz="2400" dirty="0">
                <a:solidFill>
                  <a:schemeClr val="bg1"/>
                </a:solidFill>
                <a:latin typeface="Abadi" panose="020B0604020104020204" pitchFamily="34" charset="0"/>
                <a:ea typeface="Calibri" panose="020F0502020204030204" pitchFamily="34" charset="0"/>
                <a:cs typeface="Times New Roman" panose="02020603050405020304" pitchFamily="18" charset="0"/>
              </a:rPr>
              <a:t>																</a:t>
            </a:r>
            <a:r>
              <a:rPr kumimoji="0" lang="en-IE" sz="2400" b="0" i="0" u="none" strike="noStrike" kern="1200" cap="none" spc="0" normalizeH="0" baseline="0" noProof="0" dirty="0">
                <a:ln>
                  <a:noFill/>
                </a:ln>
                <a:solidFill>
                  <a:schemeClr val="bg1"/>
                </a:solidFill>
                <a:effectLst/>
                <a:uLnTx/>
                <a:uFillTx/>
                <a:latin typeface="Abadi" panose="020B0604020104020204" pitchFamily="34" charset="0"/>
                <a:ea typeface="Calibri" panose="020F0502020204030204" pitchFamily="34" charset="0"/>
                <a:cs typeface="Times New Roman" panose="02020603050405020304" pitchFamily="18" charset="0"/>
              </a:rPr>
              <a:t>Karl Fitzmaurice </a:t>
            </a:r>
            <a:r>
              <a:rPr kumimoji="0" lang="en-IE" sz="1600" b="0" i="0" u="none" strike="noStrike" kern="1200" cap="none" spc="0" normalizeH="0" baseline="0" noProof="0" dirty="0">
                <a:ln>
                  <a:noFill/>
                </a:ln>
                <a:solidFill>
                  <a:schemeClr val="bg1"/>
                </a:solidFill>
                <a:effectLst/>
                <a:uLnTx/>
                <a:uFillTx/>
                <a:latin typeface="Abadi" panose="020B0604020104020204" pitchFamily="34" charset="0"/>
                <a:ea typeface="Calibri" panose="020F0502020204030204" pitchFamily="34" charset="0"/>
                <a:cs typeface="Times New Roman" panose="02020603050405020304" pitchFamily="18" charset="0"/>
              </a:rPr>
              <a:t>ETBI</a:t>
            </a:r>
          </a:p>
          <a:p>
            <a:pPr algn="ctr">
              <a:lnSpc>
                <a:spcPct val="107000"/>
              </a:lnSpc>
              <a:spcAft>
                <a:spcPts val="800"/>
              </a:spcAft>
            </a:pPr>
            <a:endParaRPr lang="en-GB" sz="2400" kern="100" dirty="0">
              <a:solidFill>
                <a:schemeClr val="bg1"/>
              </a:solidFill>
              <a:latin typeface="Abadi" panose="020B06040201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7448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9F970C-062E-FBDC-5D23-26EF62D60887}"/>
              </a:ext>
            </a:extLst>
          </p:cNvPr>
          <p:cNvSpPr txBox="1"/>
          <p:nvPr/>
        </p:nvSpPr>
        <p:spPr>
          <a:xfrm>
            <a:off x="360218" y="748145"/>
            <a:ext cx="10254015" cy="5862182"/>
          </a:xfrm>
          <a:prstGeom prst="rect">
            <a:avLst/>
          </a:prstGeom>
          <a:noFill/>
        </p:spPr>
        <p:txBody>
          <a:bodyPr wrap="square">
            <a:spAutoFit/>
          </a:bodyPr>
          <a:lstStyle/>
          <a:p>
            <a:pPr>
              <a:lnSpc>
                <a:spcPct val="107000"/>
              </a:lnSpc>
              <a:spcAft>
                <a:spcPts val="800"/>
              </a:spcAft>
            </a:pPr>
            <a:r>
              <a:rPr lang="en-IE" sz="2800" i="1" dirty="0">
                <a:effectLst/>
                <a:ea typeface="Calibri" panose="020F0502020204030204" pitchFamily="34" charset="0"/>
                <a:cs typeface="Times New Roman" panose="02020603050405020304" pitchFamily="18" charset="0"/>
              </a:rPr>
              <a:t>“</a:t>
            </a:r>
            <a:r>
              <a:rPr lang="en-IE" sz="2400" i="1" dirty="0">
                <a:effectLst/>
                <a:latin typeface="Abadi" panose="020B0604020104020204" pitchFamily="34" charset="0"/>
                <a:ea typeface="Calibri" panose="020F0502020204030204" pitchFamily="34" charset="0"/>
                <a:cs typeface="Times New Roman" panose="02020603050405020304" pitchFamily="18" charset="0"/>
              </a:rPr>
              <a:t>Climate Change is no longer </a:t>
            </a:r>
            <a:r>
              <a:rPr lang="en-IE" sz="2400" i="1" dirty="0">
                <a:latin typeface="Abadi" panose="020B0604020104020204" pitchFamily="34" charset="0"/>
                <a:ea typeface="Calibri" panose="020F0502020204030204" pitchFamily="34" charset="0"/>
                <a:cs typeface="Times New Roman" panose="02020603050405020304" pitchFamily="18" charset="0"/>
              </a:rPr>
              <a:t>some</a:t>
            </a:r>
            <a:r>
              <a:rPr lang="en-IE" sz="2400" i="1" dirty="0">
                <a:effectLst/>
                <a:latin typeface="Abadi" panose="020B0604020104020204" pitchFamily="34" charset="0"/>
                <a:ea typeface="Calibri" panose="020F0502020204030204" pitchFamily="34" charset="0"/>
                <a:cs typeface="Times New Roman" panose="02020603050405020304" pitchFamily="18" charset="0"/>
              </a:rPr>
              <a:t> far-off </a:t>
            </a:r>
            <a:r>
              <a:rPr lang="en-IE" sz="2400" i="1" dirty="0">
                <a:latin typeface="Abadi" panose="020B0604020104020204" pitchFamily="34" charset="0"/>
                <a:ea typeface="Calibri" panose="020F0502020204030204" pitchFamily="34" charset="0"/>
                <a:cs typeface="Times New Roman" panose="02020603050405020304" pitchFamily="18" charset="0"/>
              </a:rPr>
              <a:t>problem</a:t>
            </a:r>
            <a:r>
              <a:rPr lang="en-IE" sz="2400" i="1" dirty="0">
                <a:effectLst/>
                <a:latin typeface="Abadi" panose="020B060402010402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IE" sz="2400" i="1" dirty="0">
                <a:effectLst/>
                <a:latin typeface="Abadi" panose="020B0604020104020204" pitchFamily="34" charset="0"/>
                <a:ea typeface="Calibri" panose="020F0502020204030204" pitchFamily="34" charset="0"/>
                <a:cs typeface="Times New Roman" panose="02020603050405020304" pitchFamily="18" charset="0"/>
              </a:rPr>
              <a:t>it is happening here; </a:t>
            </a:r>
            <a:r>
              <a:rPr lang="en-IE" sz="2400" i="1" dirty="0">
                <a:latin typeface="Abadi" panose="020B0604020104020204" pitchFamily="34" charset="0"/>
                <a:ea typeface="Calibri" panose="020F0502020204030204" pitchFamily="34" charset="0"/>
                <a:cs typeface="Times New Roman" panose="02020603050405020304" pitchFamily="18" charset="0"/>
              </a:rPr>
              <a:t>it is happening </a:t>
            </a:r>
            <a:r>
              <a:rPr lang="en-IE" sz="2400" i="1" dirty="0">
                <a:effectLst/>
                <a:latin typeface="Abadi" panose="020B0604020104020204" pitchFamily="34" charset="0"/>
                <a:ea typeface="Calibri" panose="020F0502020204030204" pitchFamily="34" charset="0"/>
                <a:cs typeface="Times New Roman" panose="02020603050405020304" pitchFamily="18" charset="0"/>
              </a:rPr>
              <a:t>now”.</a:t>
            </a:r>
          </a:p>
          <a:p>
            <a:pPr>
              <a:lnSpc>
                <a:spcPct val="107000"/>
              </a:lnSpc>
              <a:spcAft>
                <a:spcPts val="800"/>
              </a:spcAft>
            </a:pPr>
            <a:endParaRPr lang="en-IE" sz="2400" dirty="0">
              <a:effectLst/>
              <a:latin typeface="Abadi" panose="020B0604020104020204" pitchFamily="34" charset="0"/>
              <a:ea typeface="Calibri" panose="020F0502020204030204" pitchFamily="34" charset="0"/>
              <a:cs typeface="Times New Roman" panose="02020603050405020304" pitchFamily="18" charset="0"/>
            </a:endParaRPr>
          </a:p>
          <a:p>
            <a:pPr lvl="0"/>
            <a:r>
              <a:rPr lang="en-GB" sz="2400" b="0" i="1" dirty="0">
                <a:latin typeface="Abadi" panose="020B0604020104020204" pitchFamily="34" charset="0"/>
              </a:rPr>
              <a:t>“We are the first generation to feel the impact of climate change and </a:t>
            </a:r>
          </a:p>
          <a:p>
            <a:pPr lvl="0"/>
            <a:r>
              <a:rPr lang="en-GB" sz="2400" b="0" i="1" dirty="0">
                <a:latin typeface="Abadi" panose="020B0604020104020204" pitchFamily="34" charset="0"/>
              </a:rPr>
              <a:t>the last generation that can do something about it.”</a:t>
            </a:r>
            <a:endParaRPr lang="en-US" sz="2400" dirty="0">
              <a:latin typeface="Abadi" panose="020B0604020104020204" pitchFamily="34" charset="0"/>
            </a:endParaRPr>
          </a:p>
          <a:p>
            <a:pPr>
              <a:lnSpc>
                <a:spcPct val="107000"/>
              </a:lnSpc>
              <a:spcAft>
                <a:spcPts val="800"/>
              </a:spcAft>
            </a:pPr>
            <a:endParaRPr lang="en-IE" sz="2400" dirty="0">
              <a:latin typeface="Abadi" panose="020B0604020104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600" dirty="0">
                <a:effectLst/>
                <a:latin typeface="Abadi" panose="020B0604020104020204" pitchFamily="34" charset="0"/>
                <a:ea typeface="Calibri" panose="020F0502020204030204" pitchFamily="34" charset="0"/>
                <a:cs typeface="Times New Roman" panose="02020603050405020304" pitchFamily="18" charset="0"/>
              </a:rPr>
              <a:t>Barack Obama on Climate Change</a:t>
            </a:r>
          </a:p>
          <a:p>
            <a:pPr>
              <a:lnSpc>
                <a:spcPct val="107000"/>
              </a:lnSpc>
              <a:spcAft>
                <a:spcPts val="800"/>
              </a:spcAft>
            </a:pPr>
            <a:endParaRPr lang="en-IE" sz="1600" dirty="0">
              <a:latin typeface="Abadi" panose="020B0604020104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Abadi" panose="020B0604020104020204" pitchFamily="34" charset="0"/>
                <a:cs typeface="Helvetica" panose="020B0604020202020204" pitchFamily="34" charset="0"/>
              </a:rPr>
              <a:t>The main solution is so simple that even a small child can understand it.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Abadi" panose="020B0604020104020204" pitchFamily="34" charset="0"/>
                <a:cs typeface="Helvetica" panose="020B0604020202020204" pitchFamily="34" charset="0"/>
              </a:rPr>
              <a:t>- We have to stop the emission of greenhouse gases.”</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2400" b="0" i="1" u="none" strike="noStrike" kern="1200" cap="none" spc="0" normalizeH="0" baseline="0" noProof="0" dirty="0">
              <a:ln>
                <a:noFill/>
              </a:ln>
              <a:solidFill>
                <a:prstClr val="black"/>
              </a:solidFill>
              <a:effectLst/>
              <a:uLnTx/>
              <a:uFillTx/>
              <a:latin typeface="Abadi" panose="020B0604020104020204" pitchFamily="34" charset="0"/>
              <a:cs typeface="Helvetica"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Abadi" panose="020B0604020104020204" pitchFamily="34" charset="0"/>
                <a:cs typeface="Helvetica" panose="020B0604020202020204" pitchFamily="34" charset="0"/>
              </a:rPr>
              <a:t> </a:t>
            </a:r>
            <a:r>
              <a:rPr kumimoji="0" lang="en-GB" sz="1600" b="0" i="1" u="sng" strike="noStrike" kern="1200" cap="none" spc="0" normalizeH="0" baseline="0" noProof="0" dirty="0">
                <a:ln>
                  <a:noFill/>
                </a:ln>
                <a:solidFill>
                  <a:prstClr val="black"/>
                </a:solidFill>
                <a:effectLst/>
                <a:uLnTx/>
                <a:uFillTx/>
                <a:latin typeface="Abadi" panose="020B0604020104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Greta Thunberg</a:t>
            </a:r>
            <a:endParaRPr kumimoji="0" lang="en-IE" sz="1600" b="0" i="1" u="sng" strike="noStrike" kern="1200" cap="none" spc="0" normalizeH="0" baseline="0" noProof="0" dirty="0">
              <a:ln>
                <a:noFill/>
              </a:ln>
              <a:solidFill>
                <a:prstClr val="black"/>
              </a:solidFill>
              <a:effectLst/>
              <a:uLnTx/>
              <a:uFillTx/>
              <a:latin typeface="Abadi" panose="020B0604020104020204" pitchFamily="34" charset="0"/>
              <a:ea typeface="Calibri" panose="020F0502020204030204" pitchFamily="34" charset="0"/>
              <a:cs typeface="Helvetica" panose="020B0604020202020204" pitchFamily="34" charset="0"/>
            </a:endParaRPr>
          </a:p>
          <a:p>
            <a:pPr>
              <a:lnSpc>
                <a:spcPct val="107000"/>
              </a:lnSpc>
              <a:spcAft>
                <a:spcPts val="800"/>
              </a:spcAft>
            </a:pPr>
            <a:endParaRPr lang="en-IE" sz="1600" dirty="0">
              <a:effectLst/>
              <a:latin typeface="Abadi" panose="020B06040201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6864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B20A573-6980-431F-AB87-401586954E83}"/>
              </a:ext>
            </a:extLst>
          </p:cNvPr>
          <p:cNvSpPr>
            <a:spLocks noGrp="1"/>
          </p:cNvSpPr>
          <p:nvPr>
            <p:ph type="subTitle" idx="4294967295"/>
          </p:nvPr>
        </p:nvSpPr>
        <p:spPr>
          <a:xfrm>
            <a:off x="461818" y="2473325"/>
            <a:ext cx="7480400" cy="2493963"/>
          </a:xfrm>
        </p:spPr>
        <p:txBody>
          <a:bodyPr>
            <a:normAutofit/>
          </a:bodyPr>
          <a:lstStyle/>
          <a:p>
            <a:pPr marL="257175" indent="-257175" algn="l">
              <a:buFont typeface="Wingdings" panose="05000000000000000000" pitchFamily="2" charset="2"/>
              <a:buChar char="Ø"/>
            </a:pPr>
            <a:r>
              <a:rPr lang="en-IE" dirty="0"/>
              <a:t>Size of sector: 2.1Bn</a:t>
            </a:r>
          </a:p>
          <a:p>
            <a:pPr marL="257175" indent="-257175" algn="l">
              <a:buFont typeface="Wingdings" panose="05000000000000000000" pitchFamily="2" charset="2"/>
              <a:buChar char="Ø"/>
            </a:pPr>
            <a:r>
              <a:rPr lang="en-IE" dirty="0">
                <a:latin typeface="Calibri" panose="020F0502020204030204" pitchFamily="34" charset="0"/>
                <a:ea typeface="Calibri" panose="020F0502020204030204" pitchFamily="34" charset="0"/>
              </a:rPr>
              <a:t>Sectoral spend (Supplies/Services) of approx. €203M/yr. </a:t>
            </a:r>
          </a:p>
          <a:p>
            <a:pPr algn="l"/>
            <a:endParaRPr lang="en-IE" dirty="0">
              <a:latin typeface="Calibri" panose="020F0502020204030204" pitchFamily="34" charset="0"/>
              <a:ea typeface="Calibri" panose="020F0502020204030204" pitchFamily="34" charset="0"/>
            </a:endParaRPr>
          </a:p>
          <a:p>
            <a:pPr marL="257175" marR="0" lvl="0" indent="-257175" algn="l" defTabSz="457200" rtl="0" eaLnBrk="1" fontAlgn="auto" latinLnBrk="0" hangingPunct="1">
              <a:lnSpc>
                <a:spcPct val="100000"/>
              </a:lnSpc>
              <a:spcBef>
                <a:spcPts val="1000"/>
              </a:spcBef>
              <a:spcAft>
                <a:spcPts val="0"/>
              </a:spcAft>
              <a:buClr>
                <a:srgbClr val="90C226"/>
              </a:buClr>
              <a:buSzPct val="80000"/>
              <a:buFont typeface="Wingdings" panose="05000000000000000000" pitchFamily="2" charset="2"/>
              <a:buChar char="Ø"/>
              <a:tabLst/>
              <a:defRPr/>
            </a:pPr>
            <a:r>
              <a:rPr kumimoji="0" lang="en-IE" sz="18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mn-cs"/>
              </a:rPr>
              <a:t>2023 spent on Electricity: €7.3M</a:t>
            </a:r>
          </a:p>
          <a:p>
            <a:pPr marL="257175" indent="-257175" algn="l">
              <a:buFont typeface="Wingdings" panose="05000000000000000000" pitchFamily="2" charset="2"/>
              <a:buChar char="Ø"/>
            </a:pPr>
            <a:r>
              <a:rPr lang="en-IE" dirty="0">
                <a:latin typeface="Calibri" panose="020F0502020204030204" pitchFamily="34" charset="0"/>
                <a:ea typeface="Calibri" panose="020F0502020204030204" pitchFamily="34" charset="0"/>
              </a:rPr>
              <a:t>2023 spent on Natural Gas: €3.2M</a:t>
            </a:r>
          </a:p>
          <a:p>
            <a:pPr marL="257175" indent="-257175" algn="l">
              <a:buFont typeface="Wingdings" panose="05000000000000000000" pitchFamily="2" charset="2"/>
              <a:buChar char="Ø"/>
            </a:pPr>
            <a:endParaRPr lang="en-IE" dirty="0">
              <a:latin typeface="Calibri" panose="020F0502020204030204" pitchFamily="34" charset="0"/>
              <a:ea typeface="Calibri" panose="020F0502020204030204" pitchFamily="34" charset="0"/>
            </a:endParaRPr>
          </a:p>
        </p:txBody>
      </p:sp>
      <p:pic>
        <p:nvPicPr>
          <p:cNvPr id="6" name="Picture 5" descr="A close up of a logo&#10;&#10;Description automatically generated">
            <a:extLst>
              <a:ext uri="{FF2B5EF4-FFF2-40B4-BE49-F238E27FC236}">
                <a16:creationId xmlns:a16="http://schemas.microsoft.com/office/drawing/2014/main" id="{8DD8ABFC-F3F4-46AE-9C69-5ECCB124F100}"/>
              </a:ext>
            </a:extLst>
          </p:cNvPr>
          <p:cNvPicPr>
            <a:picLocks noChangeAspect="1"/>
          </p:cNvPicPr>
          <p:nvPr/>
        </p:nvPicPr>
        <p:blipFill rotWithShape="1">
          <a:blip r:embed="rId2"/>
          <a:srcRect l="12471" t="25535" r="17860" b="22276"/>
          <a:stretch/>
        </p:blipFill>
        <p:spPr>
          <a:xfrm>
            <a:off x="7942218" y="0"/>
            <a:ext cx="2725783" cy="1152058"/>
          </a:xfrm>
          <a:prstGeom prst="rect">
            <a:avLst/>
          </a:prstGeom>
        </p:spPr>
      </p:pic>
      <p:sp>
        <p:nvSpPr>
          <p:cNvPr id="11" name="TextBox 10">
            <a:extLst>
              <a:ext uri="{FF2B5EF4-FFF2-40B4-BE49-F238E27FC236}">
                <a16:creationId xmlns:a16="http://schemas.microsoft.com/office/drawing/2014/main" id="{6DD3D05E-838C-432B-8AAE-730BC4C4115A}"/>
              </a:ext>
            </a:extLst>
          </p:cNvPr>
          <p:cNvSpPr txBox="1"/>
          <p:nvPr/>
        </p:nvSpPr>
        <p:spPr>
          <a:xfrm>
            <a:off x="1975345" y="782727"/>
            <a:ext cx="3884023" cy="1323439"/>
          </a:xfrm>
          <a:prstGeom prst="rect">
            <a:avLst/>
          </a:prstGeom>
          <a:noFill/>
        </p:spPr>
        <p:txBody>
          <a:bodyPr wrap="square" rtlCol="0">
            <a:spAutoFit/>
          </a:bodyPr>
          <a:lstStyle/>
          <a:p>
            <a:r>
              <a:rPr lang="en-US" sz="4000" b="1" dirty="0">
                <a:solidFill>
                  <a:srgbClr val="273777"/>
                </a:solidFill>
                <a:latin typeface="Calibri Light" panose="020F0302020204030204"/>
              </a:rPr>
              <a:t>ETBs at a glance</a:t>
            </a:r>
            <a:endParaRPr lang="en-IE" sz="4000" dirty="0"/>
          </a:p>
          <a:p>
            <a:endParaRPr lang="en-IE" sz="4000" dirty="0">
              <a:latin typeface="+mj-lt"/>
            </a:endParaRPr>
          </a:p>
        </p:txBody>
      </p:sp>
      <p:pic>
        <p:nvPicPr>
          <p:cNvPr id="13" name="Picture 12" descr="A close up of a map&#10;&#10;Description automatically generated">
            <a:extLst>
              <a:ext uri="{FF2B5EF4-FFF2-40B4-BE49-F238E27FC236}">
                <a16:creationId xmlns:a16="http://schemas.microsoft.com/office/drawing/2014/main" id="{1A519FD7-690E-4F28-8366-B3C0A7F30B06}"/>
              </a:ext>
            </a:extLst>
          </p:cNvPr>
          <p:cNvPicPr>
            <a:picLocks noChangeAspect="1"/>
          </p:cNvPicPr>
          <p:nvPr/>
        </p:nvPicPr>
        <p:blipFill rotWithShape="1">
          <a:blip r:embed="rId3"/>
          <a:srcRect l="19600" t="10515" r="13133" b="7329"/>
          <a:stretch/>
        </p:blipFill>
        <p:spPr>
          <a:xfrm>
            <a:off x="6096000" y="1190158"/>
            <a:ext cx="3317966" cy="4515567"/>
          </a:xfrm>
          <a:prstGeom prst="rect">
            <a:avLst/>
          </a:prstGeom>
        </p:spPr>
      </p:pic>
    </p:spTree>
    <p:extLst>
      <p:ext uri="{BB962C8B-B14F-4D97-AF65-F5344CB8AC3E}">
        <p14:creationId xmlns:p14="http://schemas.microsoft.com/office/powerpoint/2010/main" val="1100022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EDB86C0-C526-4124-237C-9880EF987696}"/>
              </a:ext>
            </a:extLst>
          </p:cNvPr>
          <p:cNvGraphicFramePr>
            <a:graphicFrameLocks noGrp="1"/>
          </p:cNvGraphicFramePr>
          <p:nvPr>
            <p:ph idx="1"/>
            <p:extLst>
              <p:ext uri="{D42A27DB-BD31-4B8C-83A1-F6EECF244321}">
                <p14:modId xmlns:p14="http://schemas.microsoft.com/office/powerpoint/2010/main" val="1848391677"/>
              </p:ext>
            </p:extLst>
          </p:nvPr>
        </p:nvGraphicFramePr>
        <p:xfrm>
          <a:off x="1020725" y="451513"/>
          <a:ext cx="7751135" cy="1175268"/>
        </p:xfrm>
        <a:graphic>
          <a:graphicData uri="http://schemas.openxmlformats.org/drawingml/2006/table">
            <a:tbl>
              <a:tblPr>
                <a:tableStyleId>{3C2FFA5D-87B4-456A-9821-1D502468CF0F}</a:tableStyleId>
              </a:tblPr>
              <a:tblGrid>
                <a:gridCol w="1496575">
                  <a:extLst>
                    <a:ext uri="{9D8B030D-6E8A-4147-A177-3AD203B41FA5}">
                      <a16:colId xmlns:a16="http://schemas.microsoft.com/office/drawing/2014/main" val="1547527466"/>
                    </a:ext>
                  </a:extLst>
                </a:gridCol>
                <a:gridCol w="1863662">
                  <a:extLst>
                    <a:ext uri="{9D8B030D-6E8A-4147-A177-3AD203B41FA5}">
                      <a16:colId xmlns:a16="http://schemas.microsoft.com/office/drawing/2014/main" val="2915246921"/>
                    </a:ext>
                  </a:extLst>
                </a:gridCol>
                <a:gridCol w="2138975">
                  <a:extLst>
                    <a:ext uri="{9D8B030D-6E8A-4147-A177-3AD203B41FA5}">
                      <a16:colId xmlns:a16="http://schemas.microsoft.com/office/drawing/2014/main" val="1273731996"/>
                    </a:ext>
                  </a:extLst>
                </a:gridCol>
                <a:gridCol w="2251923">
                  <a:extLst>
                    <a:ext uri="{9D8B030D-6E8A-4147-A177-3AD203B41FA5}">
                      <a16:colId xmlns:a16="http://schemas.microsoft.com/office/drawing/2014/main" val="197282993"/>
                    </a:ext>
                  </a:extLst>
                </a:gridCol>
              </a:tblGrid>
              <a:tr h="570966">
                <a:tc>
                  <a:txBody>
                    <a:bodyPr/>
                    <a:lstStyle/>
                    <a:p>
                      <a:pPr fontAlgn="b">
                        <a:lnSpc>
                          <a:spcPct val="107000"/>
                        </a:lnSpc>
                        <a:spcAft>
                          <a:spcPts val="800"/>
                        </a:spcAft>
                      </a:pPr>
                      <a:r>
                        <a:rPr lang="en-IE" sz="1100" kern="1200" dirty="0">
                          <a:solidFill>
                            <a:srgbClr val="000000"/>
                          </a:solidFill>
                          <a:effectLst/>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b"/>
                </a:tc>
                <a:tc>
                  <a:txBody>
                    <a:bodyPr/>
                    <a:lstStyle/>
                    <a:p>
                      <a:pPr algn="ctr" fontAlgn="ctr">
                        <a:lnSpc>
                          <a:spcPct val="107000"/>
                        </a:lnSpc>
                        <a:spcAft>
                          <a:spcPts val="800"/>
                        </a:spcAft>
                      </a:pPr>
                      <a:r>
                        <a:rPr lang="en-IE" sz="1400" b="1" kern="1200" dirty="0">
                          <a:solidFill>
                            <a:srgbClr val="000000"/>
                          </a:solidFill>
                          <a:effectLst/>
                        </a:rPr>
                        <a:t>Elect 2019 kWh</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ctr">
                        <a:lnSpc>
                          <a:spcPct val="107000"/>
                        </a:lnSpc>
                        <a:spcAft>
                          <a:spcPts val="800"/>
                        </a:spcAft>
                      </a:pPr>
                      <a:r>
                        <a:rPr lang="en-IE" sz="1400" b="1" kern="1200">
                          <a:solidFill>
                            <a:srgbClr val="000000"/>
                          </a:solidFill>
                          <a:effectLst/>
                        </a:rPr>
                        <a:t>Thermal 2019 kWh</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ctr">
                        <a:lnSpc>
                          <a:spcPct val="107000"/>
                        </a:lnSpc>
                        <a:spcAft>
                          <a:spcPts val="800"/>
                        </a:spcAft>
                      </a:pPr>
                      <a:r>
                        <a:rPr lang="en-IE" sz="1400" b="1" kern="1200">
                          <a:solidFill>
                            <a:srgbClr val="000000"/>
                          </a:solidFill>
                          <a:effectLst/>
                        </a:rPr>
                        <a:t>2019 Total kWh</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extLst>
                  <a:ext uri="{0D108BD9-81ED-4DB2-BD59-A6C34878D82A}">
                    <a16:rowId xmlns:a16="http://schemas.microsoft.com/office/drawing/2014/main" val="750934711"/>
                  </a:ext>
                </a:extLst>
              </a:tr>
              <a:tr h="604302">
                <a:tc>
                  <a:txBody>
                    <a:bodyPr/>
                    <a:lstStyle/>
                    <a:p>
                      <a:pPr algn="just" fontAlgn="b">
                        <a:lnSpc>
                          <a:spcPct val="107000"/>
                        </a:lnSpc>
                        <a:spcAft>
                          <a:spcPts val="800"/>
                        </a:spcAft>
                      </a:pPr>
                      <a:r>
                        <a:rPr lang="en-IE" sz="1600" kern="1200">
                          <a:solidFill>
                            <a:srgbClr val="000000"/>
                          </a:solidFill>
                          <a:effectLst/>
                        </a:rPr>
                        <a:t>ETB Schools</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b"/>
                </a:tc>
                <a:tc>
                  <a:txBody>
                    <a:bodyPr/>
                    <a:lstStyle/>
                    <a:p>
                      <a:pPr algn="ctr" fontAlgn="b">
                        <a:lnSpc>
                          <a:spcPct val="107000"/>
                        </a:lnSpc>
                        <a:spcAft>
                          <a:spcPts val="800"/>
                        </a:spcAft>
                      </a:pPr>
                      <a:r>
                        <a:rPr lang="en-IE" sz="1400" b="1" kern="1200" dirty="0">
                          <a:solidFill>
                            <a:srgbClr val="000000"/>
                          </a:solidFill>
                          <a:effectLst/>
                        </a:rPr>
                        <a:t>32,397,304</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b"/>
                </a:tc>
                <a:tc>
                  <a:txBody>
                    <a:bodyPr/>
                    <a:lstStyle/>
                    <a:p>
                      <a:pPr algn="ctr" fontAlgn="b">
                        <a:lnSpc>
                          <a:spcPct val="107000"/>
                        </a:lnSpc>
                        <a:spcAft>
                          <a:spcPts val="800"/>
                        </a:spcAft>
                      </a:pPr>
                      <a:r>
                        <a:rPr lang="en-IE" sz="1400" b="1" kern="1200" dirty="0">
                          <a:solidFill>
                            <a:srgbClr val="000000"/>
                          </a:solidFill>
                          <a:effectLst/>
                        </a:rPr>
                        <a:t>51,981,428</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b"/>
                </a:tc>
                <a:tc>
                  <a:txBody>
                    <a:bodyPr/>
                    <a:lstStyle/>
                    <a:p>
                      <a:pPr algn="ctr" fontAlgn="b">
                        <a:lnSpc>
                          <a:spcPct val="107000"/>
                        </a:lnSpc>
                        <a:spcAft>
                          <a:spcPts val="800"/>
                        </a:spcAft>
                      </a:pPr>
                      <a:r>
                        <a:rPr lang="en-IE" sz="1400" b="1" kern="1200" dirty="0">
                          <a:solidFill>
                            <a:srgbClr val="000000"/>
                          </a:solidFill>
                          <a:effectLst/>
                        </a:rPr>
                        <a:t>84,378,732</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b"/>
                </a:tc>
                <a:extLst>
                  <a:ext uri="{0D108BD9-81ED-4DB2-BD59-A6C34878D82A}">
                    <a16:rowId xmlns:a16="http://schemas.microsoft.com/office/drawing/2014/main" val="1132313167"/>
                  </a:ext>
                </a:extLst>
              </a:tr>
            </a:tbl>
          </a:graphicData>
        </a:graphic>
      </p:graphicFrame>
      <p:sp>
        <p:nvSpPr>
          <p:cNvPr id="8" name="Slide Number Placeholder 5">
            <a:extLst>
              <a:ext uri="{FF2B5EF4-FFF2-40B4-BE49-F238E27FC236}">
                <a16:creationId xmlns:a16="http://schemas.microsoft.com/office/drawing/2014/main" id="{EEBF00AA-9FCE-BA43-8E47-2A535AD28473}"/>
              </a:ext>
            </a:extLst>
          </p:cNvPr>
          <p:cNvSpPr>
            <a:spLocks noGrp="1"/>
          </p:cNvSpPr>
          <p:nvPr>
            <p:ph type="sldNum" sz="quarter" idx="12"/>
          </p:nvPr>
        </p:nvSpPr>
        <p:spPr/>
        <p:txBody>
          <a:bodyPr/>
          <a:lstStyle>
            <a:lvl1pPr>
              <a:defRPr>
                <a:solidFill>
                  <a:schemeClr val="bg1"/>
                </a:solidFill>
              </a:defRPr>
            </a:lvl1pPr>
          </a:lstStyle>
          <a:p>
            <a:fld id="{125F2598-78C7-6D43-BA73-E09D7381DEBB}" type="slidenum">
              <a:rPr lang="en-US" smtClean="0"/>
              <a:pPr/>
              <a:t>4</a:t>
            </a:fld>
            <a:endParaRPr lang="en-US" dirty="0"/>
          </a:p>
        </p:txBody>
      </p:sp>
      <p:graphicFrame>
        <p:nvGraphicFramePr>
          <p:cNvPr id="3" name="Chart 2">
            <a:extLst>
              <a:ext uri="{FF2B5EF4-FFF2-40B4-BE49-F238E27FC236}">
                <a16:creationId xmlns:a16="http://schemas.microsoft.com/office/drawing/2014/main" id="{A64F71ED-6D45-A58B-A0EE-1FE61674118D}"/>
              </a:ext>
            </a:extLst>
          </p:cNvPr>
          <p:cNvGraphicFramePr>
            <a:graphicFrameLocks/>
          </p:cNvGraphicFramePr>
          <p:nvPr>
            <p:extLst>
              <p:ext uri="{D42A27DB-BD31-4B8C-83A1-F6EECF244321}">
                <p14:modId xmlns:p14="http://schemas.microsoft.com/office/powerpoint/2010/main" val="2701335828"/>
              </p:ext>
            </p:extLst>
          </p:nvPr>
        </p:nvGraphicFramePr>
        <p:xfrm>
          <a:off x="212651" y="1945758"/>
          <a:ext cx="9061351" cy="43593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663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976567A8-A817-4622-8544-2D524444EBBC}"/>
              </a:ext>
            </a:extLst>
          </p:cNvPr>
          <p:cNvSpPr>
            <a:spLocks noGrp="1"/>
          </p:cNvSpPr>
          <p:nvPr>
            <p:ph type="title"/>
          </p:nvPr>
        </p:nvSpPr>
        <p:spPr>
          <a:xfrm>
            <a:off x="838201" y="365125"/>
            <a:ext cx="5251316" cy="1807305"/>
          </a:xfrm>
        </p:spPr>
        <p:txBody>
          <a:bodyPr vert="horz" lIns="91440" tIns="45720" rIns="91440" bIns="45720" rtlCol="0" anchor="ctr">
            <a:normAutofit/>
          </a:bodyPr>
          <a:lstStyle/>
          <a:p>
            <a:br>
              <a:rPr kumimoji="0" lang="en-US" sz="1800" b="1" i="0" u="none" strike="noStrike" cap="none" spc="0" normalizeH="0" baseline="0" noProof="0">
                <a:ln>
                  <a:noFill/>
                </a:ln>
                <a:effectLst/>
                <a:uLnTx/>
                <a:uFillTx/>
              </a:rPr>
            </a:br>
            <a:br>
              <a:rPr kumimoji="0" lang="en-US" sz="1800" b="1" i="0" u="none" strike="noStrike" cap="none" spc="0" normalizeH="0" baseline="0" noProof="0">
                <a:ln>
                  <a:noFill/>
                </a:ln>
                <a:effectLst/>
                <a:uLnTx/>
                <a:uFillTx/>
              </a:rPr>
            </a:br>
            <a:br>
              <a:rPr kumimoji="0" lang="en-US" sz="1800" b="1" i="0" u="none" strike="noStrike" cap="none" spc="0" normalizeH="0" baseline="0" noProof="0">
                <a:ln>
                  <a:noFill/>
                </a:ln>
                <a:effectLst/>
                <a:uLnTx/>
                <a:uFillTx/>
              </a:rPr>
            </a:br>
            <a:br>
              <a:rPr kumimoji="0" lang="en-US" sz="1800" b="1" i="0" u="none" strike="noStrike" cap="none" spc="0" normalizeH="0" baseline="0" noProof="0">
                <a:ln>
                  <a:noFill/>
                </a:ln>
                <a:effectLst/>
                <a:uLnTx/>
                <a:uFillTx/>
              </a:rPr>
            </a:br>
            <a:br>
              <a:rPr kumimoji="0" lang="en-US" sz="1800" b="1" i="0" u="none" strike="noStrike" cap="none" spc="0" normalizeH="0" baseline="0" noProof="0">
                <a:ln>
                  <a:noFill/>
                </a:ln>
                <a:effectLst/>
                <a:uLnTx/>
                <a:uFillTx/>
              </a:rPr>
            </a:br>
            <a:endParaRPr lang="en-US" sz="1800" b="1"/>
          </a:p>
        </p:txBody>
      </p:sp>
      <p:sp>
        <p:nvSpPr>
          <p:cNvPr id="14" name="TextBox 13">
            <a:extLst>
              <a:ext uri="{FF2B5EF4-FFF2-40B4-BE49-F238E27FC236}">
                <a16:creationId xmlns:a16="http://schemas.microsoft.com/office/drawing/2014/main" id="{FA5C14C1-88B2-2946-CD01-BEFBCAC5C9CC}"/>
              </a:ext>
            </a:extLst>
          </p:cNvPr>
          <p:cNvSpPr txBox="1"/>
          <p:nvPr/>
        </p:nvSpPr>
        <p:spPr>
          <a:xfrm>
            <a:off x="240145" y="2262404"/>
            <a:ext cx="7823200" cy="3843666"/>
          </a:xfrm>
          <a:prstGeom prst="rect">
            <a:avLst/>
          </a:prstGeom>
        </p:spPr>
        <p:txBody>
          <a:bodyPr vert="horz" lIns="91440" tIns="45720" rIns="91440" bIns="45720" rtlCol="0">
            <a:normAutofit/>
          </a:bodyPr>
          <a:lstStyle/>
          <a:p>
            <a:pPr marL="0" marR="0" lvl="0" indent="-228600" fontAlgn="auto">
              <a:lnSpc>
                <a:spcPct val="90000"/>
              </a:lnSpc>
              <a:spcBef>
                <a:spcPts val="1000"/>
              </a:spcBef>
              <a:spcAft>
                <a:spcPts val="0"/>
              </a:spcAft>
              <a:buClr>
                <a:srgbClr val="90C226"/>
              </a:buClr>
              <a:buSzPct val="80000"/>
              <a:buFont typeface="Arial" panose="020B0604020202020204" pitchFamily="34" charset="0"/>
              <a:buChar char="•"/>
              <a:tabLst/>
              <a:defRPr/>
            </a:pPr>
            <a:r>
              <a:rPr kumimoji="0" lang="en-US" b="0" i="0" u="none" strike="noStrike" cap="none" spc="0" normalizeH="0" baseline="0" noProof="0" dirty="0">
                <a:ln>
                  <a:noFill/>
                </a:ln>
                <a:effectLst/>
                <a:uLnTx/>
                <a:uFillTx/>
                <a:latin typeface="Abadi" panose="020B0604020104020204" pitchFamily="34" charset="0"/>
              </a:rPr>
              <a:t>Climate Action Plan 2023, Public Sector targets</a:t>
            </a:r>
          </a:p>
          <a:p>
            <a:pPr marL="742950" marR="0" lvl="1" indent="-228600" fontAlgn="auto">
              <a:lnSpc>
                <a:spcPct val="90000"/>
              </a:lnSpc>
              <a:spcBef>
                <a:spcPts val="1000"/>
              </a:spcBef>
              <a:spcAft>
                <a:spcPts val="0"/>
              </a:spcAft>
              <a:buClr>
                <a:srgbClr val="90C226"/>
              </a:buClr>
              <a:buSzPct val="80000"/>
              <a:buFont typeface="Arial" panose="020B0604020202020204" pitchFamily="34" charset="0"/>
              <a:buChar char="•"/>
              <a:tabLst/>
              <a:defRPr/>
            </a:pPr>
            <a:r>
              <a:rPr kumimoji="0" lang="en-US" b="1" i="0" u="none" strike="noStrike" cap="none" spc="0" normalizeH="0" baseline="0" noProof="0" dirty="0">
                <a:ln>
                  <a:noFill/>
                </a:ln>
                <a:effectLst/>
                <a:uLnTx/>
                <a:uFillTx/>
                <a:latin typeface="Abadi" panose="020B0604020104020204" pitchFamily="34" charset="0"/>
              </a:rPr>
              <a:t>51% absolute reduction in CO</a:t>
            </a:r>
            <a:r>
              <a:rPr kumimoji="0" lang="en-US" b="1" i="0" u="none" strike="noStrike" cap="none" spc="0" normalizeH="0" baseline="-25000" noProof="0" dirty="0">
                <a:ln>
                  <a:noFill/>
                </a:ln>
                <a:effectLst/>
                <a:uLnTx/>
                <a:uFillTx/>
                <a:latin typeface="Abadi" panose="020B0604020104020204" pitchFamily="34" charset="0"/>
              </a:rPr>
              <a:t>2</a:t>
            </a:r>
            <a:r>
              <a:rPr kumimoji="0" lang="en-US" b="1" i="0" u="none" strike="noStrike" cap="none" spc="0" normalizeH="0" baseline="0" noProof="0" dirty="0">
                <a:ln>
                  <a:noFill/>
                </a:ln>
                <a:effectLst/>
                <a:uLnTx/>
                <a:uFillTx/>
                <a:latin typeface="Abadi" panose="020B0604020104020204" pitchFamily="34" charset="0"/>
              </a:rPr>
              <a:t> by 2030</a:t>
            </a:r>
          </a:p>
          <a:p>
            <a:pPr marL="742950" marR="0" lvl="1" indent="-228600" fontAlgn="auto">
              <a:lnSpc>
                <a:spcPct val="90000"/>
              </a:lnSpc>
              <a:spcBef>
                <a:spcPts val="1000"/>
              </a:spcBef>
              <a:spcAft>
                <a:spcPts val="0"/>
              </a:spcAft>
              <a:buClr>
                <a:srgbClr val="90C226"/>
              </a:buClr>
              <a:buSzPct val="80000"/>
              <a:buFont typeface="Arial" panose="020B0604020202020204" pitchFamily="34" charset="0"/>
              <a:buChar char="•"/>
              <a:tabLst/>
              <a:defRPr/>
            </a:pPr>
            <a:r>
              <a:rPr kumimoji="0" lang="en-US" b="0" i="0" u="none" strike="noStrike" cap="none" spc="0" normalizeH="0" baseline="0" noProof="0" dirty="0">
                <a:ln>
                  <a:noFill/>
                </a:ln>
                <a:effectLst/>
                <a:uLnTx/>
                <a:uFillTx/>
                <a:latin typeface="Abadi" panose="020B0604020104020204" pitchFamily="34" charset="0"/>
              </a:rPr>
              <a:t>50% improvement in energy efficiency </a:t>
            </a:r>
          </a:p>
          <a:p>
            <a:pPr marL="0" marR="0" lvl="0" indent="-228600" fontAlgn="auto">
              <a:lnSpc>
                <a:spcPct val="90000"/>
              </a:lnSpc>
              <a:spcBef>
                <a:spcPts val="1000"/>
              </a:spcBef>
              <a:spcAft>
                <a:spcPts val="0"/>
              </a:spcAft>
              <a:buClr>
                <a:srgbClr val="90C226"/>
              </a:buClr>
              <a:buSzPct val="80000"/>
              <a:buFont typeface="Arial" panose="020B0604020202020204" pitchFamily="34" charset="0"/>
              <a:buChar char="•"/>
              <a:tabLst/>
              <a:defRPr/>
            </a:pPr>
            <a:endParaRPr kumimoji="0" lang="en-US" b="0" i="0" u="none" strike="noStrike" cap="none" spc="0" normalizeH="0" baseline="0" noProof="0" dirty="0">
              <a:ln>
                <a:noFill/>
              </a:ln>
              <a:effectLst/>
              <a:uLnTx/>
              <a:uFillTx/>
              <a:latin typeface="Abadi" panose="020B0604020104020204" pitchFamily="34" charset="0"/>
            </a:endParaRPr>
          </a:p>
          <a:p>
            <a:pPr marL="0" marR="0" lvl="0" indent="-228600" fontAlgn="auto">
              <a:lnSpc>
                <a:spcPct val="90000"/>
              </a:lnSpc>
              <a:spcBef>
                <a:spcPts val="1000"/>
              </a:spcBef>
              <a:spcAft>
                <a:spcPts val="0"/>
              </a:spcAft>
              <a:buClr>
                <a:srgbClr val="90C226"/>
              </a:buClr>
              <a:buSzPct val="80000"/>
              <a:buFont typeface="Arial" panose="020B0604020202020204" pitchFamily="34" charset="0"/>
              <a:buChar char="•"/>
              <a:tabLst/>
              <a:defRPr/>
            </a:pPr>
            <a:r>
              <a:rPr kumimoji="0" lang="en-US" altLang="en-US" b="0" i="0" u="none" strike="noStrike" cap="none" spc="0" normalizeH="0" baseline="0" noProof="0" dirty="0">
                <a:ln>
                  <a:noFill/>
                </a:ln>
                <a:effectLst/>
                <a:uLnTx/>
                <a:uFillTx/>
                <a:latin typeface="Abadi" panose="020B0604020104020204" pitchFamily="34" charset="0"/>
              </a:rPr>
              <a:t>Monitoring and Reporting</a:t>
            </a:r>
          </a:p>
          <a:p>
            <a:pPr marR="0" lvl="0" fontAlgn="auto">
              <a:lnSpc>
                <a:spcPct val="90000"/>
              </a:lnSpc>
              <a:spcBef>
                <a:spcPts val="1000"/>
              </a:spcBef>
              <a:spcAft>
                <a:spcPts val="0"/>
              </a:spcAft>
              <a:buClr>
                <a:srgbClr val="90C226"/>
              </a:buClr>
              <a:buSzPct val="80000"/>
              <a:tabLst/>
              <a:defRPr/>
            </a:pPr>
            <a:r>
              <a:rPr lang="en-US" altLang="en-US" i="1" dirty="0">
                <a:latin typeface="Abadi" panose="020B0604020104020204" pitchFamily="34" charset="0"/>
              </a:rPr>
              <a:t>	</a:t>
            </a:r>
            <a:r>
              <a:rPr kumimoji="0" lang="en-US" altLang="en-US" b="0" i="1" u="none" strike="noStrike" cap="none" spc="0" normalizeH="0" baseline="0" noProof="0" dirty="0">
                <a:ln>
                  <a:noFill/>
                </a:ln>
                <a:effectLst/>
                <a:uLnTx/>
                <a:uFillTx/>
                <a:latin typeface="Abadi" panose="020B0604020104020204" pitchFamily="34" charset="0"/>
              </a:rPr>
              <a:t>Public sector bodies are required to report annually to </a:t>
            </a:r>
            <a:r>
              <a:rPr lang="en-US" altLang="en-US" i="1" dirty="0">
                <a:latin typeface="Abadi" panose="020B0604020104020204" pitchFamily="34" charset="0"/>
              </a:rPr>
              <a:t>the</a:t>
            </a:r>
            <a:r>
              <a:rPr kumimoji="0" lang="en-US" altLang="en-US" b="0" i="1" u="none" strike="noStrike" cap="none" spc="0" normalizeH="0" baseline="0" noProof="0" dirty="0">
                <a:ln>
                  <a:noFill/>
                </a:ln>
                <a:effectLst/>
                <a:uLnTx/>
                <a:uFillTx/>
                <a:latin typeface="Abadi" panose="020B0604020104020204" pitchFamily="34" charset="0"/>
              </a:rPr>
              <a:t> SEAI 	on their energy usage and actions taken to reduce consumption – in accordance with 	</a:t>
            </a:r>
            <a:r>
              <a:rPr kumimoji="0" lang="en-US" b="0" i="1" u="sng" strike="noStrike" cap="none" spc="0" normalizeH="0" baseline="0" noProof="0" dirty="0">
                <a:ln>
                  <a:noFill/>
                </a:ln>
                <a:effectLst/>
                <a:uLnTx/>
                <a:uFillTx/>
                <a:latin typeface="Abadi" panose="020B0604020104020204" pitchFamily="34" charset="0"/>
                <a:hlinkClick r:id="rId2"/>
              </a:rPr>
              <a:t>Statutory Instrument 426 of 2014</a:t>
            </a:r>
            <a:r>
              <a:rPr kumimoji="0" lang="en-US" altLang="en-US" b="0" i="1" u="none" strike="noStrike" cap="none" spc="0" normalizeH="0" baseline="0" noProof="0" dirty="0">
                <a:ln>
                  <a:noFill/>
                </a:ln>
                <a:effectLst/>
                <a:uLnTx/>
                <a:uFillTx/>
                <a:latin typeface="Abadi" panose="020B0604020104020204" pitchFamily="34" charset="0"/>
              </a:rPr>
              <a:t>. </a:t>
            </a:r>
          </a:p>
        </p:txBody>
      </p:sp>
      <p:pic>
        <p:nvPicPr>
          <p:cNvPr id="5" name="Picture 4" descr="Rolls of blueprints">
            <a:extLst>
              <a:ext uri="{FF2B5EF4-FFF2-40B4-BE49-F238E27FC236}">
                <a16:creationId xmlns:a16="http://schemas.microsoft.com/office/drawing/2014/main" id="{F1799BEA-FB99-4E65-B4D4-7A15157CD65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20982" r="20980" b="-1"/>
          <a:stretch/>
        </p:blipFill>
        <p:spPr>
          <a:xfrm>
            <a:off x="7878618" y="0"/>
            <a:ext cx="4313382"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FD062C11-169F-06F1-387F-C6E41BCA4425}"/>
              </a:ext>
            </a:extLst>
          </p:cNvPr>
          <p:cNvSpPr txBox="1"/>
          <p:nvPr/>
        </p:nvSpPr>
        <p:spPr>
          <a:xfrm>
            <a:off x="350981" y="369455"/>
            <a:ext cx="10026395" cy="1523494"/>
          </a:xfrm>
          <a:prstGeom prst="rect">
            <a:avLst/>
          </a:prstGeom>
          <a:noFill/>
        </p:spPr>
        <p:txBody>
          <a:bodyPr wrap="square">
            <a:spAutoFit/>
          </a:bodyPr>
          <a:lstStyle/>
          <a:p>
            <a:pPr algn="ctr">
              <a:spcAft>
                <a:spcPts val="600"/>
              </a:spcAft>
            </a:pPr>
            <a:endParaRPr lang="en-IE" sz="2000" b="1" dirty="0">
              <a:effectLst/>
              <a:latin typeface="Helvetica" panose="020B0604020202020204" pitchFamily="34" charset="0"/>
              <a:ea typeface="Calibri" panose="020F0502020204030204" pitchFamily="34" charset="0"/>
              <a:cs typeface="Helvetica" panose="020B0604020202020204" pitchFamily="34" charset="0"/>
            </a:endParaRPr>
          </a:p>
          <a:p>
            <a:pPr algn="ctr">
              <a:spcAft>
                <a:spcPts val="600"/>
              </a:spcAft>
            </a:pPr>
            <a:r>
              <a:rPr kumimoji="0" lang="en-IE" sz="3600" b="0" i="0" u="none" strike="noStrike" kern="1200" cap="none" spc="0" normalizeH="0" baseline="0" noProof="0" dirty="0">
                <a:ln>
                  <a:noFill/>
                </a:ln>
                <a:solidFill>
                  <a:schemeClr val="accent1">
                    <a:lumMod val="75000"/>
                  </a:schemeClr>
                </a:solidFill>
                <a:effectLst/>
                <a:uLnTx/>
                <a:uFillTx/>
                <a:latin typeface="Trebuchet MS" panose="020B0603020202020204"/>
                <a:ea typeface="+mj-ea"/>
                <a:cs typeface="+mj-cs"/>
              </a:rPr>
              <a:t>National Energy </a:t>
            </a:r>
            <a:r>
              <a:rPr lang="en-IE" sz="3600" dirty="0">
                <a:solidFill>
                  <a:schemeClr val="accent1">
                    <a:lumMod val="75000"/>
                  </a:schemeClr>
                </a:solidFill>
                <a:latin typeface="Trebuchet MS" panose="020B0603020202020204"/>
                <a:ea typeface="+mj-ea"/>
                <a:cs typeface="+mj-cs"/>
              </a:rPr>
              <a:t>P</a:t>
            </a:r>
            <a:r>
              <a:rPr kumimoji="0" lang="en-IE" sz="3600" b="0" i="0" u="none" strike="noStrike" kern="1200" cap="none" spc="0" normalizeH="0" baseline="0" noProof="0" dirty="0" err="1">
                <a:ln>
                  <a:noFill/>
                </a:ln>
                <a:solidFill>
                  <a:schemeClr val="accent1">
                    <a:lumMod val="75000"/>
                  </a:schemeClr>
                </a:solidFill>
                <a:effectLst/>
                <a:uLnTx/>
                <a:uFillTx/>
                <a:latin typeface="Trebuchet MS" panose="020B0603020202020204"/>
                <a:ea typeface="+mj-ea"/>
                <a:cs typeface="+mj-cs"/>
              </a:rPr>
              <a:t>olicy</a:t>
            </a:r>
            <a:r>
              <a:rPr kumimoji="0" lang="en-IE" sz="3600" b="0" i="0" u="none" strike="noStrike" kern="1200" cap="none" spc="0" normalizeH="0" baseline="0" noProof="0" dirty="0">
                <a:ln>
                  <a:noFill/>
                </a:ln>
                <a:solidFill>
                  <a:schemeClr val="accent1">
                    <a:lumMod val="75000"/>
                  </a:schemeClr>
                </a:solidFill>
                <a:effectLst/>
                <a:uLnTx/>
                <a:uFillTx/>
                <a:latin typeface="Trebuchet MS" panose="020B0603020202020204"/>
                <a:ea typeface="+mj-ea"/>
                <a:cs typeface="+mj-cs"/>
              </a:rPr>
              <a:t> and Targets</a:t>
            </a:r>
            <a:endParaRPr lang="en-IE" sz="2000" dirty="0">
              <a:solidFill>
                <a:schemeClr val="accent1">
                  <a:lumMod val="75000"/>
                </a:schemeClr>
              </a:solidFill>
              <a:effectLst/>
              <a:latin typeface="Helvetica" panose="020B0604020202020204" pitchFamily="34" charset="0"/>
              <a:ea typeface="Calibri" panose="020F0502020204030204" pitchFamily="34" charset="0"/>
              <a:cs typeface="Helvetica" panose="020B0604020202020204" pitchFamily="34" charset="0"/>
            </a:endParaRPr>
          </a:p>
          <a:p>
            <a:pPr>
              <a:spcAft>
                <a:spcPts val="600"/>
              </a:spcAft>
            </a:pPr>
            <a:endParaRPr lang="en-IE" sz="1100" dirty="0">
              <a:latin typeface="Helvetica" panose="020B0604020202020204" pitchFamily="34" charset="0"/>
              <a:ea typeface="Calibri" panose="020F0502020204030204" pitchFamily="34" charset="0"/>
              <a:cs typeface="Helvetica" panose="020B0604020202020204" pitchFamily="34" charset="0"/>
            </a:endParaRPr>
          </a:p>
          <a:p>
            <a:pPr>
              <a:spcAft>
                <a:spcPts val="600"/>
              </a:spcAft>
            </a:pPr>
            <a:endParaRPr lang="en-IE"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285962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96868" y="1585096"/>
            <a:ext cx="3451835" cy="4353889"/>
          </a:xfrm>
          <a:custGeom>
            <a:avLst/>
            <a:gdLst/>
            <a:ahLst/>
            <a:cxnLst/>
            <a:rect l="l" t="t" r="r" b="b"/>
            <a:pathLst>
              <a:path w="5177752" h="6862835">
                <a:moveTo>
                  <a:pt x="0" y="0"/>
                </a:moveTo>
                <a:lnTo>
                  <a:pt x="5177752" y="0"/>
                </a:lnTo>
                <a:lnTo>
                  <a:pt x="5177752" y="6862835"/>
                </a:lnTo>
                <a:lnTo>
                  <a:pt x="0" y="6862835"/>
                </a:lnTo>
                <a:lnTo>
                  <a:pt x="0" y="0"/>
                </a:lnTo>
                <a:close/>
              </a:path>
            </a:pathLst>
          </a:custGeom>
          <a:solidFill>
            <a:srgbClr val="DFDFDF"/>
          </a:solidFill>
        </p:spPr>
        <p:txBody>
          <a:bodyPr/>
          <a:lstStyle/>
          <a:p>
            <a:endParaRPr lang="en-IE" sz="1200"/>
          </a:p>
        </p:txBody>
      </p:sp>
      <p:sp>
        <p:nvSpPr>
          <p:cNvPr id="3" name="Freeform 3"/>
          <p:cNvSpPr/>
          <p:nvPr/>
        </p:nvSpPr>
        <p:spPr>
          <a:xfrm>
            <a:off x="379532" y="1579773"/>
            <a:ext cx="3451835" cy="4353889"/>
          </a:xfrm>
          <a:custGeom>
            <a:avLst/>
            <a:gdLst/>
            <a:ahLst/>
            <a:cxnLst/>
            <a:rect l="l" t="t" r="r" b="b"/>
            <a:pathLst>
              <a:path w="5177752" h="6862835">
                <a:moveTo>
                  <a:pt x="0" y="0"/>
                </a:moveTo>
                <a:lnTo>
                  <a:pt x="5177753" y="0"/>
                </a:lnTo>
                <a:lnTo>
                  <a:pt x="5177753" y="6862835"/>
                </a:lnTo>
                <a:lnTo>
                  <a:pt x="0" y="6862835"/>
                </a:lnTo>
                <a:lnTo>
                  <a:pt x="0" y="0"/>
                </a:lnTo>
                <a:close/>
              </a:path>
            </a:pathLst>
          </a:custGeom>
          <a:blipFill>
            <a:blip r:embed="rId2"/>
            <a:stretch>
              <a:fillRect r="-32544"/>
            </a:stretch>
          </a:blipFill>
        </p:spPr>
        <p:txBody>
          <a:bodyPr/>
          <a:lstStyle/>
          <a:p>
            <a:endParaRPr lang="en-IE" sz="1200"/>
          </a:p>
        </p:txBody>
      </p:sp>
      <p:sp>
        <p:nvSpPr>
          <p:cNvPr id="4" name="Freeform 4"/>
          <p:cNvSpPr/>
          <p:nvPr/>
        </p:nvSpPr>
        <p:spPr>
          <a:xfrm>
            <a:off x="1485936" y="2425326"/>
            <a:ext cx="1353375" cy="1804501"/>
          </a:xfrm>
          <a:custGeom>
            <a:avLst/>
            <a:gdLst/>
            <a:ahLst/>
            <a:cxnLst/>
            <a:rect l="l" t="t" r="r" b="b"/>
            <a:pathLst>
              <a:path w="2030063" h="2706751">
                <a:moveTo>
                  <a:pt x="0" y="0"/>
                </a:moveTo>
                <a:lnTo>
                  <a:pt x="2030064" y="0"/>
                </a:lnTo>
                <a:lnTo>
                  <a:pt x="2030064" y="2706751"/>
                </a:lnTo>
                <a:lnTo>
                  <a:pt x="0" y="27067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IE" sz="1200" dirty="0"/>
          </a:p>
        </p:txBody>
      </p:sp>
      <p:sp>
        <p:nvSpPr>
          <p:cNvPr id="8" name="Freeform 8"/>
          <p:cNvSpPr/>
          <p:nvPr/>
        </p:nvSpPr>
        <p:spPr>
          <a:xfrm>
            <a:off x="8126400" y="1602023"/>
            <a:ext cx="3451835" cy="4361906"/>
          </a:xfrm>
          <a:custGeom>
            <a:avLst/>
            <a:gdLst/>
            <a:ahLst/>
            <a:cxnLst/>
            <a:rect l="l" t="t" r="r" b="b"/>
            <a:pathLst>
              <a:path w="5177752" h="6862835">
                <a:moveTo>
                  <a:pt x="0" y="0"/>
                </a:moveTo>
                <a:lnTo>
                  <a:pt x="5177752" y="0"/>
                </a:lnTo>
                <a:lnTo>
                  <a:pt x="5177752" y="6862835"/>
                </a:lnTo>
                <a:lnTo>
                  <a:pt x="0" y="6862835"/>
                </a:lnTo>
                <a:lnTo>
                  <a:pt x="0" y="0"/>
                </a:lnTo>
                <a:close/>
              </a:path>
            </a:pathLst>
          </a:custGeom>
          <a:blipFill>
            <a:blip r:embed="rId2"/>
            <a:stretch>
              <a:fillRect r="-32544"/>
            </a:stretch>
          </a:blipFill>
        </p:spPr>
        <p:txBody>
          <a:bodyPr/>
          <a:lstStyle/>
          <a:p>
            <a:endParaRPr lang="en-IE" sz="1200" b="1" dirty="0"/>
          </a:p>
        </p:txBody>
      </p:sp>
      <p:sp>
        <p:nvSpPr>
          <p:cNvPr id="9" name="Freeform 9"/>
          <p:cNvSpPr/>
          <p:nvPr/>
        </p:nvSpPr>
        <p:spPr>
          <a:xfrm>
            <a:off x="9352796" y="2454968"/>
            <a:ext cx="1296455" cy="1705862"/>
          </a:xfrm>
          <a:custGeom>
            <a:avLst/>
            <a:gdLst/>
            <a:ahLst/>
            <a:cxnLst/>
            <a:rect l="l" t="t" r="r" b="b"/>
            <a:pathLst>
              <a:path w="1944682" h="2558793">
                <a:moveTo>
                  <a:pt x="0" y="0"/>
                </a:moveTo>
                <a:lnTo>
                  <a:pt x="1944682" y="0"/>
                </a:lnTo>
                <a:lnTo>
                  <a:pt x="1944682" y="2558793"/>
                </a:lnTo>
                <a:lnTo>
                  <a:pt x="0" y="25587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IE" sz="1200"/>
          </a:p>
        </p:txBody>
      </p:sp>
      <p:sp>
        <p:nvSpPr>
          <p:cNvPr id="10" name="Freeform 10"/>
          <p:cNvSpPr/>
          <p:nvPr/>
        </p:nvSpPr>
        <p:spPr>
          <a:xfrm>
            <a:off x="990933" y="4391322"/>
            <a:ext cx="312919" cy="302109"/>
          </a:xfrm>
          <a:custGeom>
            <a:avLst/>
            <a:gdLst/>
            <a:ahLst/>
            <a:cxnLst/>
            <a:rect l="l" t="t" r="r" b="b"/>
            <a:pathLst>
              <a:path w="469378" h="453163">
                <a:moveTo>
                  <a:pt x="0" y="0"/>
                </a:moveTo>
                <a:lnTo>
                  <a:pt x="469378" y="0"/>
                </a:lnTo>
                <a:lnTo>
                  <a:pt x="469378" y="453163"/>
                </a:lnTo>
                <a:lnTo>
                  <a:pt x="0" y="4531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IE" sz="1200"/>
          </a:p>
        </p:txBody>
      </p:sp>
      <p:sp>
        <p:nvSpPr>
          <p:cNvPr id="11" name="Freeform 11"/>
          <p:cNvSpPr/>
          <p:nvPr/>
        </p:nvSpPr>
        <p:spPr>
          <a:xfrm>
            <a:off x="990933" y="4867765"/>
            <a:ext cx="312919" cy="294143"/>
          </a:xfrm>
          <a:custGeom>
            <a:avLst/>
            <a:gdLst/>
            <a:ahLst/>
            <a:cxnLst/>
            <a:rect l="l" t="t" r="r" b="b"/>
            <a:pathLst>
              <a:path w="469378" h="441215">
                <a:moveTo>
                  <a:pt x="0" y="0"/>
                </a:moveTo>
                <a:lnTo>
                  <a:pt x="469378" y="0"/>
                </a:lnTo>
                <a:lnTo>
                  <a:pt x="469378" y="441215"/>
                </a:lnTo>
                <a:lnTo>
                  <a:pt x="0" y="44121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IE" sz="1200"/>
          </a:p>
        </p:txBody>
      </p:sp>
      <p:sp>
        <p:nvSpPr>
          <p:cNvPr id="13" name="Freeform 13"/>
          <p:cNvSpPr/>
          <p:nvPr/>
        </p:nvSpPr>
        <p:spPr>
          <a:xfrm>
            <a:off x="4875823" y="4369721"/>
            <a:ext cx="260586" cy="323709"/>
          </a:xfrm>
          <a:custGeom>
            <a:avLst/>
            <a:gdLst/>
            <a:ahLst/>
            <a:cxnLst/>
            <a:rect l="l" t="t" r="r" b="b"/>
            <a:pathLst>
              <a:path w="390879" h="485564">
                <a:moveTo>
                  <a:pt x="0" y="0"/>
                </a:moveTo>
                <a:lnTo>
                  <a:pt x="390879" y="0"/>
                </a:lnTo>
                <a:lnTo>
                  <a:pt x="390879" y="485564"/>
                </a:lnTo>
                <a:lnTo>
                  <a:pt x="0" y="48556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IE" sz="1200"/>
          </a:p>
        </p:txBody>
      </p:sp>
      <p:sp>
        <p:nvSpPr>
          <p:cNvPr id="14" name="Freeform 14"/>
          <p:cNvSpPr/>
          <p:nvPr/>
        </p:nvSpPr>
        <p:spPr>
          <a:xfrm>
            <a:off x="4768288" y="5080781"/>
            <a:ext cx="475657" cy="491635"/>
          </a:xfrm>
          <a:custGeom>
            <a:avLst/>
            <a:gdLst/>
            <a:ahLst/>
            <a:cxnLst/>
            <a:rect l="l" t="t" r="r" b="b"/>
            <a:pathLst>
              <a:path w="713485" h="737453">
                <a:moveTo>
                  <a:pt x="0" y="0"/>
                </a:moveTo>
                <a:lnTo>
                  <a:pt x="713485" y="0"/>
                </a:lnTo>
                <a:lnTo>
                  <a:pt x="713485" y="737453"/>
                </a:lnTo>
                <a:lnTo>
                  <a:pt x="0" y="73745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IE" sz="1200"/>
          </a:p>
        </p:txBody>
      </p:sp>
      <p:sp>
        <p:nvSpPr>
          <p:cNvPr id="15" name="TextBox 15"/>
          <p:cNvSpPr txBox="1"/>
          <p:nvPr/>
        </p:nvSpPr>
        <p:spPr>
          <a:xfrm>
            <a:off x="1138712" y="1602023"/>
            <a:ext cx="2110264" cy="360740"/>
          </a:xfrm>
          <a:prstGeom prst="rect">
            <a:avLst/>
          </a:prstGeom>
        </p:spPr>
        <p:txBody>
          <a:bodyPr wrap="square" lIns="0" tIns="0" rIns="0" bIns="0" rtlCol="0" anchor="t">
            <a:spAutoFit/>
          </a:bodyPr>
          <a:lstStyle/>
          <a:p>
            <a:pPr algn="ctr">
              <a:lnSpc>
                <a:spcPts val="2987"/>
              </a:lnSpc>
            </a:pPr>
            <a:r>
              <a:rPr lang="en-US" sz="2133" b="1" dirty="0">
                <a:solidFill>
                  <a:srgbClr val="134184"/>
                </a:solidFill>
                <a:latin typeface="Canva Sans Bold"/>
              </a:rPr>
              <a:t>84,000 MWh</a:t>
            </a:r>
          </a:p>
        </p:txBody>
      </p:sp>
      <p:sp>
        <p:nvSpPr>
          <p:cNvPr id="16" name="TextBox 16"/>
          <p:cNvSpPr txBox="1"/>
          <p:nvPr/>
        </p:nvSpPr>
        <p:spPr>
          <a:xfrm>
            <a:off x="1226342" y="1967134"/>
            <a:ext cx="1905289" cy="163827"/>
          </a:xfrm>
          <a:prstGeom prst="rect">
            <a:avLst/>
          </a:prstGeom>
        </p:spPr>
        <p:txBody>
          <a:bodyPr wrap="square" lIns="0" tIns="0" rIns="0" bIns="0" rtlCol="0" anchor="t">
            <a:spAutoFit/>
          </a:bodyPr>
          <a:lstStyle/>
          <a:p>
            <a:pPr algn="ctr">
              <a:lnSpc>
                <a:spcPts val="1400"/>
              </a:lnSpc>
            </a:pPr>
            <a:r>
              <a:rPr lang="en-US" sz="1000" dirty="0">
                <a:solidFill>
                  <a:srgbClr val="134184"/>
                </a:solidFill>
                <a:latin typeface="Canva Sans Bold"/>
              </a:rPr>
              <a:t>Final Energy Consumption</a:t>
            </a:r>
          </a:p>
        </p:txBody>
      </p:sp>
      <p:sp>
        <p:nvSpPr>
          <p:cNvPr id="17" name="TextBox 17"/>
          <p:cNvSpPr txBox="1"/>
          <p:nvPr/>
        </p:nvSpPr>
        <p:spPr>
          <a:xfrm>
            <a:off x="1279646" y="4483827"/>
            <a:ext cx="1822237" cy="232436"/>
          </a:xfrm>
          <a:prstGeom prst="rect">
            <a:avLst/>
          </a:prstGeom>
        </p:spPr>
        <p:txBody>
          <a:bodyPr wrap="square" lIns="0" tIns="0" rIns="0" bIns="0" rtlCol="0" anchor="t">
            <a:spAutoFit/>
          </a:bodyPr>
          <a:lstStyle/>
          <a:p>
            <a:pPr algn="ctr">
              <a:lnSpc>
                <a:spcPts val="1867"/>
              </a:lnSpc>
            </a:pPr>
            <a:r>
              <a:rPr lang="en-US" sz="1467" b="1" dirty="0">
                <a:solidFill>
                  <a:srgbClr val="134184"/>
                </a:solidFill>
                <a:latin typeface="Canva Sans Bold"/>
              </a:rPr>
              <a:t>95% in Building</a:t>
            </a:r>
          </a:p>
        </p:txBody>
      </p:sp>
      <p:sp>
        <p:nvSpPr>
          <p:cNvPr id="18" name="TextBox 18"/>
          <p:cNvSpPr txBox="1"/>
          <p:nvPr/>
        </p:nvSpPr>
        <p:spPr>
          <a:xfrm>
            <a:off x="1480677" y="4926637"/>
            <a:ext cx="1621206" cy="225575"/>
          </a:xfrm>
          <a:prstGeom prst="rect">
            <a:avLst/>
          </a:prstGeom>
        </p:spPr>
        <p:txBody>
          <a:bodyPr wrap="square" lIns="0" tIns="0" rIns="0" bIns="0" rtlCol="0" anchor="t">
            <a:spAutoFit/>
          </a:bodyPr>
          <a:lstStyle/>
          <a:p>
            <a:pPr algn="ctr">
              <a:lnSpc>
                <a:spcPts val="1867"/>
              </a:lnSpc>
            </a:pPr>
            <a:r>
              <a:rPr lang="en-US" sz="1467" b="1" dirty="0">
                <a:solidFill>
                  <a:srgbClr val="134184"/>
                </a:solidFill>
                <a:latin typeface="Canva Sans Bold"/>
              </a:rPr>
              <a:t>1% in Transport</a:t>
            </a:r>
          </a:p>
        </p:txBody>
      </p:sp>
      <p:sp>
        <p:nvSpPr>
          <p:cNvPr id="20" name="TextBox 20"/>
          <p:cNvSpPr txBox="1"/>
          <p:nvPr/>
        </p:nvSpPr>
        <p:spPr>
          <a:xfrm>
            <a:off x="5280228" y="4417585"/>
            <a:ext cx="2350651" cy="225575"/>
          </a:xfrm>
          <a:prstGeom prst="rect">
            <a:avLst/>
          </a:prstGeom>
        </p:spPr>
        <p:txBody>
          <a:bodyPr wrap="square" lIns="0" tIns="0" rIns="0" bIns="0" rtlCol="0" anchor="t">
            <a:spAutoFit/>
          </a:bodyPr>
          <a:lstStyle/>
          <a:p>
            <a:pPr>
              <a:lnSpc>
                <a:spcPts val="1867"/>
              </a:lnSpc>
            </a:pPr>
            <a:r>
              <a:rPr lang="en-US" sz="1467" b="1" dirty="0">
                <a:solidFill>
                  <a:srgbClr val="134184"/>
                </a:solidFill>
                <a:latin typeface="Canva Sans Bold"/>
              </a:rPr>
              <a:t>20,162 tCO</a:t>
            </a:r>
            <a:r>
              <a:rPr lang="en-US" sz="1467" b="1" baseline="-25000" dirty="0">
                <a:solidFill>
                  <a:srgbClr val="134184"/>
                </a:solidFill>
                <a:latin typeface="Canva Sans Bold"/>
              </a:rPr>
              <a:t>2</a:t>
            </a:r>
            <a:r>
              <a:rPr lang="en-US" sz="1467" b="1" dirty="0">
                <a:solidFill>
                  <a:srgbClr val="134184"/>
                </a:solidFill>
                <a:latin typeface="Canva Sans Bold"/>
              </a:rPr>
              <a:t> from heat</a:t>
            </a:r>
          </a:p>
        </p:txBody>
      </p:sp>
      <p:sp>
        <p:nvSpPr>
          <p:cNvPr id="21" name="TextBox 21"/>
          <p:cNvSpPr txBox="1"/>
          <p:nvPr/>
        </p:nvSpPr>
        <p:spPr>
          <a:xfrm>
            <a:off x="5280724" y="5161247"/>
            <a:ext cx="2597547" cy="225639"/>
          </a:xfrm>
          <a:prstGeom prst="rect">
            <a:avLst/>
          </a:prstGeom>
        </p:spPr>
        <p:txBody>
          <a:bodyPr wrap="square" lIns="0" tIns="0" rIns="0" bIns="0" rtlCol="0" anchor="t">
            <a:spAutoFit/>
          </a:bodyPr>
          <a:lstStyle/>
          <a:p>
            <a:pPr>
              <a:lnSpc>
                <a:spcPts val="1867"/>
              </a:lnSpc>
            </a:pPr>
            <a:r>
              <a:rPr lang="en-US" sz="1470" b="1" dirty="0">
                <a:solidFill>
                  <a:srgbClr val="134184"/>
                </a:solidFill>
                <a:latin typeface="Canva Sans Bold"/>
              </a:rPr>
              <a:t>29,008 tCO</a:t>
            </a:r>
            <a:r>
              <a:rPr lang="en-US" sz="1470" b="1" baseline="-25000" dirty="0">
                <a:solidFill>
                  <a:srgbClr val="134184"/>
                </a:solidFill>
                <a:latin typeface="Canva Sans Bold"/>
              </a:rPr>
              <a:t>2</a:t>
            </a:r>
            <a:r>
              <a:rPr lang="en-US" sz="1470" b="1" dirty="0">
                <a:solidFill>
                  <a:srgbClr val="134184"/>
                </a:solidFill>
                <a:latin typeface="Canva Sans Bold"/>
              </a:rPr>
              <a:t> from electricity</a:t>
            </a:r>
          </a:p>
        </p:txBody>
      </p:sp>
      <p:sp>
        <p:nvSpPr>
          <p:cNvPr id="22" name="TextBox 22"/>
          <p:cNvSpPr txBox="1"/>
          <p:nvPr/>
        </p:nvSpPr>
        <p:spPr>
          <a:xfrm>
            <a:off x="4667352" y="1585096"/>
            <a:ext cx="2823269" cy="350802"/>
          </a:xfrm>
          <a:prstGeom prst="rect">
            <a:avLst/>
          </a:prstGeom>
        </p:spPr>
        <p:txBody>
          <a:bodyPr lIns="0" tIns="0" rIns="0" bIns="0" rtlCol="0" anchor="t">
            <a:spAutoFit/>
          </a:bodyPr>
          <a:lstStyle/>
          <a:p>
            <a:pPr algn="ctr">
              <a:lnSpc>
                <a:spcPts val="2987"/>
              </a:lnSpc>
            </a:pPr>
            <a:r>
              <a:rPr lang="en-US" sz="2133" b="1" dirty="0">
                <a:solidFill>
                  <a:srgbClr val="134184"/>
                </a:solidFill>
                <a:latin typeface="Canva Sans Bold"/>
              </a:rPr>
              <a:t>49,170 tCO</a:t>
            </a:r>
            <a:r>
              <a:rPr lang="en-US" sz="2133" b="1" baseline="-25000" dirty="0">
                <a:solidFill>
                  <a:srgbClr val="134184"/>
                </a:solidFill>
                <a:latin typeface="Canva Sans Bold"/>
              </a:rPr>
              <a:t>2</a:t>
            </a:r>
          </a:p>
        </p:txBody>
      </p:sp>
      <p:sp>
        <p:nvSpPr>
          <p:cNvPr id="23" name="TextBox 23"/>
          <p:cNvSpPr txBox="1"/>
          <p:nvPr/>
        </p:nvSpPr>
        <p:spPr>
          <a:xfrm>
            <a:off x="8476744" y="1572473"/>
            <a:ext cx="3048560" cy="350802"/>
          </a:xfrm>
          <a:prstGeom prst="rect">
            <a:avLst/>
          </a:prstGeom>
        </p:spPr>
        <p:txBody>
          <a:bodyPr wrap="square" lIns="0" tIns="0" rIns="0" bIns="0" rtlCol="0" anchor="t">
            <a:spAutoFit/>
          </a:bodyPr>
          <a:lstStyle/>
          <a:p>
            <a:pPr algn="ctr">
              <a:lnSpc>
                <a:spcPts val="2987"/>
              </a:lnSpc>
            </a:pPr>
            <a:r>
              <a:rPr lang="en-US" sz="2133" b="1" dirty="0">
                <a:solidFill>
                  <a:srgbClr val="134184"/>
                </a:solidFill>
                <a:latin typeface="Canva Sans Bold"/>
              </a:rPr>
              <a:t>€10.5m Energy Spend</a:t>
            </a:r>
          </a:p>
        </p:txBody>
      </p:sp>
      <p:sp>
        <p:nvSpPr>
          <p:cNvPr id="24" name="Freeform 24"/>
          <p:cNvSpPr/>
          <p:nvPr/>
        </p:nvSpPr>
        <p:spPr>
          <a:xfrm>
            <a:off x="8781297" y="4321972"/>
            <a:ext cx="260586" cy="323709"/>
          </a:xfrm>
          <a:custGeom>
            <a:avLst/>
            <a:gdLst/>
            <a:ahLst/>
            <a:cxnLst/>
            <a:rect l="l" t="t" r="r" b="b"/>
            <a:pathLst>
              <a:path w="390879" h="485564">
                <a:moveTo>
                  <a:pt x="0" y="0"/>
                </a:moveTo>
                <a:lnTo>
                  <a:pt x="390878" y="0"/>
                </a:lnTo>
                <a:lnTo>
                  <a:pt x="390878" y="485563"/>
                </a:lnTo>
                <a:lnTo>
                  <a:pt x="0" y="48556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IE" sz="1200"/>
          </a:p>
        </p:txBody>
      </p:sp>
      <p:sp>
        <p:nvSpPr>
          <p:cNvPr id="25" name="Freeform 25"/>
          <p:cNvSpPr/>
          <p:nvPr/>
        </p:nvSpPr>
        <p:spPr>
          <a:xfrm>
            <a:off x="8673347" y="5108681"/>
            <a:ext cx="475657" cy="491635"/>
          </a:xfrm>
          <a:custGeom>
            <a:avLst/>
            <a:gdLst/>
            <a:ahLst/>
            <a:cxnLst/>
            <a:rect l="l" t="t" r="r" b="b"/>
            <a:pathLst>
              <a:path w="713485" h="737453">
                <a:moveTo>
                  <a:pt x="0" y="0"/>
                </a:moveTo>
                <a:lnTo>
                  <a:pt x="713485" y="0"/>
                </a:lnTo>
                <a:lnTo>
                  <a:pt x="713485" y="737452"/>
                </a:lnTo>
                <a:lnTo>
                  <a:pt x="0" y="73745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IE" sz="1200"/>
          </a:p>
        </p:txBody>
      </p:sp>
      <p:sp>
        <p:nvSpPr>
          <p:cNvPr id="26" name="TextBox 26"/>
          <p:cNvSpPr txBox="1"/>
          <p:nvPr/>
        </p:nvSpPr>
        <p:spPr>
          <a:xfrm>
            <a:off x="9222482" y="4369721"/>
            <a:ext cx="1956813" cy="225575"/>
          </a:xfrm>
          <a:prstGeom prst="rect">
            <a:avLst/>
          </a:prstGeom>
        </p:spPr>
        <p:txBody>
          <a:bodyPr wrap="square" lIns="0" tIns="0" rIns="0" bIns="0" rtlCol="0" anchor="t">
            <a:spAutoFit/>
          </a:bodyPr>
          <a:lstStyle/>
          <a:p>
            <a:pPr>
              <a:lnSpc>
                <a:spcPts val="1867"/>
              </a:lnSpc>
            </a:pPr>
            <a:r>
              <a:rPr lang="en-US" sz="1467" b="1" dirty="0">
                <a:solidFill>
                  <a:srgbClr val="134184"/>
                </a:solidFill>
                <a:latin typeface="Canva Sans Bold"/>
              </a:rPr>
              <a:t>€3.2million on heat </a:t>
            </a:r>
          </a:p>
        </p:txBody>
      </p:sp>
      <p:sp>
        <p:nvSpPr>
          <p:cNvPr id="27" name="TextBox 27"/>
          <p:cNvSpPr txBox="1"/>
          <p:nvPr/>
        </p:nvSpPr>
        <p:spPr>
          <a:xfrm>
            <a:off x="9222482" y="5226893"/>
            <a:ext cx="2388947" cy="225575"/>
          </a:xfrm>
          <a:prstGeom prst="rect">
            <a:avLst/>
          </a:prstGeom>
        </p:spPr>
        <p:txBody>
          <a:bodyPr wrap="square" lIns="0" tIns="0" rIns="0" bIns="0" rtlCol="0" anchor="t">
            <a:spAutoFit/>
          </a:bodyPr>
          <a:lstStyle/>
          <a:p>
            <a:pPr>
              <a:lnSpc>
                <a:spcPts val="1867"/>
              </a:lnSpc>
            </a:pPr>
            <a:r>
              <a:rPr lang="en-US" sz="1467" b="1" dirty="0">
                <a:solidFill>
                  <a:srgbClr val="134184"/>
                </a:solidFill>
                <a:latin typeface="Canva Sans Bold"/>
              </a:rPr>
              <a:t>€7.3million on electricity</a:t>
            </a:r>
          </a:p>
        </p:txBody>
      </p:sp>
      <p:sp>
        <p:nvSpPr>
          <p:cNvPr id="28" name="Title 27">
            <a:extLst>
              <a:ext uri="{FF2B5EF4-FFF2-40B4-BE49-F238E27FC236}">
                <a16:creationId xmlns:a16="http://schemas.microsoft.com/office/drawing/2014/main" id="{709A3297-3562-2745-D9CF-54E3A37C5C65}"/>
              </a:ext>
            </a:extLst>
          </p:cNvPr>
          <p:cNvSpPr>
            <a:spLocks noGrp="1"/>
          </p:cNvSpPr>
          <p:nvPr>
            <p:ph type="title"/>
          </p:nvPr>
        </p:nvSpPr>
        <p:spPr/>
        <p:txBody>
          <a:bodyPr/>
          <a:lstStyle/>
          <a:p>
            <a:r>
              <a:rPr lang="en-IE" dirty="0">
                <a:solidFill>
                  <a:srgbClr val="002060"/>
                </a:solidFill>
              </a:rPr>
              <a:t>ETB Energy &amp; Emissions Summary</a:t>
            </a:r>
          </a:p>
        </p:txBody>
      </p:sp>
      <p:sp>
        <p:nvSpPr>
          <p:cNvPr id="30" name="TextBox 29">
            <a:extLst>
              <a:ext uri="{FF2B5EF4-FFF2-40B4-BE49-F238E27FC236}">
                <a16:creationId xmlns:a16="http://schemas.microsoft.com/office/drawing/2014/main" id="{8132DC49-5FD4-85CE-3069-9A4BB7919BED}"/>
              </a:ext>
            </a:extLst>
          </p:cNvPr>
          <p:cNvSpPr txBox="1"/>
          <p:nvPr/>
        </p:nvSpPr>
        <p:spPr>
          <a:xfrm>
            <a:off x="1768398" y="3105834"/>
            <a:ext cx="788449" cy="584775"/>
          </a:xfrm>
          <a:prstGeom prst="rect">
            <a:avLst/>
          </a:prstGeom>
          <a:noFill/>
        </p:spPr>
        <p:txBody>
          <a:bodyPr wrap="square" rtlCol="0">
            <a:spAutoFit/>
          </a:bodyPr>
          <a:lstStyle/>
          <a:p>
            <a:pPr algn="ctr"/>
            <a:r>
              <a:rPr lang="en-IE" sz="1600" b="1" dirty="0">
                <a:solidFill>
                  <a:schemeClr val="bg1"/>
                </a:solidFill>
              </a:rPr>
              <a:t>2% of PS</a:t>
            </a:r>
          </a:p>
        </p:txBody>
      </p:sp>
      <p:pic>
        <p:nvPicPr>
          <p:cNvPr id="31" name="Graphic 30" descr="Power Plant with solid fill">
            <a:extLst>
              <a:ext uri="{FF2B5EF4-FFF2-40B4-BE49-F238E27FC236}">
                <a16:creationId xmlns:a16="http://schemas.microsoft.com/office/drawing/2014/main" id="{255481BF-4ACF-2DDF-6702-DBEA4EFA397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888523" y="2008322"/>
            <a:ext cx="2350651" cy="2350651"/>
          </a:xfrm>
          <a:prstGeom prst="rect">
            <a:avLst/>
          </a:prstGeom>
        </p:spPr>
      </p:pic>
      <p:sp>
        <p:nvSpPr>
          <p:cNvPr id="32" name="TextBox 31">
            <a:extLst>
              <a:ext uri="{FF2B5EF4-FFF2-40B4-BE49-F238E27FC236}">
                <a16:creationId xmlns:a16="http://schemas.microsoft.com/office/drawing/2014/main" id="{0199404C-E1D9-499A-7856-ABEDA6B6BD8E}"/>
              </a:ext>
            </a:extLst>
          </p:cNvPr>
          <p:cNvSpPr txBox="1"/>
          <p:nvPr/>
        </p:nvSpPr>
        <p:spPr>
          <a:xfrm>
            <a:off x="5667104" y="3066599"/>
            <a:ext cx="788449" cy="584775"/>
          </a:xfrm>
          <a:prstGeom prst="rect">
            <a:avLst/>
          </a:prstGeom>
          <a:noFill/>
        </p:spPr>
        <p:txBody>
          <a:bodyPr wrap="square" rtlCol="0">
            <a:spAutoFit/>
          </a:bodyPr>
          <a:lstStyle/>
          <a:p>
            <a:pPr algn="ctr"/>
            <a:r>
              <a:rPr lang="en-IE" sz="1600" b="1" dirty="0">
                <a:solidFill>
                  <a:schemeClr val="bg1"/>
                </a:solidFill>
              </a:rPr>
              <a:t>2% of PS</a:t>
            </a:r>
          </a:p>
        </p:txBody>
      </p:sp>
    </p:spTree>
    <p:extLst>
      <p:ext uri="{BB962C8B-B14F-4D97-AF65-F5344CB8AC3E}">
        <p14:creationId xmlns:p14="http://schemas.microsoft.com/office/powerpoint/2010/main" val="1218205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Rolls of blueprints">
            <a:extLst>
              <a:ext uri="{FF2B5EF4-FFF2-40B4-BE49-F238E27FC236}">
                <a16:creationId xmlns:a16="http://schemas.microsoft.com/office/drawing/2014/main" id="{F1799BEA-FB99-4E65-B4D4-7A15157CD656}"/>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t="235" b="15496"/>
          <a:stretch/>
        </p:blipFill>
        <p:spPr>
          <a:xfrm>
            <a:off x="0" y="0"/>
            <a:ext cx="12393069" cy="7011828"/>
          </a:xfrm>
          <a:prstGeom prst="rect">
            <a:avLst/>
          </a:prstGeom>
        </p:spPr>
      </p:pic>
      <p:sp>
        <p:nvSpPr>
          <p:cNvPr id="8" name="Title 7">
            <a:extLst>
              <a:ext uri="{FF2B5EF4-FFF2-40B4-BE49-F238E27FC236}">
                <a16:creationId xmlns:a16="http://schemas.microsoft.com/office/drawing/2014/main" id="{976567A8-A817-4622-8544-2D524444EBBC}"/>
              </a:ext>
            </a:extLst>
          </p:cNvPr>
          <p:cNvSpPr>
            <a:spLocks noGrp="1"/>
          </p:cNvSpPr>
          <p:nvPr>
            <p:ph type="title"/>
          </p:nvPr>
        </p:nvSpPr>
        <p:spPr>
          <a:xfrm>
            <a:off x="838200" y="-153827"/>
            <a:ext cx="10515600" cy="4819346"/>
          </a:xfrm>
        </p:spPr>
        <p:txBody>
          <a:bodyPr>
            <a:normAutofit/>
          </a:bodyPr>
          <a:lstStyle/>
          <a:p>
            <a:pPr algn="ctr"/>
            <a:br>
              <a:rPr kumimoji="0" lang="en-IE" sz="3800" b="1" i="0" u="none" strike="noStrike" kern="1200" cap="none" spc="0" normalizeH="0" baseline="0" noProof="0" dirty="0">
                <a:ln>
                  <a:noFill/>
                </a:ln>
                <a:solidFill>
                  <a:srgbClr val="000000"/>
                </a:solidFill>
                <a:effectLst/>
                <a:uLnTx/>
                <a:uFillTx/>
                <a:latin typeface="Calibri" panose="020F0502020204030204"/>
                <a:ea typeface="+mj-ea"/>
                <a:cs typeface="72 Condensed" panose="020B0506030000000003" pitchFamily="34" charset="0"/>
              </a:rPr>
            </a:br>
            <a:br>
              <a:rPr kumimoji="0" lang="en-IE" sz="3800" b="1" i="0" u="none" strike="noStrike" kern="1200" cap="none" spc="0" normalizeH="0" baseline="0" noProof="0" dirty="0">
                <a:ln>
                  <a:noFill/>
                </a:ln>
                <a:solidFill>
                  <a:srgbClr val="000000"/>
                </a:solidFill>
                <a:effectLst/>
                <a:uLnTx/>
                <a:uFillTx/>
                <a:latin typeface="Calibri" panose="020F0502020204030204"/>
                <a:ea typeface="+mj-ea"/>
                <a:cs typeface="72 Condensed" panose="020B0506030000000003" pitchFamily="34" charset="0"/>
              </a:rPr>
            </a:br>
            <a:br>
              <a:rPr kumimoji="0" lang="en-IE" sz="3800" b="1" i="0" u="none" strike="noStrike" kern="1200" cap="none" spc="0" normalizeH="0" baseline="0" noProof="0" dirty="0">
                <a:ln>
                  <a:noFill/>
                </a:ln>
                <a:solidFill>
                  <a:srgbClr val="000000"/>
                </a:solidFill>
                <a:effectLst/>
                <a:uLnTx/>
                <a:uFillTx/>
                <a:latin typeface="Calibri" panose="020F0502020204030204"/>
                <a:ea typeface="+mj-ea"/>
                <a:cs typeface="72 Condensed" panose="020B0506030000000003" pitchFamily="34" charset="0"/>
              </a:rPr>
            </a:br>
            <a:br>
              <a:rPr kumimoji="0" lang="en-IE" sz="3800" b="1" i="0" u="none" strike="noStrike" kern="1200" cap="none" spc="0" normalizeH="0" baseline="0" noProof="0" dirty="0">
                <a:ln>
                  <a:noFill/>
                </a:ln>
                <a:solidFill>
                  <a:srgbClr val="000000"/>
                </a:solidFill>
                <a:effectLst/>
                <a:uLnTx/>
                <a:uFillTx/>
                <a:latin typeface="Calibri" panose="020F0502020204030204"/>
                <a:ea typeface="+mj-ea"/>
                <a:cs typeface="72 Condensed" panose="020B0506030000000003" pitchFamily="34" charset="0"/>
              </a:rPr>
            </a:br>
            <a:br>
              <a:rPr kumimoji="0" lang="en-IE" sz="3800" b="1" i="0" u="none" strike="noStrike" kern="1200" cap="none" spc="0" normalizeH="0" baseline="0" noProof="0" dirty="0">
                <a:ln>
                  <a:noFill/>
                </a:ln>
                <a:solidFill>
                  <a:srgbClr val="000000"/>
                </a:solidFill>
                <a:effectLst/>
                <a:uLnTx/>
                <a:uFillTx/>
                <a:latin typeface="Calibri" panose="020F0502020204030204"/>
                <a:ea typeface="+mj-ea"/>
                <a:cs typeface="72 Condensed" panose="020B0506030000000003" pitchFamily="34" charset="0"/>
              </a:rPr>
            </a:br>
            <a:endParaRPr lang="en-IE" sz="3200" b="1" dirty="0">
              <a:solidFill>
                <a:srgbClr val="002060"/>
              </a:solidFill>
              <a:latin typeface="Helvetica" panose="020B0604020202020204" pitchFamily="34" charset="0"/>
              <a:cs typeface="Helvetica" panose="020B0604020202020204" pitchFamily="34" charset="0"/>
            </a:endParaRPr>
          </a:p>
        </p:txBody>
      </p:sp>
      <p:sp>
        <p:nvSpPr>
          <p:cNvPr id="6" name="TextBox 5">
            <a:extLst>
              <a:ext uri="{FF2B5EF4-FFF2-40B4-BE49-F238E27FC236}">
                <a16:creationId xmlns:a16="http://schemas.microsoft.com/office/drawing/2014/main" id="{FD062C11-169F-06F1-387F-C6E41BCA4425}"/>
              </a:ext>
            </a:extLst>
          </p:cNvPr>
          <p:cNvSpPr txBox="1"/>
          <p:nvPr/>
        </p:nvSpPr>
        <p:spPr>
          <a:xfrm>
            <a:off x="240145" y="120073"/>
            <a:ext cx="9384145" cy="1846659"/>
          </a:xfrm>
          <a:prstGeom prst="rect">
            <a:avLst/>
          </a:prstGeom>
          <a:noFill/>
        </p:spPr>
        <p:txBody>
          <a:bodyPr wrap="square">
            <a:spAutoFit/>
          </a:bodyPr>
          <a:lstStyle/>
          <a:p>
            <a:pPr algn="ctr"/>
            <a:endParaRPr lang="en-IE" sz="2000" b="1" dirty="0">
              <a:solidFill>
                <a:srgbClr val="002060"/>
              </a:solidFill>
              <a:effectLst/>
              <a:latin typeface="Helvetica" panose="020B0604020202020204" pitchFamily="34" charset="0"/>
              <a:ea typeface="Calibri" panose="020F0502020204030204" pitchFamily="34" charset="0"/>
              <a:cs typeface="Helvetica" panose="020B0604020202020204" pitchFamily="34" charset="0"/>
            </a:endParaRPr>
          </a:p>
          <a:p>
            <a:pPr algn="just" rtl="0" fontAlgn="base"/>
            <a:endParaRPr lang="en-GB" dirty="0">
              <a:solidFill>
                <a:srgbClr val="000000"/>
              </a:solidFill>
              <a:latin typeface="Helvetica" panose="020B0604020202020204" pitchFamily="34" charset="0"/>
              <a:cs typeface="Helvetica" panose="020B0604020202020204" pitchFamily="34" charset="0"/>
            </a:endParaRPr>
          </a:p>
          <a:p>
            <a:pPr marL="285750" indent="-285750" algn="just" rtl="0" fontAlgn="base">
              <a:buFont typeface="Wingdings" panose="05000000000000000000" pitchFamily="2" charset="2"/>
              <a:buChar char="q"/>
            </a:pPr>
            <a:endParaRPr lang="en-GB" b="0" i="0" dirty="0">
              <a:solidFill>
                <a:srgbClr val="000000"/>
              </a:solidFill>
              <a:effectLst/>
              <a:latin typeface="Helvetica" panose="020B0604020202020204" pitchFamily="34" charset="0"/>
              <a:cs typeface="Helvetica" panose="020B0604020202020204" pitchFamily="34" charset="0"/>
            </a:endParaRPr>
          </a:p>
          <a:p>
            <a:pPr algn="just" rtl="0" fontAlgn="base"/>
            <a:endParaRPr lang="en-GB" b="0" i="0" dirty="0">
              <a:solidFill>
                <a:srgbClr val="000000"/>
              </a:solidFill>
              <a:effectLst/>
              <a:latin typeface="Helvetica" panose="020B0604020202020204" pitchFamily="34" charset="0"/>
              <a:cs typeface="Helvetica" panose="020B0604020202020204" pitchFamily="34" charset="0"/>
            </a:endParaRPr>
          </a:p>
          <a:p>
            <a:endParaRPr lang="en-IE" i="1" dirty="0">
              <a:effectLst/>
              <a:latin typeface="Helvetica" panose="020B0604020202020204" pitchFamily="34" charset="0"/>
              <a:ea typeface="Calibri" panose="020F0502020204030204" pitchFamily="34" charset="0"/>
              <a:cs typeface="Helvetica" panose="020B0604020202020204" pitchFamily="34" charset="0"/>
            </a:endParaRPr>
          </a:p>
          <a:p>
            <a:endParaRPr lang="en-IE" sz="1100" dirty="0">
              <a:latin typeface="Calibri" panose="020F0502020204030204" pitchFamily="34" charset="0"/>
              <a:ea typeface="Calibri" panose="020F0502020204030204" pitchFamily="34" charset="0"/>
            </a:endParaRPr>
          </a:p>
          <a:p>
            <a:endParaRPr lang="en-IE" sz="1100" dirty="0">
              <a:effectLst/>
              <a:latin typeface="Calibri" panose="020F0502020204030204" pitchFamily="34" charset="0"/>
              <a:ea typeface="Calibri" panose="020F0502020204030204" pitchFamily="34" charset="0"/>
            </a:endParaRPr>
          </a:p>
        </p:txBody>
      </p:sp>
      <p:pic>
        <p:nvPicPr>
          <p:cNvPr id="7" name="Picture 6">
            <a:extLst>
              <a:ext uri="{FF2B5EF4-FFF2-40B4-BE49-F238E27FC236}">
                <a16:creationId xmlns:a16="http://schemas.microsoft.com/office/drawing/2014/main" id="{FD48F6FD-6690-5035-2E94-751F5E41E8DC}"/>
              </a:ext>
            </a:extLst>
          </p:cNvPr>
          <p:cNvPicPr>
            <a:picLocks noChangeAspect="1"/>
          </p:cNvPicPr>
          <p:nvPr/>
        </p:nvPicPr>
        <p:blipFill>
          <a:blip r:embed="rId4"/>
          <a:stretch>
            <a:fillRect/>
          </a:stretch>
        </p:blipFill>
        <p:spPr>
          <a:xfrm>
            <a:off x="1" y="0"/>
            <a:ext cx="12393068" cy="7249951"/>
          </a:xfrm>
          <a:prstGeom prst="rect">
            <a:avLst/>
          </a:prstGeom>
        </p:spPr>
      </p:pic>
    </p:spTree>
    <p:extLst>
      <p:ext uri="{BB962C8B-B14F-4D97-AF65-F5344CB8AC3E}">
        <p14:creationId xmlns:p14="http://schemas.microsoft.com/office/powerpoint/2010/main" val="1307528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Rolls of blueprints">
            <a:extLst>
              <a:ext uri="{FF2B5EF4-FFF2-40B4-BE49-F238E27FC236}">
                <a16:creationId xmlns:a16="http://schemas.microsoft.com/office/drawing/2014/main" id="{F1799BEA-FB99-4E65-B4D4-7A15157CD656}"/>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t="235" b="15496"/>
          <a:stretch/>
        </p:blipFill>
        <p:spPr>
          <a:xfrm>
            <a:off x="0" y="0"/>
            <a:ext cx="12393069" cy="7011828"/>
          </a:xfrm>
          <a:prstGeom prst="rect">
            <a:avLst/>
          </a:prstGeom>
        </p:spPr>
      </p:pic>
      <p:sp>
        <p:nvSpPr>
          <p:cNvPr id="8" name="Title 7">
            <a:extLst>
              <a:ext uri="{FF2B5EF4-FFF2-40B4-BE49-F238E27FC236}">
                <a16:creationId xmlns:a16="http://schemas.microsoft.com/office/drawing/2014/main" id="{976567A8-A817-4622-8544-2D524444EBBC}"/>
              </a:ext>
            </a:extLst>
          </p:cNvPr>
          <p:cNvSpPr>
            <a:spLocks noGrp="1"/>
          </p:cNvSpPr>
          <p:nvPr>
            <p:ph type="title"/>
          </p:nvPr>
        </p:nvSpPr>
        <p:spPr>
          <a:xfrm>
            <a:off x="838200" y="-153827"/>
            <a:ext cx="10515600" cy="4819346"/>
          </a:xfrm>
        </p:spPr>
        <p:txBody>
          <a:bodyPr>
            <a:normAutofit/>
          </a:bodyPr>
          <a:lstStyle/>
          <a:p>
            <a:pPr algn="ctr"/>
            <a:br>
              <a:rPr kumimoji="0" lang="en-IE" sz="3800" b="1" i="0" u="none" strike="noStrike" kern="1200" cap="none" spc="0" normalizeH="0" baseline="0" noProof="0" dirty="0">
                <a:ln>
                  <a:noFill/>
                </a:ln>
                <a:solidFill>
                  <a:srgbClr val="000000"/>
                </a:solidFill>
                <a:effectLst/>
                <a:uLnTx/>
                <a:uFillTx/>
                <a:latin typeface="Calibri" panose="020F0502020204030204"/>
                <a:ea typeface="+mj-ea"/>
                <a:cs typeface="72 Condensed" panose="020B0506030000000003" pitchFamily="34" charset="0"/>
              </a:rPr>
            </a:br>
            <a:br>
              <a:rPr kumimoji="0" lang="en-IE" sz="3800" b="1" i="0" u="none" strike="noStrike" kern="1200" cap="none" spc="0" normalizeH="0" baseline="0" noProof="0" dirty="0">
                <a:ln>
                  <a:noFill/>
                </a:ln>
                <a:solidFill>
                  <a:srgbClr val="000000"/>
                </a:solidFill>
                <a:effectLst/>
                <a:uLnTx/>
                <a:uFillTx/>
                <a:latin typeface="Calibri" panose="020F0502020204030204"/>
                <a:ea typeface="+mj-ea"/>
                <a:cs typeface="72 Condensed" panose="020B0506030000000003" pitchFamily="34" charset="0"/>
              </a:rPr>
            </a:br>
            <a:br>
              <a:rPr kumimoji="0" lang="en-IE" sz="3800" b="1" i="0" u="none" strike="noStrike" kern="1200" cap="none" spc="0" normalizeH="0" baseline="0" noProof="0" dirty="0">
                <a:ln>
                  <a:noFill/>
                </a:ln>
                <a:solidFill>
                  <a:srgbClr val="000000"/>
                </a:solidFill>
                <a:effectLst/>
                <a:uLnTx/>
                <a:uFillTx/>
                <a:latin typeface="Calibri" panose="020F0502020204030204"/>
                <a:ea typeface="+mj-ea"/>
                <a:cs typeface="72 Condensed" panose="020B0506030000000003" pitchFamily="34" charset="0"/>
              </a:rPr>
            </a:br>
            <a:br>
              <a:rPr kumimoji="0" lang="en-IE" sz="3800" b="1" i="0" u="none" strike="noStrike" kern="1200" cap="none" spc="0" normalizeH="0" baseline="0" noProof="0" dirty="0">
                <a:ln>
                  <a:noFill/>
                </a:ln>
                <a:solidFill>
                  <a:srgbClr val="000000"/>
                </a:solidFill>
                <a:effectLst/>
                <a:uLnTx/>
                <a:uFillTx/>
                <a:latin typeface="Calibri" panose="020F0502020204030204"/>
                <a:ea typeface="+mj-ea"/>
                <a:cs typeface="72 Condensed" panose="020B0506030000000003" pitchFamily="34" charset="0"/>
              </a:rPr>
            </a:br>
            <a:br>
              <a:rPr kumimoji="0" lang="en-IE" sz="3800" b="1" i="0" u="none" strike="noStrike" kern="1200" cap="none" spc="0" normalizeH="0" baseline="0" noProof="0" dirty="0">
                <a:ln>
                  <a:noFill/>
                </a:ln>
                <a:solidFill>
                  <a:srgbClr val="000000"/>
                </a:solidFill>
                <a:effectLst/>
                <a:uLnTx/>
                <a:uFillTx/>
                <a:latin typeface="Calibri" panose="020F0502020204030204"/>
                <a:ea typeface="+mj-ea"/>
                <a:cs typeface="72 Condensed" panose="020B0506030000000003" pitchFamily="34" charset="0"/>
              </a:rPr>
            </a:br>
            <a:endParaRPr lang="en-IE" sz="3200" b="1" dirty="0">
              <a:solidFill>
                <a:srgbClr val="002060"/>
              </a:solidFill>
              <a:latin typeface="Helvetica" panose="020B0604020202020204" pitchFamily="34" charset="0"/>
              <a:cs typeface="Helvetica" panose="020B0604020202020204" pitchFamily="34" charset="0"/>
            </a:endParaRPr>
          </a:p>
        </p:txBody>
      </p:sp>
      <p:sp>
        <p:nvSpPr>
          <p:cNvPr id="6" name="TextBox 5">
            <a:extLst>
              <a:ext uri="{FF2B5EF4-FFF2-40B4-BE49-F238E27FC236}">
                <a16:creationId xmlns:a16="http://schemas.microsoft.com/office/drawing/2014/main" id="{FD062C11-169F-06F1-387F-C6E41BCA4425}"/>
              </a:ext>
            </a:extLst>
          </p:cNvPr>
          <p:cNvSpPr txBox="1"/>
          <p:nvPr/>
        </p:nvSpPr>
        <p:spPr>
          <a:xfrm>
            <a:off x="240145" y="120073"/>
            <a:ext cx="9384145" cy="2278572"/>
          </a:xfrm>
          <a:prstGeom prst="rect">
            <a:avLst/>
          </a:prstGeom>
          <a:noFill/>
        </p:spPr>
        <p:txBody>
          <a:bodyPr wrap="square">
            <a:spAutoFit/>
          </a:bodyPr>
          <a:lstStyle/>
          <a:p>
            <a:pPr algn="ctr"/>
            <a:endParaRPr lang="en-IE" sz="2000" b="1" dirty="0">
              <a:solidFill>
                <a:srgbClr val="002060"/>
              </a:solidFill>
              <a:effectLst/>
              <a:latin typeface="Helvetica" panose="020B0604020202020204" pitchFamily="34" charset="0"/>
              <a:ea typeface="Calibri" panose="020F0502020204030204" pitchFamily="34" charset="0"/>
              <a:cs typeface="Helvetica" panose="020B0604020202020204" pitchFamily="34" charset="0"/>
            </a:endParaRP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IE" sz="2000" b="0" i="0" u="none" strike="noStrike" kern="1200" cap="none" spc="0" normalizeH="0" baseline="0" noProof="0" dirty="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endParaRPr>
          </a:p>
          <a:p>
            <a:pPr algn="just" rtl="0" fontAlgn="base"/>
            <a:endParaRPr lang="en-GB" dirty="0">
              <a:solidFill>
                <a:srgbClr val="000000"/>
              </a:solidFill>
              <a:latin typeface="Helvetica" panose="020B0604020202020204" pitchFamily="34" charset="0"/>
              <a:cs typeface="Helvetica" panose="020B0604020202020204" pitchFamily="34" charset="0"/>
            </a:endParaRPr>
          </a:p>
          <a:p>
            <a:pPr marL="285750" indent="-285750" algn="just" rtl="0" fontAlgn="base">
              <a:buFont typeface="Wingdings" panose="05000000000000000000" pitchFamily="2" charset="2"/>
              <a:buChar char="q"/>
            </a:pPr>
            <a:endParaRPr lang="en-GB" b="0" i="0" dirty="0">
              <a:solidFill>
                <a:srgbClr val="000000"/>
              </a:solidFill>
              <a:effectLst/>
              <a:latin typeface="Helvetica" panose="020B0604020202020204" pitchFamily="34" charset="0"/>
              <a:cs typeface="Helvetica" panose="020B0604020202020204" pitchFamily="34" charset="0"/>
            </a:endParaRPr>
          </a:p>
          <a:p>
            <a:pPr algn="just" rtl="0" fontAlgn="base"/>
            <a:endParaRPr lang="en-GB" b="0" i="0" dirty="0">
              <a:solidFill>
                <a:srgbClr val="000000"/>
              </a:solidFill>
              <a:effectLst/>
              <a:latin typeface="Helvetica" panose="020B0604020202020204" pitchFamily="34" charset="0"/>
              <a:cs typeface="Helvetica" panose="020B0604020202020204" pitchFamily="34" charset="0"/>
            </a:endParaRPr>
          </a:p>
          <a:p>
            <a:endParaRPr lang="en-IE" i="1" dirty="0">
              <a:effectLst/>
              <a:latin typeface="Helvetica" panose="020B0604020202020204" pitchFamily="34" charset="0"/>
              <a:ea typeface="Calibri" panose="020F0502020204030204" pitchFamily="34" charset="0"/>
              <a:cs typeface="Helvetica" panose="020B0604020202020204" pitchFamily="34" charset="0"/>
            </a:endParaRPr>
          </a:p>
          <a:p>
            <a:endParaRPr lang="en-IE" sz="1100" dirty="0">
              <a:latin typeface="Calibri" panose="020F0502020204030204" pitchFamily="34" charset="0"/>
              <a:ea typeface="Calibri" panose="020F0502020204030204" pitchFamily="34" charset="0"/>
            </a:endParaRPr>
          </a:p>
          <a:p>
            <a:endParaRPr lang="en-IE" sz="1100" dirty="0">
              <a:effectLst/>
              <a:latin typeface="Calibri" panose="020F0502020204030204" pitchFamily="34" charset="0"/>
              <a:ea typeface="Calibri" panose="020F0502020204030204" pitchFamily="34" charset="0"/>
            </a:endParaRPr>
          </a:p>
        </p:txBody>
      </p:sp>
      <p:pic>
        <p:nvPicPr>
          <p:cNvPr id="3" name="Picture 2">
            <a:extLst>
              <a:ext uri="{FF2B5EF4-FFF2-40B4-BE49-F238E27FC236}">
                <a16:creationId xmlns:a16="http://schemas.microsoft.com/office/drawing/2014/main" id="{C1082519-0247-AA4A-92EB-D12639490490}"/>
              </a:ext>
            </a:extLst>
          </p:cNvPr>
          <p:cNvPicPr>
            <a:picLocks noChangeAspect="1"/>
          </p:cNvPicPr>
          <p:nvPr/>
        </p:nvPicPr>
        <p:blipFill>
          <a:blip r:embed="rId4"/>
          <a:stretch>
            <a:fillRect/>
          </a:stretch>
        </p:blipFill>
        <p:spPr>
          <a:xfrm>
            <a:off x="-1" y="-153827"/>
            <a:ext cx="12393069" cy="7165655"/>
          </a:xfrm>
          <a:prstGeom prst="rect">
            <a:avLst/>
          </a:prstGeom>
        </p:spPr>
      </p:pic>
    </p:spTree>
    <p:extLst>
      <p:ext uri="{BB962C8B-B14F-4D97-AF65-F5344CB8AC3E}">
        <p14:creationId xmlns:p14="http://schemas.microsoft.com/office/powerpoint/2010/main" val="1944549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82EAC9-5FF4-EBE8-8CEB-8AFCCFBC107E}"/>
              </a:ext>
            </a:extLst>
          </p:cNvPr>
          <p:cNvSpPr>
            <a:spLocks noGrp="1"/>
          </p:cNvSpPr>
          <p:nvPr>
            <p:ph type="title"/>
          </p:nvPr>
        </p:nvSpPr>
        <p:spPr/>
        <p:txBody>
          <a:bodyPr/>
          <a:lstStyle/>
          <a:p>
            <a:r>
              <a:rPr lang="en-IE" dirty="0"/>
              <a:t>Progress Towards 2030 Targets</a:t>
            </a:r>
          </a:p>
        </p:txBody>
      </p:sp>
      <p:sp>
        <p:nvSpPr>
          <p:cNvPr id="4" name="Slide Number Placeholder 3">
            <a:extLst>
              <a:ext uri="{FF2B5EF4-FFF2-40B4-BE49-F238E27FC236}">
                <a16:creationId xmlns:a16="http://schemas.microsoft.com/office/drawing/2014/main" id="{DF8AD1A9-DF45-D66E-B2D6-3D3BEBADCAEB}"/>
              </a:ext>
            </a:extLst>
          </p:cNvPr>
          <p:cNvSpPr>
            <a:spLocks noGrp="1"/>
          </p:cNvSpPr>
          <p:nvPr>
            <p:ph type="sldNum" sz="quarter" idx="4"/>
          </p:nvPr>
        </p:nvSpPr>
        <p:spPr/>
        <p:txBody>
          <a:bodyPr/>
          <a:lstStyle/>
          <a:p>
            <a:fld id="{316755DE-A14E-A247-9B1E-AB0C957F89E6}" type="slidenum">
              <a:rPr lang="en-US" smtClean="0"/>
              <a:pPr/>
              <a:t>9</a:t>
            </a:fld>
            <a:endParaRPr lang="en-US" dirty="0"/>
          </a:p>
        </p:txBody>
      </p:sp>
      <p:sp>
        <p:nvSpPr>
          <p:cNvPr id="9" name="Rectangle 8">
            <a:extLst>
              <a:ext uri="{FF2B5EF4-FFF2-40B4-BE49-F238E27FC236}">
                <a16:creationId xmlns:a16="http://schemas.microsoft.com/office/drawing/2014/main" id="{7198D31B-1D24-F1DB-4B00-2CD29D95BE4B}"/>
              </a:ext>
            </a:extLst>
          </p:cNvPr>
          <p:cNvSpPr/>
          <p:nvPr/>
        </p:nvSpPr>
        <p:spPr>
          <a:xfrm>
            <a:off x="1175512" y="1587501"/>
            <a:ext cx="9907856" cy="4394200"/>
          </a:xfrm>
          <a:prstGeom prst="rect">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13DDBE6E-87C5-B718-2793-B551750B02D1}"/>
              </a:ext>
            </a:extLst>
          </p:cNvPr>
          <p:cNvSpPr txBox="1"/>
          <p:nvPr/>
        </p:nvSpPr>
        <p:spPr>
          <a:xfrm>
            <a:off x="5951651" y="1968235"/>
            <a:ext cx="3791245" cy="846386"/>
          </a:xfrm>
          <a:prstGeom prst="rect">
            <a:avLst/>
          </a:prstGeom>
          <a:noFill/>
        </p:spPr>
        <p:txBody>
          <a:bodyPr wrap="square" tIns="0" rtlCol="0">
            <a:spAutoFit/>
          </a:bodyPr>
          <a:lstStyle>
            <a:defPPr>
              <a:defRPr lang="en-US"/>
            </a:defPPr>
            <a:lvl1pPr>
              <a:defRPr sz="1600">
                <a:solidFill>
                  <a:srgbClr val="00B050"/>
                </a:solidFill>
              </a:defRPr>
            </a:lvl1pPr>
          </a:lstStyle>
          <a:p>
            <a:r>
              <a:rPr lang="en-IE" sz="2400" b="1" dirty="0">
                <a:solidFill>
                  <a:srgbClr val="273777"/>
                </a:solidFill>
              </a:rPr>
              <a:t>Energy performance </a:t>
            </a:r>
            <a:r>
              <a:rPr lang="en-IE" sz="2400" b="1" dirty="0"/>
              <a:t>improved by 30%</a:t>
            </a:r>
            <a:r>
              <a:rPr lang="en-IE" sz="2800" b="1" dirty="0"/>
              <a:t> </a:t>
            </a:r>
            <a:r>
              <a:rPr lang="en-IE" sz="1050" b="1" dirty="0">
                <a:solidFill>
                  <a:srgbClr val="273777"/>
                </a:solidFill>
              </a:rPr>
              <a:t>since 2009</a:t>
            </a:r>
            <a:endParaRPr lang="en-IE" sz="1100" b="1" dirty="0">
              <a:solidFill>
                <a:srgbClr val="273777"/>
              </a:solidFill>
            </a:endParaRPr>
          </a:p>
        </p:txBody>
      </p:sp>
      <p:sp>
        <p:nvSpPr>
          <p:cNvPr id="11" name="TextBox 10">
            <a:extLst>
              <a:ext uri="{FF2B5EF4-FFF2-40B4-BE49-F238E27FC236}">
                <a16:creationId xmlns:a16="http://schemas.microsoft.com/office/drawing/2014/main" id="{7C083395-8447-02C5-0A35-7CBE3C75D500}"/>
              </a:ext>
            </a:extLst>
          </p:cNvPr>
          <p:cNvSpPr txBox="1"/>
          <p:nvPr/>
        </p:nvSpPr>
        <p:spPr>
          <a:xfrm>
            <a:off x="5951651" y="3398496"/>
            <a:ext cx="5223705" cy="784830"/>
          </a:xfrm>
          <a:prstGeom prst="rect">
            <a:avLst/>
          </a:prstGeom>
          <a:noFill/>
        </p:spPr>
        <p:txBody>
          <a:bodyPr wrap="square" tIns="0" rtlCol="0">
            <a:spAutoFit/>
          </a:bodyPr>
          <a:lstStyle>
            <a:defPPr>
              <a:defRPr lang="en-US"/>
            </a:defPPr>
            <a:lvl1pPr>
              <a:defRPr sz="1600">
                <a:solidFill>
                  <a:srgbClr val="00B050"/>
                </a:solidFill>
              </a:defRPr>
            </a:lvl1pPr>
          </a:lstStyle>
          <a:p>
            <a:r>
              <a:rPr lang="en-IE" sz="2400" b="1" dirty="0">
                <a:solidFill>
                  <a:srgbClr val="273777"/>
                </a:solidFill>
              </a:rPr>
              <a:t>Non-</a:t>
            </a:r>
            <a:r>
              <a:rPr lang="en-IE" sz="2400" b="1" dirty="0" err="1">
                <a:solidFill>
                  <a:srgbClr val="273777"/>
                </a:solidFill>
              </a:rPr>
              <a:t>elec</a:t>
            </a:r>
            <a:r>
              <a:rPr lang="en-IE" sz="2400" b="1" dirty="0">
                <a:solidFill>
                  <a:srgbClr val="273777"/>
                </a:solidFill>
              </a:rPr>
              <a:t> emissions</a:t>
            </a:r>
            <a:br>
              <a:rPr lang="en-IE" sz="2400" b="1" dirty="0">
                <a:solidFill>
                  <a:srgbClr val="273777"/>
                </a:solidFill>
              </a:rPr>
            </a:br>
            <a:r>
              <a:rPr lang="en-IE" sz="2400" b="1" dirty="0">
                <a:solidFill>
                  <a:srgbClr val="C00000"/>
                </a:solidFill>
              </a:rPr>
              <a:t>increased by 2%</a:t>
            </a:r>
            <a:r>
              <a:rPr lang="en-IE" sz="2400" b="1" dirty="0"/>
              <a:t> </a:t>
            </a:r>
            <a:r>
              <a:rPr lang="en-IE" sz="2400" b="1" dirty="0">
                <a:solidFill>
                  <a:srgbClr val="273777"/>
                </a:solidFill>
              </a:rPr>
              <a:t>since 2016-2018</a:t>
            </a:r>
          </a:p>
        </p:txBody>
      </p:sp>
      <p:pic>
        <p:nvPicPr>
          <p:cNvPr id="12" name="Graphic 11" descr="Target with solid fill">
            <a:extLst>
              <a:ext uri="{FF2B5EF4-FFF2-40B4-BE49-F238E27FC236}">
                <a16:creationId xmlns:a16="http://schemas.microsoft.com/office/drawing/2014/main" id="{988F7B9E-1C19-5621-ADA1-8B9546389C8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44601" y="2676207"/>
            <a:ext cx="3151197" cy="3151197"/>
          </a:xfrm>
          <a:prstGeom prst="rect">
            <a:avLst/>
          </a:prstGeom>
        </p:spPr>
      </p:pic>
      <p:pic>
        <p:nvPicPr>
          <p:cNvPr id="13" name="Graphic 12" descr="Bar graph with downward trend with solid fill">
            <a:extLst>
              <a:ext uri="{FF2B5EF4-FFF2-40B4-BE49-F238E27FC236}">
                <a16:creationId xmlns:a16="http://schemas.microsoft.com/office/drawing/2014/main" id="{30CB8428-01D3-8B07-A96C-BE26AACAD0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6290" y="1764960"/>
            <a:ext cx="1120445" cy="1120445"/>
          </a:xfrm>
          <a:prstGeom prst="rect">
            <a:avLst/>
          </a:prstGeom>
        </p:spPr>
      </p:pic>
      <p:sp>
        <p:nvSpPr>
          <p:cNvPr id="14" name="TextBox 13">
            <a:extLst>
              <a:ext uri="{FF2B5EF4-FFF2-40B4-BE49-F238E27FC236}">
                <a16:creationId xmlns:a16="http://schemas.microsoft.com/office/drawing/2014/main" id="{782C9C55-5FBD-2A0B-B684-49522A369EDC}"/>
              </a:ext>
            </a:extLst>
          </p:cNvPr>
          <p:cNvSpPr txBox="1"/>
          <p:nvPr/>
        </p:nvSpPr>
        <p:spPr>
          <a:xfrm>
            <a:off x="1536129" y="1845210"/>
            <a:ext cx="2768140" cy="830997"/>
          </a:xfrm>
          <a:prstGeom prst="rect">
            <a:avLst/>
          </a:prstGeom>
          <a:noFill/>
        </p:spPr>
        <p:txBody>
          <a:bodyPr wrap="square" rtlCol="0">
            <a:spAutoFit/>
          </a:bodyPr>
          <a:lstStyle>
            <a:defPPr>
              <a:defRPr lang="en-US"/>
            </a:defPPr>
            <a:lvl1pPr>
              <a:defRPr sz="1600">
                <a:solidFill>
                  <a:srgbClr val="00B050"/>
                </a:solidFill>
              </a:defRPr>
            </a:lvl1pPr>
          </a:lstStyle>
          <a:p>
            <a:pPr algn="ctr"/>
            <a:r>
              <a:rPr lang="en-IE" sz="2400" b="1" dirty="0">
                <a:solidFill>
                  <a:srgbClr val="273777"/>
                </a:solidFill>
              </a:rPr>
              <a:t>Progress towards 2030</a:t>
            </a:r>
          </a:p>
        </p:txBody>
      </p:sp>
      <p:sp>
        <p:nvSpPr>
          <p:cNvPr id="15" name="TextBox 14">
            <a:extLst>
              <a:ext uri="{FF2B5EF4-FFF2-40B4-BE49-F238E27FC236}">
                <a16:creationId xmlns:a16="http://schemas.microsoft.com/office/drawing/2014/main" id="{5EAC5B21-C2DD-62BF-05B8-50C616B276A6}"/>
              </a:ext>
            </a:extLst>
          </p:cNvPr>
          <p:cNvSpPr txBox="1"/>
          <p:nvPr/>
        </p:nvSpPr>
        <p:spPr>
          <a:xfrm>
            <a:off x="5951651" y="4829108"/>
            <a:ext cx="4922597" cy="784830"/>
          </a:xfrm>
          <a:prstGeom prst="rect">
            <a:avLst/>
          </a:prstGeom>
          <a:noFill/>
        </p:spPr>
        <p:txBody>
          <a:bodyPr wrap="square" tIns="0" rtlCol="0">
            <a:spAutoFit/>
          </a:bodyPr>
          <a:lstStyle>
            <a:defPPr>
              <a:defRPr lang="en-US"/>
            </a:defPPr>
            <a:lvl1pPr>
              <a:defRPr sz="1600">
                <a:solidFill>
                  <a:srgbClr val="00B050"/>
                </a:solidFill>
              </a:defRPr>
            </a:lvl1pPr>
          </a:lstStyle>
          <a:p>
            <a:r>
              <a:rPr lang="en-IE" sz="2400" b="1" dirty="0">
                <a:solidFill>
                  <a:srgbClr val="273777"/>
                </a:solidFill>
              </a:rPr>
              <a:t>Total emissions</a:t>
            </a:r>
            <a:br>
              <a:rPr lang="en-IE" sz="2400" b="1" dirty="0">
                <a:solidFill>
                  <a:srgbClr val="273777"/>
                </a:solidFill>
              </a:rPr>
            </a:br>
            <a:r>
              <a:rPr lang="en-IE" sz="2400" b="1" dirty="0"/>
              <a:t>reduced by 16% </a:t>
            </a:r>
            <a:r>
              <a:rPr lang="en-IE" sz="2400" b="1" dirty="0">
                <a:solidFill>
                  <a:srgbClr val="273777"/>
                </a:solidFill>
              </a:rPr>
              <a:t>since 2016-2018</a:t>
            </a:r>
          </a:p>
        </p:txBody>
      </p:sp>
      <p:pic>
        <p:nvPicPr>
          <p:cNvPr id="17" name="Graphic 14" descr="Bar graph with upward trend with solid fill">
            <a:extLst>
              <a:ext uri="{FF2B5EF4-FFF2-40B4-BE49-F238E27FC236}">
                <a16:creationId xmlns:a16="http://schemas.microsoft.com/office/drawing/2014/main" id="{5018A133-DE6F-5395-1D71-FBA82BDBC0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77135" y="3181372"/>
            <a:ext cx="1119600" cy="1119600"/>
          </a:xfrm>
          <a:prstGeom prst="rect">
            <a:avLst/>
          </a:prstGeom>
        </p:spPr>
      </p:pic>
      <p:pic>
        <p:nvPicPr>
          <p:cNvPr id="18" name="Graphic 17" descr="Bar graph with downward trend with solid fill">
            <a:extLst>
              <a:ext uri="{FF2B5EF4-FFF2-40B4-BE49-F238E27FC236}">
                <a16:creationId xmlns:a16="http://schemas.microsoft.com/office/drawing/2014/main" id="{F452C9C3-06B1-A7F3-0C4C-3CC37E16E6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6290" y="4603917"/>
            <a:ext cx="1120445" cy="1120445"/>
          </a:xfrm>
          <a:prstGeom prst="rect">
            <a:avLst/>
          </a:prstGeom>
        </p:spPr>
      </p:pic>
    </p:spTree>
    <p:extLst>
      <p:ext uri="{BB962C8B-B14F-4D97-AF65-F5344CB8AC3E}">
        <p14:creationId xmlns:p14="http://schemas.microsoft.com/office/powerpoint/2010/main" val="3560356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F9348BA2-F0C8-037F-5BA5-BDEE1F4850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6" y="485678"/>
            <a:ext cx="8879684" cy="54674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olls of blueprints">
            <a:extLst>
              <a:ext uri="{FF2B5EF4-FFF2-40B4-BE49-F238E27FC236}">
                <a16:creationId xmlns:a16="http://schemas.microsoft.com/office/drawing/2014/main" id="{F1799BEA-FB99-4E65-B4D4-7A15157CD65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235" b="15496"/>
          <a:stretch/>
        </p:blipFill>
        <p:spPr>
          <a:xfrm>
            <a:off x="0" y="-736076"/>
            <a:ext cx="12258675" cy="7594076"/>
          </a:xfrm>
          <a:prstGeom prst="rect">
            <a:avLst/>
          </a:prstGeom>
        </p:spPr>
      </p:pic>
      <p:sp>
        <p:nvSpPr>
          <p:cNvPr id="8" name="Title 7">
            <a:extLst>
              <a:ext uri="{FF2B5EF4-FFF2-40B4-BE49-F238E27FC236}">
                <a16:creationId xmlns:a16="http://schemas.microsoft.com/office/drawing/2014/main" id="{976567A8-A817-4622-8544-2D524444EBBC}"/>
              </a:ext>
            </a:extLst>
          </p:cNvPr>
          <p:cNvSpPr>
            <a:spLocks noGrp="1"/>
          </p:cNvSpPr>
          <p:nvPr>
            <p:ph type="title"/>
          </p:nvPr>
        </p:nvSpPr>
        <p:spPr>
          <a:xfrm>
            <a:off x="838200" y="365125"/>
            <a:ext cx="10515600" cy="4300393"/>
          </a:xfrm>
        </p:spPr>
        <p:txBody>
          <a:bodyPr>
            <a:normAutofit/>
          </a:bodyPr>
          <a:lstStyle/>
          <a:p>
            <a:br>
              <a:rPr lang="en-IE" sz="3200" b="1" dirty="0">
                <a:solidFill>
                  <a:srgbClr val="002060"/>
                </a:solidFill>
                <a:latin typeface="Helvetica" panose="020B0604020202020204" pitchFamily="34" charset="0"/>
                <a:cs typeface="Helvetica" panose="020B0604020202020204" pitchFamily="34" charset="0"/>
              </a:rPr>
            </a:br>
            <a:endParaRPr lang="en-IE" sz="3200" b="1" dirty="0">
              <a:solidFill>
                <a:srgbClr val="002060"/>
              </a:solidFill>
              <a:latin typeface="Helvetica" panose="020B0604020202020204" pitchFamily="34" charset="0"/>
              <a:cs typeface="Helvetica" panose="020B0604020202020204" pitchFamily="34" charset="0"/>
            </a:endParaRPr>
          </a:p>
        </p:txBody>
      </p:sp>
      <p:graphicFrame>
        <p:nvGraphicFramePr>
          <p:cNvPr id="3" name="Chart 2">
            <a:extLst>
              <a:ext uri="{FF2B5EF4-FFF2-40B4-BE49-F238E27FC236}">
                <a16:creationId xmlns:a16="http://schemas.microsoft.com/office/drawing/2014/main" id="{E2167637-E397-AA50-6540-AFC2AB655B49}"/>
              </a:ext>
            </a:extLst>
          </p:cNvPr>
          <p:cNvGraphicFramePr>
            <a:graphicFrameLocks noGrp="1"/>
          </p:cNvGraphicFramePr>
          <p:nvPr>
            <p:extLst>
              <p:ext uri="{D42A27DB-BD31-4B8C-83A1-F6EECF244321}">
                <p14:modId xmlns:p14="http://schemas.microsoft.com/office/powerpoint/2010/main" val="3391595395"/>
              </p:ext>
            </p:extLst>
          </p:nvPr>
        </p:nvGraphicFramePr>
        <p:xfrm>
          <a:off x="676275" y="365126"/>
          <a:ext cx="10515599" cy="609858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28034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F9348BA2-F0C8-037F-5BA5-BDEE1F4850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6" y="485678"/>
            <a:ext cx="8879684" cy="54674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olls of blueprints">
            <a:extLst>
              <a:ext uri="{FF2B5EF4-FFF2-40B4-BE49-F238E27FC236}">
                <a16:creationId xmlns:a16="http://schemas.microsoft.com/office/drawing/2014/main" id="{F1799BEA-FB99-4E65-B4D4-7A15157CD65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235" b="15496"/>
          <a:stretch/>
        </p:blipFill>
        <p:spPr>
          <a:xfrm>
            <a:off x="0" y="-736076"/>
            <a:ext cx="12258675" cy="7594076"/>
          </a:xfrm>
          <a:prstGeom prst="rect">
            <a:avLst/>
          </a:prstGeom>
        </p:spPr>
      </p:pic>
      <p:sp>
        <p:nvSpPr>
          <p:cNvPr id="8" name="Title 7">
            <a:extLst>
              <a:ext uri="{FF2B5EF4-FFF2-40B4-BE49-F238E27FC236}">
                <a16:creationId xmlns:a16="http://schemas.microsoft.com/office/drawing/2014/main" id="{976567A8-A817-4622-8544-2D524444EBBC}"/>
              </a:ext>
            </a:extLst>
          </p:cNvPr>
          <p:cNvSpPr>
            <a:spLocks noGrp="1"/>
          </p:cNvSpPr>
          <p:nvPr>
            <p:ph type="title"/>
          </p:nvPr>
        </p:nvSpPr>
        <p:spPr>
          <a:xfrm>
            <a:off x="838200" y="365125"/>
            <a:ext cx="10515600" cy="4300393"/>
          </a:xfrm>
        </p:spPr>
        <p:txBody>
          <a:bodyPr>
            <a:normAutofit/>
          </a:bodyPr>
          <a:lstStyle/>
          <a:p>
            <a:br>
              <a:rPr lang="en-IE" sz="3200" b="1" dirty="0">
                <a:solidFill>
                  <a:srgbClr val="002060"/>
                </a:solidFill>
                <a:latin typeface="Helvetica" panose="020B0604020202020204" pitchFamily="34" charset="0"/>
                <a:cs typeface="Helvetica" panose="020B0604020202020204" pitchFamily="34" charset="0"/>
              </a:rPr>
            </a:br>
            <a:endParaRPr lang="en-IE" sz="3200" b="1" dirty="0">
              <a:solidFill>
                <a:srgbClr val="002060"/>
              </a:solidFill>
              <a:latin typeface="Helvetica" panose="020B0604020202020204" pitchFamily="34" charset="0"/>
              <a:cs typeface="Helvetica" panose="020B0604020202020204" pitchFamily="34" charset="0"/>
            </a:endParaRPr>
          </a:p>
        </p:txBody>
      </p:sp>
      <p:graphicFrame>
        <p:nvGraphicFramePr>
          <p:cNvPr id="3" name="Chart 2">
            <a:extLst>
              <a:ext uri="{FF2B5EF4-FFF2-40B4-BE49-F238E27FC236}">
                <a16:creationId xmlns:a16="http://schemas.microsoft.com/office/drawing/2014/main" id="{90D4F757-9D3C-73F0-0945-538FA8DAFD85}"/>
              </a:ext>
            </a:extLst>
          </p:cNvPr>
          <p:cNvGraphicFramePr>
            <a:graphicFrameLocks noGrp="1"/>
          </p:cNvGraphicFramePr>
          <p:nvPr>
            <p:extLst>
              <p:ext uri="{D42A27DB-BD31-4B8C-83A1-F6EECF244321}">
                <p14:modId xmlns:p14="http://schemas.microsoft.com/office/powerpoint/2010/main" val="1892804956"/>
              </p:ext>
            </p:extLst>
          </p:nvPr>
        </p:nvGraphicFramePr>
        <p:xfrm>
          <a:off x="982494" y="116732"/>
          <a:ext cx="9758197" cy="612842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51224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F9348BA2-F0C8-037F-5BA5-BDEE1F4850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6" y="485678"/>
            <a:ext cx="8879684" cy="54674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olls of blueprints">
            <a:extLst>
              <a:ext uri="{FF2B5EF4-FFF2-40B4-BE49-F238E27FC236}">
                <a16:creationId xmlns:a16="http://schemas.microsoft.com/office/drawing/2014/main" id="{F1799BEA-FB99-4E65-B4D4-7A15157CD65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235" b="15496"/>
          <a:stretch/>
        </p:blipFill>
        <p:spPr>
          <a:xfrm>
            <a:off x="0" y="0"/>
            <a:ext cx="12229539" cy="6858000"/>
          </a:xfrm>
          <a:prstGeom prst="rect">
            <a:avLst/>
          </a:prstGeom>
        </p:spPr>
      </p:pic>
      <p:sp>
        <p:nvSpPr>
          <p:cNvPr id="8" name="Title 7">
            <a:extLst>
              <a:ext uri="{FF2B5EF4-FFF2-40B4-BE49-F238E27FC236}">
                <a16:creationId xmlns:a16="http://schemas.microsoft.com/office/drawing/2014/main" id="{976567A8-A817-4622-8544-2D524444EBBC}"/>
              </a:ext>
            </a:extLst>
          </p:cNvPr>
          <p:cNvSpPr>
            <a:spLocks noGrp="1"/>
          </p:cNvSpPr>
          <p:nvPr>
            <p:ph type="title"/>
          </p:nvPr>
        </p:nvSpPr>
        <p:spPr>
          <a:xfrm>
            <a:off x="838200" y="365125"/>
            <a:ext cx="10515600" cy="4300393"/>
          </a:xfrm>
        </p:spPr>
        <p:txBody>
          <a:bodyPr>
            <a:normAutofit/>
          </a:bodyPr>
          <a:lstStyle/>
          <a:p>
            <a:br>
              <a:rPr lang="en-IE" sz="3200" b="1" dirty="0">
                <a:solidFill>
                  <a:srgbClr val="002060"/>
                </a:solidFill>
                <a:latin typeface="Helvetica" panose="020B0604020202020204" pitchFamily="34" charset="0"/>
                <a:cs typeface="Helvetica" panose="020B0604020202020204" pitchFamily="34" charset="0"/>
              </a:rPr>
            </a:br>
            <a:endParaRPr lang="en-IE" sz="3200" b="1" dirty="0">
              <a:solidFill>
                <a:srgbClr val="002060"/>
              </a:solidFill>
              <a:latin typeface="Helvetica" panose="020B0604020202020204" pitchFamily="34" charset="0"/>
              <a:cs typeface="Helvetica" panose="020B0604020202020204" pitchFamily="34" charset="0"/>
            </a:endParaRPr>
          </a:p>
        </p:txBody>
      </p:sp>
      <p:sp>
        <p:nvSpPr>
          <p:cNvPr id="3" name="TextBox 2">
            <a:extLst>
              <a:ext uri="{FF2B5EF4-FFF2-40B4-BE49-F238E27FC236}">
                <a16:creationId xmlns:a16="http://schemas.microsoft.com/office/drawing/2014/main" id="{1B9CDA0D-01BC-5352-1606-57F36FEAE6E0}"/>
              </a:ext>
            </a:extLst>
          </p:cNvPr>
          <p:cNvSpPr txBox="1"/>
          <p:nvPr/>
        </p:nvSpPr>
        <p:spPr>
          <a:xfrm>
            <a:off x="676276" y="-414670"/>
            <a:ext cx="7853507" cy="1261564"/>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IE" sz="2000" b="0" i="0" u="none" strike="noStrike" kern="100" cap="none" spc="0" normalizeH="0" baseline="0" noProof="0" dirty="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IE" sz="2000" kern="100" dirty="0">
              <a:solidFill>
                <a:prstClr val="black"/>
              </a:solidFill>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IE" sz="2000" b="0" i="0" u="none" strike="noStrike" kern="100" cap="none" spc="0" normalizeH="0" baseline="0" noProof="0" dirty="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endParaRPr>
          </a:p>
        </p:txBody>
      </p:sp>
      <p:pic>
        <p:nvPicPr>
          <p:cNvPr id="2" name="Picture 2" descr="Image">
            <a:extLst>
              <a:ext uri="{FF2B5EF4-FFF2-40B4-BE49-F238E27FC236}">
                <a16:creationId xmlns:a16="http://schemas.microsoft.com/office/drawing/2014/main" id="{1DCEF865-4D74-4142-C0A5-BF5942DB3E8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80731" y="328093"/>
            <a:ext cx="11268075" cy="6143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182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5F854F-37C1-9469-19D1-22AF1D065B6C}"/>
              </a:ext>
            </a:extLst>
          </p:cNvPr>
          <p:cNvSpPr>
            <a:spLocks noGrp="1"/>
          </p:cNvSpPr>
          <p:nvPr>
            <p:ph type="sldNum" sz="quarter" idx="10"/>
          </p:nvPr>
        </p:nvSpPr>
        <p:spPr/>
        <p:txBody>
          <a:bodyPr/>
          <a:lstStyle/>
          <a:p>
            <a:fld id="{B599C20F-761D-7D4C-9C58-96D3174EBC19}" type="slidenum">
              <a:rPr lang="en-US" smtClean="0"/>
              <a:pPr/>
              <a:t>13</a:t>
            </a:fld>
            <a:endParaRPr lang="en-US" dirty="0"/>
          </a:p>
        </p:txBody>
      </p:sp>
      <p:sp>
        <p:nvSpPr>
          <p:cNvPr id="3" name="Title 2">
            <a:extLst>
              <a:ext uri="{FF2B5EF4-FFF2-40B4-BE49-F238E27FC236}">
                <a16:creationId xmlns:a16="http://schemas.microsoft.com/office/drawing/2014/main" id="{2D1AB360-9202-0054-DD54-D965AE359900}"/>
              </a:ext>
            </a:extLst>
          </p:cNvPr>
          <p:cNvSpPr>
            <a:spLocks noGrp="1"/>
          </p:cNvSpPr>
          <p:nvPr>
            <p:ph type="title"/>
          </p:nvPr>
        </p:nvSpPr>
        <p:spPr/>
        <p:txBody>
          <a:bodyPr/>
          <a:lstStyle/>
          <a:p>
            <a:r>
              <a:rPr lang="en-IE" dirty="0"/>
              <a:t>Box Plots Explained</a:t>
            </a:r>
          </a:p>
        </p:txBody>
      </p:sp>
      <p:pic>
        <p:nvPicPr>
          <p:cNvPr id="6" name="Picture 5">
            <a:extLst>
              <a:ext uri="{FF2B5EF4-FFF2-40B4-BE49-F238E27FC236}">
                <a16:creationId xmlns:a16="http://schemas.microsoft.com/office/drawing/2014/main" id="{4D450D0C-83A2-2AE4-E04A-0BD2FCBBE47D}"/>
              </a:ext>
            </a:extLst>
          </p:cNvPr>
          <p:cNvPicPr>
            <a:picLocks noChangeAspect="1"/>
          </p:cNvPicPr>
          <p:nvPr/>
        </p:nvPicPr>
        <p:blipFill>
          <a:blip r:embed="rId2"/>
          <a:stretch>
            <a:fillRect/>
          </a:stretch>
        </p:blipFill>
        <p:spPr>
          <a:xfrm>
            <a:off x="2245180" y="1169627"/>
            <a:ext cx="4687193" cy="4518747"/>
          </a:xfrm>
          <a:prstGeom prst="rect">
            <a:avLst/>
          </a:prstGeom>
        </p:spPr>
      </p:pic>
      <p:cxnSp>
        <p:nvCxnSpPr>
          <p:cNvPr id="9" name="Straight Arrow Connector 8">
            <a:extLst>
              <a:ext uri="{FF2B5EF4-FFF2-40B4-BE49-F238E27FC236}">
                <a16:creationId xmlns:a16="http://schemas.microsoft.com/office/drawing/2014/main" id="{6C68D8B9-8427-774F-72CA-4F63DE50A666}"/>
              </a:ext>
            </a:extLst>
          </p:cNvPr>
          <p:cNvCxnSpPr>
            <a:cxnSpLocks/>
          </p:cNvCxnSpPr>
          <p:nvPr/>
        </p:nvCxnSpPr>
        <p:spPr>
          <a:xfrm flipH="1">
            <a:off x="4799856" y="2132856"/>
            <a:ext cx="504056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81503C94-7857-4725-4F68-8C7CBB1EE83A}"/>
              </a:ext>
            </a:extLst>
          </p:cNvPr>
          <p:cNvSpPr txBox="1"/>
          <p:nvPr/>
        </p:nvSpPr>
        <p:spPr>
          <a:xfrm>
            <a:off x="7169395" y="1746350"/>
            <a:ext cx="2777427" cy="369332"/>
          </a:xfrm>
          <a:prstGeom prst="rect">
            <a:avLst/>
          </a:prstGeom>
          <a:noFill/>
        </p:spPr>
        <p:txBody>
          <a:bodyPr wrap="square" rtlCol="0">
            <a:spAutoFit/>
          </a:bodyPr>
          <a:lstStyle/>
          <a:p>
            <a:r>
              <a:rPr lang="en-IE" sz="1800" dirty="0"/>
              <a:t>Dots indicate major outliers</a:t>
            </a:r>
          </a:p>
        </p:txBody>
      </p:sp>
      <p:sp>
        <p:nvSpPr>
          <p:cNvPr id="13" name="Right Brace 12">
            <a:extLst>
              <a:ext uri="{FF2B5EF4-FFF2-40B4-BE49-F238E27FC236}">
                <a16:creationId xmlns:a16="http://schemas.microsoft.com/office/drawing/2014/main" id="{0B998F2E-4E9E-08F9-9B93-84D3625990DC}"/>
              </a:ext>
            </a:extLst>
          </p:cNvPr>
          <p:cNvSpPr/>
          <p:nvPr/>
        </p:nvSpPr>
        <p:spPr>
          <a:xfrm>
            <a:off x="6953370" y="4005065"/>
            <a:ext cx="432048" cy="86409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E" sz="1800"/>
          </a:p>
        </p:txBody>
      </p:sp>
      <p:sp>
        <p:nvSpPr>
          <p:cNvPr id="14" name="TextBox 13">
            <a:extLst>
              <a:ext uri="{FF2B5EF4-FFF2-40B4-BE49-F238E27FC236}">
                <a16:creationId xmlns:a16="http://schemas.microsoft.com/office/drawing/2014/main" id="{3584C288-95AF-8273-8999-408848A61ACB}"/>
              </a:ext>
            </a:extLst>
          </p:cNvPr>
          <p:cNvSpPr txBox="1"/>
          <p:nvPr/>
        </p:nvSpPr>
        <p:spPr>
          <a:xfrm>
            <a:off x="7406416" y="4113946"/>
            <a:ext cx="2345514" cy="646331"/>
          </a:xfrm>
          <a:prstGeom prst="rect">
            <a:avLst/>
          </a:prstGeom>
          <a:noFill/>
        </p:spPr>
        <p:txBody>
          <a:bodyPr wrap="square" rtlCol="0">
            <a:spAutoFit/>
          </a:bodyPr>
          <a:lstStyle/>
          <a:p>
            <a:r>
              <a:rPr lang="en-IE" sz="1800" dirty="0"/>
              <a:t>Middle 50% of schools </a:t>
            </a:r>
          </a:p>
          <a:p>
            <a:r>
              <a:rPr lang="en-IE" sz="1800" dirty="0"/>
              <a:t>are within this range.</a:t>
            </a:r>
          </a:p>
        </p:txBody>
      </p:sp>
      <p:cxnSp>
        <p:nvCxnSpPr>
          <p:cNvPr id="15" name="Straight Arrow Connector 14">
            <a:extLst>
              <a:ext uri="{FF2B5EF4-FFF2-40B4-BE49-F238E27FC236}">
                <a16:creationId xmlns:a16="http://schemas.microsoft.com/office/drawing/2014/main" id="{ABE2C8DA-1496-D542-6CC4-3AC5E7DC13F0}"/>
              </a:ext>
            </a:extLst>
          </p:cNvPr>
          <p:cNvCxnSpPr>
            <a:cxnSpLocks/>
          </p:cNvCxnSpPr>
          <p:nvPr/>
        </p:nvCxnSpPr>
        <p:spPr>
          <a:xfrm flipH="1">
            <a:off x="4799856" y="3666545"/>
            <a:ext cx="2520280" cy="3602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94781D41-A90F-6EFC-1889-52EFF3D14675}"/>
              </a:ext>
            </a:extLst>
          </p:cNvPr>
          <p:cNvSpPr txBox="1"/>
          <p:nvPr/>
        </p:nvSpPr>
        <p:spPr>
          <a:xfrm>
            <a:off x="7406417" y="3352596"/>
            <a:ext cx="2717539" cy="646331"/>
          </a:xfrm>
          <a:prstGeom prst="rect">
            <a:avLst/>
          </a:prstGeom>
          <a:noFill/>
        </p:spPr>
        <p:txBody>
          <a:bodyPr wrap="square" rtlCol="0">
            <a:spAutoFit/>
          </a:bodyPr>
          <a:lstStyle/>
          <a:p>
            <a:r>
              <a:rPr lang="en-IE" sz="1800" dirty="0"/>
              <a:t>X indicates the Mean or </a:t>
            </a:r>
          </a:p>
          <a:p>
            <a:r>
              <a:rPr lang="en-IE" sz="1800" dirty="0"/>
              <a:t>average energy use per m</a:t>
            </a:r>
            <a:r>
              <a:rPr lang="en-IE" sz="1800" baseline="30000" dirty="0"/>
              <a:t>2</a:t>
            </a:r>
          </a:p>
        </p:txBody>
      </p:sp>
      <p:cxnSp>
        <p:nvCxnSpPr>
          <p:cNvPr id="19" name="Straight Arrow Connector 18">
            <a:extLst>
              <a:ext uri="{FF2B5EF4-FFF2-40B4-BE49-F238E27FC236}">
                <a16:creationId xmlns:a16="http://schemas.microsoft.com/office/drawing/2014/main" id="{B2518016-8A7D-B45B-D684-237AE2C7A762}"/>
              </a:ext>
            </a:extLst>
          </p:cNvPr>
          <p:cNvCxnSpPr>
            <a:cxnSpLocks/>
          </p:cNvCxnSpPr>
          <p:nvPr/>
        </p:nvCxnSpPr>
        <p:spPr>
          <a:xfrm flipH="1">
            <a:off x="4913450" y="2604688"/>
            <a:ext cx="240668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9C6EAB7F-C46E-E00E-9B3C-C2F4FAD41981}"/>
              </a:ext>
            </a:extLst>
          </p:cNvPr>
          <p:cNvSpPr txBox="1"/>
          <p:nvPr/>
        </p:nvSpPr>
        <p:spPr>
          <a:xfrm>
            <a:off x="7348465" y="2366677"/>
            <a:ext cx="2751972" cy="646331"/>
          </a:xfrm>
          <a:prstGeom prst="rect">
            <a:avLst/>
          </a:prstGeom>
          <a:noFill/>
        </p:spPr>
        <p:txBody>
          <a:bodyPr wrap="square" rtlCol="0">
            <a:spAutoFit/>
          </a:bodyPr>
          <a:lstStyle/>
          <a:p>
            <a:r>
              <a:rPr lang="en-IE" sz="1800" dirty="0"/>
              <a:t>Maximum value within the </a:t>
            </a:r>
          </a:p>
          <a:p>
            <a:r>
              <a:rPr lang="en-IE" sz="1800" dirty="0"/>
              <a:t>normal distribution</a:t>
            </a:r>
          </a:p>
        </p:txBody>
      </p:sp>
      <p:cxnSp>
        <p:nvCxnSpPr>
          <p:cNvPr id="22" name="Straight Arrow Connector 21">
            <a:extLst>
              <a:ext uri="{FF2B5EF4-FFF2-40B4-BE49-F238E27FC236}">
                <a16:creationId xmlns:a16="http://schemas.microsoft.com/office/drawing/2014/main" id="{338D089A-E4D1-3E62-E058-FBB4DEDFC4E6}"/>
              </a:ext>
            </a:extLst>
          </p:cNvPr>
          <p:cNvCxnSpPr>
            <a:cxnSpLocks/>
          </p:cNvCxnSpPr>
          <p:nvPr/>
        </p:nvCxnSpPr>
        <p:spPr>
          <a:xfrm flipH="1">
            <a:off x="4999730" y="5301208"/>
            <a:ext cx="240668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CC30D905-80D5-DD66-2C14-0510C99B19AE}"/>
              </a:ext>
            </a:extLst>
          </p:cNvPr>
          <p:cNvSpPr txBox="1"/>
          <p:nvPr/>
        </p:nvSpPr>
        <p:spPr>
          <a:xfrm>
            <a:off x="7501474" y="4978043"/>
            <a:ext cx="2175404" cy="646331"/>
          </a:xfrm>
          <a:prstGeom prst="rect">
            <a:avLst/>
          </a:prstGeom>
          <a:noFill/>
        </p:spPr>
        <p:txBody>
          <a:bodyPr wrap="square" rtlCol="0">
            <a:spAutoFit/>
          </a:bodyPr>
          <a:lstStyle/>
          <a:p>
            <a:r>
              <a:rPr lang="en-IE" sz="1800" dirty="0"/>
              <a:t>Min value within the </a:t>
            </a:r>
          </a:p>
          <a:p>
            <a:r>
              <a:rPr lang="en-IE" sz="1800" dirty="0"/>
              <a:t>normal distribution.</a:t>
            </a:r>
          </a:p>
        </p:txBody>
      </p:sp>
    </p:spTree>
    <p:extLst>
      <p:ext uri="{BB962C8B-B14F-4D97-AF65-F5344CB8AC3E}">
        <p14:creationId xmlns:p14="http://schemas.microsoft.com/office/powerpoint/2010/main" val="478260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BF8546-F593-708B-94BA-08C234D23A26}"/>
              </a:ext>
            </a:extLst>
          </p:cNvPr>
          <p:cNvSpPr>
            <a:spLocks noGrp="1"/>
          </p:cNvSpPr>
          <p:nvPr>
            <p:ph type="sldNum" sz="quarter" idx="10"/>
          </p:nvPr>
        </p:nvSpPr>
        <p:spPr/>
        <p:txBody>
          <a:bodyPr/>
          <a:lstStyle/>
          <a:p>
            <a:fld id="{B599C20F-761D-7D4C-9C58-96D3174EBC19}" type="slidenum">
              <a:rPr lang="en-US" smtClean="0"/>
              <a:pPr/>
              <a:t>14</a:t>
            </a:fld>
            <a:endParaRPr lang="en-US" dirty="0"/>
          </a:p>
        </p:txBody>
      </p:sp>
      <p:sp>
        <p:nvSpPr>
          <p:cNvPr id="3" name="Title 2">
            <a:extLst>
              <a:ext uri="{FF2B5EF4-FFF2-40B4-BE49-F238E27FC236}">
                <a16:creationId xmlns:a16="http://schemas.microsoft.com/office/drawing/2014/main" id="{39A6D6B4-CA38-22DF-B35E-46220FC394FD}"/>
              </a:ext>
            </a:extLst>
          </p:cNvPr>
          <p:cNvSpPr>
            <a:spLocks noGrp="1"/>
          </p:cNvSpPr>
          <p:nvPr>
            <p:ph type="title"/>
          </p:nvPr>
        </p:nvSpPr>
        <p:spPr/>
        <p:txBody>
          <a:bodyPr/>
          <a:lstStyle/>
          <a:p>
            <a:r>
              <a:rPr lang="en-IE" dirty="0"/>
              <a:t>Energy Use by Pupil Numbers</a:t>
            </a:r>
          </a:p>
        </p:txBody>
      </p:sp>
      <p:graphicFrame>
        <p:nvGraphicFramePr>
          <p:cNvPr id="6" name="Table 5">
            <a:extLst>
              <a:ext uri="{FF2B5EF4-FFF2-40B4-BE49-F238E27FC236}">
                <a16:creationId xmlns:a16="http://schemas.microsoft.com/office/drawing/2014/main" id="{B8EA277E-11D9-3415-256F-8D5C2889F7F8}"/>
              </a:ext>
            </a:extLst>
          </p:cNvPr>
          <p:cNvGraphicFramePr>
            <a:graphicFrameLocks noGrp="1"/>
          </p:cNvGraphicFramePr>
          <p:nvPr/>
        </p:nvGraphicFramePr>
        <p:xfrm>
          <a:off x="2567608" y="4748248"/>
          <a:ext cx="7651610" cy="1409595"/>
        </p:xfrm>
        <a:graphic>
          <a:graphicData uri="http://schemas.openxmlformats.org/drawingml/2006/table">
            <a:tbl>
              <a:tblPr firstRow="1" bandRow="1">
                <a:tableStyleId>{2D5ABB26-0587-4C30-8999-92F81FD0307C}</a:tableStyleId>
              </a:tblPr>
              <a:tblGrid>
                <a:gridCol w="2994108">
                  <a:extLst>
                    <a:ext uri="{9D8B030D-6E8A-4147-A177-3AD203B41FA5}">
                      <a16:colId xmlns:a16="http://schemas.microsoft.com/office/drawing/2014/main" val="3323830268"/>
                    </a:ext>
                  </a:extLst>
                </a:gridCol>
                <a:gridCol w="1264179">
                  <a:extLst>
                    <a:ext uri="{9D8B030D-6E8A-4147-A177-3AD203B41FA5}">
                      <a16:colId xmlns:a16="http://schemas.microsoft.com/office/drawing/2014/main" val="3050410852"/>
                    </a:ext>
                  </a:extLst>
                </a:gridCol>
                <a:gridCol w="1131108">
                  <a:extLst>
                    <a:ext uri="{9D8B030D-6E8A-4147-A177-3AD203B41FA5}">
                      <a16:colId xmlns:a16="http://schemas.microsoft.com/office/drawing/2014/main" val="1026601318"/>
                    </a:ext>
                  </a:extLst>
                </a:gridCol>
                <a:gridCol w="1064572">
                  <a:extLst>
                    <a:ext uri="{9D8B030D-6E8A-4147-A177-3AD203B41FA5}">
                      <a16:colId xmlns:a16="http://schemas.microsoft.com/office/drawing/2014/main" val="2331549967"/>
                    </a:ext>
                  </a:extLst>
                </a:gridCol>
                <a:gridCol w="1197643">
                  <a:extLst>
                    <a:ext uri="{9D8B030D-6E8A-4147-A177-3AD203B41FA5}">
                      <a16:colId xmlns:a16="http://schemas.microsoft.com/office/drawing/2014/main" val="1871717952"/>
                    </a:ext>
                  </a:extLst>
                </a:gridCol>
              </a:tblGrid>
              <a:tr h="398675">
                <a:tc>
                  <a:txBody>
                    <a:bodyPr/>
                    <a:lstStyle/>
                    <a:p>
                      <a:r>
                        <a:rPr lang="en-IE" b="1" dirty="0"/>
                        <a:t>Parameter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b="1" dirty="0"/>
                        <a:t>1000 Pupil</a:t>
                      </a:r>
                      <a:endParaRPr lang="en-IE" b="1" baseline="30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IE" b="1" dirty="0"/>
                        <a:t>750 Pupil</a:t>
                      </a:r>
                      <a:endParaRPr lang="en-IE" b="1" baseline="30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IE" b="1" dirty="0"/>
                        <a:t>500 Pupil</a:t>
                      </a:r>
                      <a:endParaRPr lang="en-IE" b="1" baseline="30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r>
                        <a:rPr lang="en-IE" b="1" dirty="0"/>
                        <a:t>350 Pupil</a:t>
                      </a:r>
                      <a:endParaRPr lang="en-IE" b="1" baseline="30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61913976"/>
                  </a:ext>
                </a:extLst>
              </a:tr>
              <a:tr h="370840">
                <a:tc>
                  <a:txBody>
                    <a:bodyPr/>
                    <a:lstStyle/>
                    <a:p>
                      <a:r>
                        <a:rPr lang="en-IE" dirty="0"/>
                        <a:t>Mean Use [kWh/m</a:t>
                      </a:r>
                      <a:r>
                        <a:rPr lang="en-IE" baseline="30000" dirty="0"/>
                        <a:t>2</a:t>
                      </a:r>
                      <a:r>
                        <a:rPr lang="en-IE"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102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054289"/>
                  </a:ext>
                </a:extLst>
              </a:tr>
              <a:tr h="370840">
                <a:tc>
                  <a:txBody>
                    <a:bodyPr/>
                    <a:lstStyle/>
                    <a:p>
                      <a:r>
                        <a:rPr lang="en-IE" dirty="0"/>
                        <a:t>Usage Range for 50% of Schools [kWh/m</a:t>
                      </a:r>
                      <a:r>
                        <a:rPr lang="en-IE" baseline="30000" dirty="0"/>
                        <a:t>2</a:t>
                      </a:r>
                      <a:r>
                        <a:rPr lang="en-IE"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40-54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52-121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75-124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62-129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8012073"/>
                  </a:ext>
                </a:extLst>
              </a:tr>
            </a:tbl>
          </a:graphicData>
        </a:graphic>
      </p:graphicFrame>
      <p:sp>
        <p:nvSpPr>
          <p:cNvPr id="8" name="Rectangle: Rounded Corners 7">
            <a:extLst>
              <a:ext uri="{FF2B5EF4-FFF2-40B4-BE49-F238E27FC236}">
                <a16:creationId xmlns:a16="http://schemas.microsoft.com/office/drawing/2014/main" id="{26785120-3AFD-F14F-1EEE-1BA6DBF1A195}"/>
              </a:ext>
            </a:extLst>
          </p:cNvPr>
          <p:cNvSpPr/>
          <p:nvPr/>
        </p:nvSpPr>
        <p:spPr>
          <a:xfrm>
            <a:off x="2423592" y="1313188"/>
            <a:ext cx="1944216" cy="305191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E" sz="2400" b="1" dirty="0"/>
              <a:t>Schools considered to be at capacity.</a:t>
            </a:r>
          </a:p>
          <a:p>
            <a:pPr algn="ctr"/>
            <a:r>
              <a:rPr lang="en-IE" sz="2400" b="1" dirty="0"/>
              <a:t>35 schools sampled</a:t>
            </a:r>
          </a:p>
        </p:txBody>
      </p:sp>
      <p:pic>
        <p:nvPicPr>
          <p:cNvPr id="10" name="Picture 9">
            <a:extLst>
              <a:ext uri="{FF2B5EF4-FFF2-40B4-BE49-F238E27FC236}">
                <a16:creationId xmlns:a16="http://schemas.microsoft.com/office/drawing/2014/main" id="{72FAA62B-8268-5AED-94A7-A50A466BC308}"/>
              </a:ext>
            </a:extLst>
          </p:cNvPr>
          <p:cNvPicPr>
            <a:picLocks noChangeAspect="1"/>
          </p:cNvPicPr>
          <p:nvPr/>
        </p:nvPicPr>
        <p:blipFill>
          <a:blip r:embed="rId2"/>
          <a:stretch>
            <a:fillRect/>
          </a:stretch>
        </p:blipFill>
        <p:spPr>
          <a:xfrm>
            <a:off x="4923220" y="1315958"/>
            <a:ext cx="5529551" cy="3139712"/>
          </a:xfrm>
          <a:prstGeom prst="rect">
            <a:avLst/>
          </a:prstGeom>
        </p:spPr>
      </p:pic>
    </p:spTree>
    <p:extLst>
      <p:ext uri="{BB962C8B-B14F-4D97-AF65-F5344CB8AC3E}">
        <p14:creationId xmlns:p14="http://schemas.microsoft.com/office/powerpoint/2010/main" val="2492536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920CBF-0612-B1FE-872F-4A8080C5E723}"/>
              </a:ext>
            </a:extLst>
          </p:cNvPr>
          <p:cNvSpPr>
            <a:spLocks noGrp="1"/>
          </p:cNvSpPr>
          <p:nvPr>
            <p:ph type="sldNum" sz="quarter" idx="10"/>
          </p:nvPr>
        </p:nvSpPr>
        <p:spPr/>
        <p:txBody>
          <a:bodyPr/>
          <a:lstStyle/>
          <a:p>
            <a:fld id="{B599C20F-761D-7D4C-9C58-96D3174EBC19}" type="slidenum">
              <a:rPr lang="en-US" smtClean="0"/>
              <a:pPr/>
              <a:t>15</a:t>
            </a:fld>
            <a:endParaRPr lang="en-US" dirty="0"/>
          </a:p>
        </p:txBody>
      </p:sp>
      <p:sp>
        <p:nvSpPr>
          <p:cNvPr id="3" name="Title 2">
            <a:extLst>
              <a:ext uri="{FF2B5EF4-FFF2-40B4-BE49-F238E27FC236}">
                <a16:creationId xmlns:a16="http://schemas.microsoft.com/office/drawing/2014/main" id="{26E4D322-FEBD-CD3F-C97C-67DBE324F02D}"/>
              </a:ext>
            </a:extLst>
          </p:cNvPr>
          <p:cNvSpPr>
            <a:spLocks noGrp="1"/>
          </p:cNvSpPr>
          <p:nvPr>
            <p:ph type="title"/>
          </p:nvPr>
        </p:nvSpPr>
        <p:spPr/>
        <p:txBody>
          <a:bodyPr/>
          <a:lstStyle/>
          <a:p>
            <a:r>
              <a:rPr lang="en-IE" sz="3200" dirty="0"/>
              <a:t>ETB Schools Energy Use Range</a:t>
            </a:r>
          </a:p>
        </p:txBody>
      </p:sp>
      <p:graphicFrame>
        <p:nvGraphicFramePr>
          <p:cNvPr id="14" name="Table 13">
            <a:extLst>
              <a:ext uri="{FF2B5EF4-FFF2-40B4-BE49-F238E27FC236}">
                <a16:creationId xmlns:a16="http://schemas.microsoft.com/office/drawing/2014/main" id="{2600E9AB-75C4-5F2C-0EE1-0985EC503CFE}"/>
              </a:ext>
            </a:extLst>
          </p:cNvPr>
          <p:cNvGraphicFramePr>
            <a:graphicFrameLocks noGrp="1"/>
          </p:cNvGraphicFramePr>
          <p:nvPr/>
        </p:nvGraphicFramePr>
        <p:xfrm>
          <a:off x="2188376" y="4641975"/>
          <a:ext cx="8280920" cy="1651000"/>
        </p:xfrm>
        <a:graphic>
          <a:graphicData uri="http://schemas.openxmlformats.org/drawingml/2006/table">
            <a:tbl>
              <a:tblPr firstRow="1" bandRow="1">
                <a:tableStyleId>{2D5ABB26-0587-4C30-8999-92F81FD0307C}</a:tableStyleId>
              </a:tblPr>
              <a:tblGrid>
                <a:gridCol w="3240360">
                  <a:extLst>
                    <a:ext uri="{9D8B030D-6E8A-4147-A177-3AD203B41FA5}">
                      <a16:colId xmlns:a16="http://schemas.microsoft.com/office/drawing/2014/main" val="3323830268"/>
                    </a:ext>
                  </a:extLst>
                </a:gridCol>
                <a:gridCol w="1368152">
                  <a:extLst>
                    <a:ext uri="{9D8B030D-6E8A-4147-A177-3AD203B41FA5}">
                      <a16:colId xmlns:a16="http://schemas.microsoft.com/office/drawing/2014/main" val="3050410852"/>
                    </a:ext>
                  </a:extLst>
                </a:gridCol>
                <a:gridCol w="1224136">
                  <a:extLst>
                    <a:ext uri="{9D8B030D-6E8A-4147-A177-3AD203B41FA5}">
                      <a16:colId xmlns:a16="http://schemas.microsoft.com/office/drawing/2014/main" val="1026601318"/>
                    </a:ext>
                  </a:extLst>
                </a:gridCol>
                <a:gridCol w="1152128">
                  <a:extLst>
                    <a:ext uri="{9D8B030D-6E8A-4147-A177-3AD203B41FA5}">
                      <a16:colId xmlns:a16="http://schemas.microsoft.com/office/drawing/2014/main" val="2331549967"/>
                    </a:ext>
                  </a:extLst>
                </a:gridCol>
                <a:gridCol w="1296144">
                  <a:extLst>
                    <a:ext uri="{9D8B030D-6E8A-4147-A177-3AD203B41FA5}">
                      <a16:colId xmlns:a16="http://schemas.microsoft.com/office/drawing/2014/main" val="1871717952"/>
                    </a:ext>
                  </a:extLst>
                </a:gridCol>
              </a:tblGrid>
              <a:tr h="398675">
                <a:tc>
                  <a:txBody>
                    <a:bodyPr/>
                    <a:lstStyle/>
                    <a:p>
                      <a:r>
                        <a:rPr lang="en-IE" b="1" dirty="0"/>
                        <a:t>Parameter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2,500-3,100m</a:t>
                      </a:r>
                      <a:r>
                        <a:rPr lang="en-IE" baseline="300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IE" dirty="0"/>
                        <a:t>4,200-5,130m</a:t>
                      </a:r>
                      <a:r>
                        <a:rPr lang="en-IE" baseline="300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IE" dirty="0"/>
                        <a:t>5,500-6,500m</a:t>
                      </a:r>
                      <a:r>
                        <a:rPr lang="en-IE" baseline="300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r>
                        <a:rPr lang="en-IE" dirty="0"/>
                        <a:t>7,000-10,000m</a:t>
                      </a:r>
                      <a:r>
                        <a:rPr lang="en-IE" baseline="300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61913976"/>
                  </a:ext>
                </a:extLst>
              </a:tr>
              <a:tr h="370840">
                <a:tc>
                  <a:txBody>
                    <a:bodyPr/>
                    <a:lstStyle/>
                    <a:p>
                      <a:r>
                        <a:rPr lang="en-IE" dirty="0"/>
                        <a:t>Mean Use [kWh/m</a:t>
                      </a:r>
                      <a:r>
                        <a:rPr lang="en-IE" baseline="30000" dirty="0"/>
                        <a:t>2</a:t>
                      </a:r>
                      <a:r>
                        <a:rPr lang="en-IE"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108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116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054289"/>
                  </a:ext>
                </a:extLst>
              </a:tr>
              <a:tr h="370840">
                <a:tc>
                  <a:txBody>
                    <a:bodyPr/>
                    <a:lstStyle/>
                    <a:p>
                      <a:r>
                        <a:rPr lang="en-IE" dirty="0"/>
                        <a:t>Usage Range for 50% of Schools [kWh/m</a:t>
                      </a:r>
                      <a:r>
                        <a:rPr lang="en-IE" baseline="30000" dirty="0"/>
                        <a:t>2</a:t>
                      </a:r>
                      <a:r>
                        <a:rPr lang="en-IE"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60-116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51-109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49-98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44-100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8012073"/>
                  </a:ext>
                </a:extLst>
              </a:tr>
            </a:tbl>
          </a:graphicData>
        </a:graphic>
      </p:graphicFrame>
      <p:pic>
        <p:nvPicPr>
          <p:cNvPr id="8" name="Picture 7">
            <a:extLst>
              <a:ext uri="{FF2B5EF4-FFF2-40B4-BE49-F238E27FC236}">
                <a16:creationId xmlns:a16="http://schemas.microsoft.com/office/drawing/2014/main" id="{17DD185F-4E2F-024E-7B43-F9565A61BC4A}"/>
              </a:ext>
            </a:extLst>
          </p:cNvPr>
          <p:cNvPicPr>
            <a:picLocks noChangeAspect="1"/>
          </p:cNvPicPr>
          <p:nvPr/>
        </p:nvPicPr>
        <p:blipFill>
          <a:blip r:embed="rId2"/>
          <a:stretch>
            <a:fillRect/>
          </a:stretch>
        </p:blipFill>
        <p:spPr>
          <a:xfrm>
            <a:off x="4295800" y="992293"/>
            <a:ext cx="6480720" cy="3639773"/>
          </a:xfrm>
          <a:prstGeom prst="rect">
            <a:avLst/>
          </a:prstGeom>
        </p:spPr>
      </p:pic>
      <p:sp>
        <p:nvSpPr>
          <p:cNvPr id="9" name="Rectangle: Rounded Corners 8">
            <a:extLst>
              <a:ext uri="{FF2B5EF4-FFF2-40B4-BE49-F238E27FC236}">
                <a16:creationId xmlns:a16="http://schemas.microsoft.com/office/drawing/2014/main" id="{3CBC6C6F-43D7-BA9E-CC49-4BC8E08E0675}"/>
              </a:ext>
            </a:extLst>
          </p:cNvPr>
          <p:cNvSpPr/>
          <p:nvPr/>
        </p:nvSpPr>
        <p:spPr>
          <a:xfrm>
            <a:off x="2188376" y="1286220"/>
            <a:ext cx="1944216" cy="305191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E" sz="2400" b="1" dirty="0"/>
              <a:t>Outliers rising as high as &gt;1,000kWh per m</a:t>
            </a:r>
            <a:r>
              <a:rPr lang="en-IE" sz="2400" b="1" baseline="30000" dirty="0"/>
              <a:t>2</a:t>
            </a:r>
          </a:p>
        </p:txBody>
      </p:sp>
    </p:spTree>
    <p:extLst>
      <p:ext uri="{BB962C8B-B14F-4D97-AF65-F5344CB8AC3E}">
        <p14:creationId xmlns:p14="http://schemas.microsoft.com/office/powerpoint/2010/main" val="4032336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01C3A3-15ED-D8EE-F640-2FC084CCD483}"/>
              </a:ext>
            </a:extLst>
          </p:cNvPr>
          <p:cNvPicPr>
            <a:picLocks noChangeAspect="1"/>
          </p:cNvPicPr>
          <p:nvPr/>
        </p:nvPicPr>
        <p:blipFill>
          <a:blip r:embed="rId2"/>
          <a:stretch>
            <a:fillRect/>
          </a:stretch>
        </p:blipFill>
        <p:spPr>
          <a:xfrm>
            <a:off x="4655840" y="879126"/>
            <a:ext cx="6012160" cy="3341963"/>
          </a:xfrm>
          <a:prstGeom prst="rect">
            <a:avLst/>
          </a:prstGeom>
        </p:spPr>
      </p:pic>
      <p:sp>
        <p:nvSpPr>
          <p:cNvPr id="2" name="Slide Number Placeholder 1">
            <a:extLst>
              <a:ext uri="{FF2B5EF4-FFF2-40B4-BE49-F238E27FC236}">
                <a16:creationId xmlns:a16="http://schemas.microsoft.com/office/drawing/2014/main" id="{B0920CBF-0612-B1FE-872F-4A8080C5E723}"/>
              </a:ext>
            </a:extLst>
          </p:cNvPr>
          <p:cNvSpPr>
            <a:spLocks noGrp="1"/>
          </p:cNvSpPr>
          <p:nvPr>
            <p:ph type="sldNum" sz="quarter" idx="10"/>
          </p:nvPr>
        </p:nvSpPr>
        <p:spPr/>
        <p:txBody>
          <a:bodyPr/>
          <a:lstStyle/>
          <a:p>
            <a:fld id="{B599C20F-761D-7D4C-9C58-96D3174EBC19}" type="slidenum">
              <a:rPr lang="en-US" smtClean="0"/>
              <a:pPr/>
              <a:t>16</a:t>
            </a:fld>
            <a:endParaRPr lang="en-US" dirty="0"/>
          </a:p>
        </p:txBody>
      </p:sp>
      <p:sp>
        <p:nvSpPr>
          <p:cNvPr id="3" name="Title 2">
            <a:extLst>
              <a:ext uri="{FF2B5EF4-FFF2-40B4-BE49-F238E27FC236}">
                <a16:creationId xmlns:a16="http://schemas.microsoft.com/office/drawing/2014/main" id="{26E4D322-FEBD-CD3F-C97C-67DBE324F02D}"/>
              </a:ext>
            </a:extLst>
          </p:cNvPr>
          <p:cNvSpPr>
            <a:spLocks noGrp="1"/>
          </p:cNvSpPr>
          <p:nvPr>
            <p:ph type="title"/>
          </p:nvPr>
        </p:nvSpPr>
        <p:spPr/>
        <p:txBody>
          <a:bodyPr/>
          <a:lstStyle/>
          <a:p>
            <a:r>
              <a:rPr lang="en-IE" sz="3200" dirty="0"/>
              <a:t>ETB Schools Energy Use Range</a:t>
            </a:r>
          </a:p>
        </p:txBody>
      </p:sp>
      <p:graphicFrame>
        <p:nvGraphicFramePr>
          <p:cNvPr id="14" name="Table 13">
            <a:extLst>
              <a:ext uri="{FF2B5EF4-FFF2-40B4-BE49-F238E27FC236}">
                <a16:creationId xmlns:a16="http://schemas.microsoft.com/office/drawing/2014/main" id="{2600E9AB-75C4-5F2C-0EE1-0985EC503CFE}"/>
              </a:ext>
            </a:extLst>
          </p:cNvPr>
          <p:cNvGraphicFramePr>
            <a:graphicFrameLocks noGrp="1"/>
          </p:cNvGraphicFramePr>
          <p:nvPr/>
        </p:nvGraphicFramePr>
        <p:xfrm>
          <a:off x="1949669" y="4221088"/>
          <a:ext cx="8512180" cy="2016760"/>
        </p:xfrm>
        <a:graphic>
          <a:graphicData uri="http://schemas.openxmlformats.org/drawingml/2006/table">
            <a:tbl>
              <a:tblPr firstRow="1" bandRow="1">
                <a:tableStyleId>{2D5ABB26-0587-4C30-8999-92F81FD0307C}</a:tableStyleId>
              </a:tblPr>
              <a:tblGrid>
                <a:gridCol w="3066211">
                  <a:extLst>
                    <a:ext uri="{9D8B030D-6E8A-4147-A177-3AD203B41FA5}">
                      <a16:colId xmlns:a16="http://schemas.microsoft.com/office/drawing/2014/main" val="3323830268"/>
                    </a:ext>
                  </a:extLst>
                </a:gridCol>
                <a:gridCol w="1671002">
                  <a:extLst>
                    <a:ext uri="{9D8B030D-6E8A-4147-A177-3AD203B41FA5}">
                      <a16:colId xmlns:a16="http://schemas.microsoft.com/office/drawing/2014/main" val="3050410852"/>
                    </a:ext>
                  </a:extLst>
                </a:gridCol>
                <a:gridCol w="1258323">
                  <a:extLst>
                    <a:ext uri="{9D8B030D-6E8A-4147-A177-3AD203B41FA5}">
                      <a16:colId xmlns:a16="http://schemas.microsoft.com/office/drawing/2014/main" val="1026601318"/>
                    </a:ext>
                  </a:extLst>
                </a:gridCol>
                <a:gridCol w="1184303">
                  <a:extLst>
                    <a:ext uri="{9D8B030D-6E8A-4147-A177-3AD203B41FA5}">
                      <a16:colId xmlns:a16="http://schemas.microsoft.com/office/drawing/2014/main" val="2331549967"/>
                    </a:ext>
                  </a:extLst>
                </a:gridCol>
                <a:gridCol w="1332341">
                  <a:extLst>
                    <a:ext uri="{9D8B030D-6E8A-4147-A177-3AD203B41FA5}">
                      <a16:colId xmlns:a16="http://schemas.microsoft.com/office/drawing/2014/main" val="1871717952"/>
                    </a:ext>
                  </a:extLst>
                </a:gridCol>
              </a:tblGrid>
              <a:tr h="398675">
                <a:tc>
                  <a:txBody>
                    <a:bodyPr/>
                    <a:lstStyle/>
                    <a:p>
                      <a:r>
                        <a:rPr lang="en-IE" b="1" dirty="0"/>
                        <a:t>Parameter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b="1" dirty="0"/>
                        <a:t>2,500-3,100m</a:t>
                      </a:r>
                      <a:r>
                        <a:rPr lang="en-IE" b="1" baseline="300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IE" b="1" dirty="0"/>
                        <a:t>4,200-5,130m</a:t>
                      </a:r>
                      <a:r>
                        <a:rPr lang="en-IE" b="1" baseline="300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IE" b="1" dirty="0"/>
                        <a:t>5,500-6,500m</a:t>
                      </a:r>
                      <a:r>
                        <a:rPr lang="en-IE" b="1" baseline="300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r>
                        <a:rPr lang="en-IE" b="1" dirty="0"/>
                        <a:t>7,000-10,000m</a:t>
                      </a:r>
                      <a:r>
                        <a:rPr lang="en-IE" b="1" baseline="300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61913976"/>
                  </a:ext>
                </a:extLst>
              </a:tr>
              <a:tr h="0">
                <a:tc>
                  <a:txBody>
                    <a:bodyPr/>
                    <a:lstStyle/>
                    <a:p>
                      <a:r>
                        <a:rPr lang="en-IE" dirty="0"/>
                        <a:t>Mean Use [kWh/m</a:t>
                      </a:r>
                      <a:r>
                        <a:rPr lang="en-IE" baseline="30000" dirty="0"/>
                        <a:t>2</a:t>
                      </a:r>
                      <a:r>
                        <a:rPr lang="en-IE"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108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116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054289"/>
                  </a:ext>
                </a:extLst>
              </a:tr>
              <a:tr h="370840">
                <a:tc>
                  <a:txBody>
                    <a:bodyPr/>
                    <a:lstStyle/>
                    <a:p>
                      <a:r>
                        <a:rPr lang="en-IE" dirty="0"/>
                        <a:t>Usage Range for 50% of Schools [kWh/m</a:t>
                      </a:r>
                      <a:r>
                        <a:rPr lang="en-IE" baseline="30000" dirty="0"/>
                        <a:t>2</a:t>
                      </a:r>
                      <a:r>
                        <a:rPr lang="en-IE"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60-116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51-109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49-98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44-100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8012073"/>
                  </a:ext>
                </a:extLst>
              </a:tr>
              <a:tr h="370840">
                <a:tc>
                  <a:txBody>
                    <a:bodyPr/>
                    <a:lstStyle/>
                    <a:p>
                      <a:r>
                        <a:rPr lang="en-IE" dirty="0"/>
                        <a:t>Median [kWh/m</a:t>
                      </a:r>
                      <a:r>
                        <a:rPr lang="en-IE" baseline="30000" dirty="0"/>
                        <a:t>2</a:t>
                      </a:r>
                      <a:r>
                        <a:rPr lang="en-IE"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82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E" dirty="0"/>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9880459"/>
                  </a:ext>
                </a:extLst>
              </a:tr>
            </a:tbl>
          </a:graphicData>
        </a:graphic>
      </p:graphicFrame>
      <p:sp>
        <p:nvSpPr>
          <p:cNvPr id="9" name="Rectangle: Rounded Corners 8">
            <a:extLst>
              <a:ext uri="{FF2B5EF4-FFF2-40B4-BE49-F238E27FC236}">
                <a16:creationId xmlns:a16="http://schemas.microsoft.com/office/drawing/2014/main" id="{3CBC6C6F-43D7-BA9E-CC49-4BC8E08E0675}"/>
              </a:ext>
            </a:extLst>
          </p:cNvPr>
          <p:cNvSpPr/>
          <p:nvPr/>
        </p:nvSpPr>
        <p:spPr>
          <a:xfrm>
            <a:off x="1949669" y="1052737"/>
            <a:ext cx="2448272" cy="305191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E" sz="1800" b="1" dirty="0"/>
              <a:t>Outliers removed from the graph here.</a:t>
            </a:r>
          </a:p>
          <a:p>
            <a:pPr algn="ctr"/>
            <a:endParaRPr lang="en-IE" sz="1800" b="1" dirty="0"/>
          </a:p>
          <a:p>
            <a:pPr algn="ctr"/>
            <a:r>
              <a:rPr lang="en-IE" sz="1800" b="1" dirty="0"/>
              <a:t>Outliers skewing the Mean value.</a:t>
            </a:r>
          </a:p>
          <a:p>
            <a:pPr algn="ctr"/>
            <a:endParaRPr lang="en-IE" sz="1800" b="1" dirty="0"/>
          </a:p>
          <a:p>
            <a:pPr algn="ctr"/>
            <a:r>
              <a:rPr lang="en-IE" sz="1800" b="1" dirty="0"/>
              <a:t>Median line should be considered when reviewing your performance.</a:t>
            </a:r>
          </a:p>
        </p:txBody>
      </p:sp>
    </p:spTree>
    <p:extLst>
      <p:ext uri="{BB962C8B-B14F-4D97-AF65-F5344CB8AC3E}">
        <p14:creationId xmlns:p14="http://schemas.microsoft.com/office/powerpoint/2010/main" val="2403263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4A4E89-8FD9-34DB-AAE4-6206A4AFE589}"/>
              </a:ext>
            </a:extLst>
          </p:cNvPr>
          <p:cNvSpPr>
            <a:spLocks noGrp="1"/>
          </p:cNvSpPr>
          <p:nvPr>
            <p:ph type="sldNum" sz="quarter" idx="10"/>
          </p:nvPr>
        </p:nvSpPr>
        <p:spPr/>
        <p:txBody>
          <a:bodyPr/>
          <a:lstStyle/>
          <a:p>
            <a:fld id="{B599C20F-761D-7D4C-9C58-96D3174EBC19}" type="slidenum">
              <a:rPr lang="en-US" smtClean="0"/>
              <a:pPr/>
              <a:t>17</a:t>
            </a:fld>
            <a:endParaRPr lang="en-US" dirty="0"/>
          </a:p>
        </p:txBody>
      </p:sp>
      <p:sp>
        <p:nvSpPr>
          <p:cNvPr id="3" name="Title 2">
            <a:extLst>
              <a:ext uri="{FF2B5EF4-FFF2-40B4-BE49-F238E27FC236}">
                <a16:creationId xmlns:a16="http://schemas.microsoft.com/office/drawing/2014/main" id="{B5BB00D5-6196-4DAD-B55A-CE14274D99BD}"/>
              </a:ext>
            </a:extLst>
          </p:cNvPr>
          <p:cNvSpPr>
            <a:spLocks noGrp="1"/>
          </p:cNvSpPr>
          <p:nvPr>
            <p:ph type="title"/>
          </p:nvPr>
        </p:nvSpPr>
        <p:spPr/>
        <p:txBody>
          <a:bodyPr/>
          <a:lstStyle/>
          <a:p>
            <a:endParaRPr lang="en-IE" dirty="0"/>
          </a:p>
        </p:txBody>
      </p:sp>
      <p:sp>
        <p:nvSpPr>
          <p:cNvPr id="7" name="Thought Bubble: Cloud 6">
            <a:extLst>
              <a:ext uri="{FF2B5EF4-FFF2-40B4-BE49-F238E27FC236}">
                <a16:creationId xmlns:a16="http://schemas.microsoft.com/office/drawing/2014/main" id="{6E4C4679-B038-4D72-CEEE-ACA19085D184}"/>
              </a:ext>
            </a:extLst>
          </p:cNvPr>
          <p:cNvSpPr/>
          <p:nvPr/>
        </p:nvSpPr>
        <p:spPr>
          <a:xfrm>
            <a:off x="2834703" y="1196752"/>
            <a:ext cx="6522595" cy="4032448"/>
          </a:xfrm>
          <a:prstGeom prst="cloud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IE" sz="3200" b="1" dirty="0"/>
              <a:t>Anyone in the room know where their school lies on this scale?</a:t>
            </a:r>
          </a:p>
        </p:txBody>
      </p:sp>
    </p:spTree>
    <p:extLst>
      <p:ext uri="{BB962C8B-B14F-4D97-AF65-F5344CB8AC3E}">
        <p14:creationId xmlns:p14="http://schemas.microsoft.com/office/powerpoint/2010/main" val="221601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B8CB57-4545-F2FF-6819-61E1CA62964E}"/>
              </a:ext>
            </a:extLst>
          </p:cNvPr>
          <p:cNvSpPr>
            <a:spLocks noGrp="1"/>
          </p:cNvSpPr>
          <p:nvPr>
            <p:ph type="sldNum" sz="quarter" idx="10"/>
          </p:nvPr>
        </p:nvSpPr>
        <p:spPr/>
        <p:txBody>
          <a:bodyPr/>
          <a:lstStyle/>
          <a:p>
            <a:fld id="{B599C20F-761D-7D4C-9C58-96D3174EBC19}" type="slidenum">
              <a:rPr lang="en-US" smtClean="0"/>
              <a:pPr/>
              <a:t>18</a:t>
            </a:fld>
            <a:endParaRPr lang="en-US" dirty="0"/>
          </a:p>
        </p:txBody>
      </p:sp>
      <p:sp>
        <p:nvSpPr>
          <p:cNvPr id="3" name="Title 2">
            <a:extLst>
              <a:ext uri="{FF2B5EF4-FFF2-40B4-BE49-F238E27FC236}">
                <a16:creationId xmlns:a16="http://schemas.microsoft.com/office/drawing/2014/main" id="{80C0FF70-7FF8-9045-7B51-F6BB151B06C1}"/>
              </a:ext>
            </a:extLst>
          </p:cNvPr>
          <p:cNvSpPr>
            <a:spLocks noGrp="1"/>
          </p:cNvSpPr>
          <p:nvPr>
            <p:ph type="title"/>
          </p:nvPr>
        </p:nvSpPr>
        <p:spPr/>
        <p:txBody>
          <a:bodyPr/>
          <a:lstStyle/>
          <a:p>
            <a:r>
              <a:rPr lang="en-IE" dirty="0"/>
              <a:t>Proposed Action</a:t>
            </a:r>
          </a:p>
        </p:txBody>
      </p:sp>
      <p:sp>
        <p:nvSpPr>
          <p:cNvPr id="4" name="Content Placeholder 3">
            <a:extLst>
              <a:ext uri="{FF2B5EF4-FFF2-40B4-BE49-F238E27FC236}">
                <a16:creationId xmlns:a16="http://schemas.microsoft.com/office/drawing/2014/main" id="{5026B568-A53C-8CC5-645F-8C386D261A7C}"/>
              </a:ext>
            </a:extLst>
          </p:cNvPr>
          <p:cNvSpPr>
            <a:spLocks noGrp="1"/>
          </p:cNvSpPr>
          <p:nvPr>
            <p:ph sz="quarter" idx="11"/>
          </p:nvPr>
        </p:nvSpPr>
        <p:spPr/>
        <p:txBody>
          <a:bodyPr/>
          <a:lstStyle/>
          <a:p>
            <a:pPr marL="457200" indent="-457200"/>
            <a:r>
              <a:rPr lang="en-IE" dirty="0"/>
              <a:t>Determine your school's consumption levels relative to the ranges shown here. </a:t>
            </a:r>
          </a:p>
          <a:p>
            <a:pPr marL="457200" indent="-457200"/>
            <a:r>
              <a:rPr lang="en-IE" dirty="0"/>
              <a:t>If you fall within the lower 50% of the scale [below the median line], write down some of the things you have done over the years to manage energy and share them with the group.</a:t>
            </a:r>
          </a:p>
          <a:p>
            <a:pPr marL="457200" indent="-457200"/>
            <a:r>
              <a:rPr lang="en-IE" dirty="0"/>
              <a:t>If you fall within the higher 50% [above the median line] it is worth carrying out an energy audit to determine why this is so.</a:t>
            </a:r>
          </a:p>
          <a:p>
            <a:pPr marL="457200" indent="-457200"/>
            <a:r>
              <a:rPr lang="en-IE" dirty="0"/>
              <a:t>Out of hours audits can illustrate the biggest wins.</a:t>
            </a:r>
          </a:p>
        </p:txBody>
      </p:sp>
    </p:spTree>
    <p:extLst>
      <p:ext uri="{BB962C8B-B14F-4D97-AF65-F5344CB8AC3E}">
        <p14:creationId xmlns:p14="http://schemas.microsoft.com/office/powerpoint/2010/main" val="2232223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5FDC9B-8724-F213-307A-F4043D5B2A1B}"/>
              </a:ext>
            </a:extLst>
          </p:cNvPr>
          <p:cNvSpPr>
            <a:spLocks noGrp="1"/>
          </p:cNvSpPr>
          <p:nvPr>
            <p:ph type="sldNum" sz="quarter" idx="10"/>
          </p:nvPr>
        </p:nvSpPr>
        <p:spPr/>
        <p:txBody>
          <a:bodyPr/>
          <a:lstStyle/>
          <a:p>
            <a:fld id="{B599C20F-761D-7D4C-9C58-96D3174EBC19}" type="slidenum">
              <a:rPr lang="en-US" smtClean="0"/>
              <a:pPr/>
              <a:t>19</a:t>
            </a:fld>
            <a:endParaRPr lang="en-US" dirty="0"/>
          </a:p>
        </p:txBody>
      </p:sp>
      <p:sp>
        <p:nvSpPr>
          <p:cNvPr id="3" name="Title 2">
            <a:extLst>
              <a:ext uri="{FF2B5EF4-FFF2-40B4-BE49-F238E27FC236}">
                <a16:creationId xmlns:a16="http://schemas.microsoft.com/office/drawing/2014/main" id="{3D5C9F30-6E5E-766D-46B0-2C6EE94F52F4}"/>
              </a:ext>
            </a:extLst>
          </p:cNvPr>
          <p:cNvSpPr>
            <a:spLocks noGrp="1"/>
          </p:cNvSpPr>
          <p:nvPr>
            <p:ph type="title"/>
          </p:nvPr>
        </p:nvSpPr>
        <p:spPr/>
        <p:txBody>
          <a:bodyPr/>
          <a:lstStyle/>
          <a:p>
            <a:r>
              <a:rPr lang="en-IE" sz="3200" dirty="0"/>
              <a:t>Out of Hours Energy Audit Steps</a:t>
            </a:r>
          </a:p>
        </p:txBody>
      </p:sp>
      <p:graphicFrame>
        <p:nvGraphicFramePr>
          <p:cNvPr id="5" name="Diagram 4">
            <a:extLst>
              <a:ext uri="{FF2B5EF4-FFF2-40B4-BE49-F238E27FC236}">
                <a16:creationId xmlns:a16="http://schemas.microsoft.com/office/drawing/2014/main" id="{F49A04AB-2CAF-9877-8F68-7F5CE0DDBEE7}"/>
              </a:ext>
            </a:extLst>
          </p:cNvPr>
          <p:cNvGraphicFramePr/>
          <p:nvPr/>
        </p:nvGraphicFramePr>
        <p:xfrm>
          <a:off x="2186267" y="1025456"/>
          <a:ext cx="7678216" cy="2736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a:extLst>
              <a:ext uri="{FF2B5EF4-FFF2-40B4-BE49-F238E27FC236}">
                <a16:creationId xmlns:a16="http://schemas.microsoft.com/office/drawing/2014/main" id="{48C76CCD-2800-72AD-E73C-61FB0EF5FA55}"/>
              </a:ext>
            </a:extLst>
          </p:cNvPr>
          <p:cNvGraphicFramePr/>
          <p:nvPr/>
        </p:nvGraphicFramePr>
        <p:xfrm>
          <a:off x="2042037" y="2616386"/>
          <a:ext cx="7966679" cy="50721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Oval 11">
            <a:extLst>
              <a:ext uri="{FF2B5EF4-FFF2-40B4-BE49-F238E27FC236}">
                <a16:creationId xmlns:a16="http://schemas.microsoft.com/office/drawing/2014/main" id="{F78AB270-732C-4D8B-E8EA-80F2813BE064}"/>
              </a:ext>
            </a:extLst>
          </p:cNvPr>
          <p:cNvSpPr/>
          <p:nvPr/>
        </p:nvSpPr>
        <p:spPr>
          <a:xfrm>
            <a:off x="1925916" y="836712"/>
            <a:ext cx="425669" cy="43204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IE" sz="1800" b="1" dirty="0"/>
              <a:t>1</a:t>
            </a:r>
          </a:p>
        </p:txBody>
      </p:sp>
      <p:sp>
        <p:nvSpPr>
          <p:cNvPr id="13" name="Oval 12">
            <a:extLst>
              <a:ext uri="{FF2B5EF4-FFF2-40B4-BE49-F238E27FC236}">
                <a16:creationId xmlns:a16="http://schemas.microsoft.com/office/drawing/2014/main" id="{302D18ED-3374-7CB8-EC4B-7EE01880FF74}"/>
              </a:ext>
            </a:extLst>
          </p:cNvPr>
          <p:cNvSpPr/>
          <p:nvPr/>
        </p:nvSpPr>
        <p:spPr>
          <a:xfrm>
            <a:off x="4734228" y="836712"/>
            <a:ext cx="425669" cy="43204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IE" sz="1800" b="1" dirty="0"/>
              <a:t>2</a:t>
            </a:r>
          </a:p>
        </p:txBody>
      </p:sp>
      <p:sp>
        <p:nvSpPr>
          <p:cNvPr id="14" name="Oval 13">
            <a:extLst>
              <a:ext uri="{FF2B5EF4-FFF2-40B4-BE49-F238E27FC236}">
                <a16:creationId xmlns:a16="http://schemas.microsoft.com/office/drawing/2014/main" id="{3F360325-3346-2BC9-9833-C7633F1C618D}"/>
              </a:ext>
            </a:extLst>
          </p:cNvPr>
          <p:cNvSpPr/>
          <p:nvPr/>
        </p:nvSpPr>
        <p:spPr>
          <a:xfrm>
            <a:off x="7542540" y="836712"/>
            <a:ext cx="425669" cy="43204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IE" sz="1800" b="1" dirty="0"/>
              <a:t>3</a:t>
            </a:r>
          </a:p>
        </p:txBody>
      </p:sp>
      <p:sp>
        <p:nvSpPr>
          <p:cNvPr id="15" name="Oval 14">
            <a:extLst>
              <a:ext uri="{FF2B5EF4-FFF2-40B4-BE49-F238E27FC236}">
                <a16:creationId xmlns:a16="http://schemas.microsoft.com/office/drawing/2014/main" id="{EEC983A7-4D24-54DF-C630-CC9162F59FB3}"/>
              </a:ext>
            </a:extLst>
          </p:cNvPr>
          <p:cNvSpPr/>
          <p:nvPr/>
        </p:nvSpPr>
        <p:spPr>
          <a:xfrm>
            <a:off x="1781900" y="3861048"/>
            <a:ext cx="425669" cy="43204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IE" sz="1800" b="1" dirty="0"/>
              <a:t>4</a:t>
            </a:r>
          </a:p>
        </p:txBody>
      </p:sp>
      <p:sp>
        <p:nvSpPr>
          <p:cNvPr id="16" name="Oval 15">
            <a:extLst>
              <a:ext uri="{FF2B5EF4-FFF2-40B4-BE49-F238E27FC236}">
                <a16:creationId xmlns:a16="http://schemas.microsoft.com/office/drawing/2014/main" id="{248991BA-5EF7-E2ED-963B-B72EE633800B}"/>
              </a:ext>
            </a:extLst>
          </p:cNvPr>
          <p:cNvSpPr/>
          <p:nvPr/>
        </p:nvSpPr>
        <p:spPr>
          <a:xfrm>
            <a:off x="3942140" y="3861048"/>
            <a:ext cx="425669" cy="43204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IE" sz="1800" b="1" dirty="0"/>
              <a:t>5</a:t>
            </a:r>
          </a:p>
        </p:txBody>
      </p:sp>
      <p:sp>
        <p:nvSpPr>
          <p:cNvPr id="17" name="Oval 16">
            <a:extLst>
              <a:ext uri="{FF2B5EF4-FFF2-40B4-BE49-F238E27FC236}">
                <a16:creationId xmlns:a16="http://schemas.microsoft.com/office/drawing/2014/main" id="{4D7BDE8A-CB21-A7ED-19FA-2579303DF110}"/>
              </a:ext>
            </a:extLst>
          </p:cNvPr>
          <p:cNvSpPr/>
          <p:nvPr/>
        </p:nvSpPr>
        <p:spPr>
          <a:xfrm>
            <a:off x="6102380" y="3861048"/>
            <a:ext cx="425669" cy="43204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IE" sz="1800" b="1" dirty="0"/>
              <a:t>6</a:t>
            </a:r>
          </a:p>
        </p:txBody>
      </p:sp>
      <p:sp>
        <p:nvSpPr>
          <p:cNvPr id="18" name="Oval 17">
            <a:extLst>
              <a:ext uri="{FF2B5EF4-FFF2-40B4-BE49-F238E27FC236}">
                <a16:creationId xmlns:a16="http://schemas.microsoft.com/office/drawing/2014/main" id="{08F515A1-8E30-DC65-4492-3B5184DCA532}"/>
              </a:ext>
            </a:extLst>
          </p:cNvPr>
          <p:cNvSpPr/>
          <p:nvPr/>
        </p:nvSpPr>
        <p:spPr>
          <a:xfrm>
            <a:off x="8262620" y="3861048"/>
            <a:ext cx="425669" cy="43204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IE" sz="1800" b="1" dirty="0"/>
              <a:t>7</a:t>
            </a:r>
          </a:p>
        </p:txBody>
      </p:sp>
    </p:spTree>
    <p:extLst>
      <p:ext uri="{BB962C8B-B14F-4D97-AF65-F5344CB8AC3E}">
        <p14:creationId xmlns:p14="http://schemas.microsoft.com/office/powerpoint/2010/main" val="3108944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4A4E89-8FD9-34DB-AAE4-6206A4AFE589}"/>
              </a:ext>
            </a:extLst>
          </p:cNvPr>
          <p:cNvSpPr>
            <a:spLocks noGrp="1"/>
          </p:cNvSpPr>
          <p:nvPr>
            <p:ph type="sldNum" sz="quarter" idx="10"/>
          </p:nvPr>
        </p:nvSpPr>
        <p:spPr/>
        <p:txBody>
          <a:bodyPr/>
          <a:lstStyle/>
          <a:p>
            <a:fld id="{B599C20F-761D-7D4C-9C58-96D3174EBC19}" type="slidenum">
              <a:rPr lang="en-US" smtClean="0"/>
              <a:pPr/>
              <a:t>20</a:t>
            </a:fld>
            <a:endParaRPr lang="en-US" dirty="0"/>
          </a:p>
        </p:txBody>
      </p:sp>
      <p:sp>
        <p:nvSpPr>
          <p:cNvPr id="3" name="Title 2">
            <a:extLst>
              <a:ext uri="{FF2B5EF4-FFF2-40B4-BE49-F238E27FC236}">
                <a16:creationId xmlns:a16="http://schemas.microsoft.com/office/drawing/2014/main" id="{B5BB00D5-6196-4DAD-B55A-CE14274D99BD}"/>
              </a:ext>
            </a:extLst>
          </p:cNvPr>
          <p:cNvSpPr>
            <a:spLocks noGrp="1"/>
          </p:cNvSpPr>
          <p:nvPr>
            <p:ph type="title"/>
          </p:nvPr>
        </p:nvSpPr>
        <p:spPr/>
        <p:txBody>
          <a:bodyPr/>
          <a:lstStyle/>
          <a:p>
            <a:endParaRPr lang="en-IE" dirty="0"/>
          </a:p>
        </p:txBody>
      </p:sp>
      <p:sp>
        <p:nvSpPr>
          <p:cNvPr id="7" name="Thought Bubble: Cloud 6">
            <a:extLst>
              <a:ext uri="{FF2B5EF4-FFF2-40B4-BE49-F238E27FC236}">
                <a16:creationId xmlns:a16="http://schemas.microsoft.com/office/drawing/2014/main" id="{6E4C4679-B038-4D72-CEEE-ACA19085D184}"/>
              </a:ext>
            </a:extLst>
          </p:cNvPr>
          <p:cNvSpPr/>
          <p:nvPr/>
        </p:nvSpPr>
        <p:spPr>
          <a:xfrm>
            <a:off x="2834703" y="1196752"/>
            <a:ext cx="6522595" cy="4032448"/>
          </a:xfrm>
          <a:prstGeom prst="cloud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IE" sz="2800" b="1" dirty="0"/>
              <a:t>Any good examples in the room of how you may have reduced consumption with minimal cost?</a:t>
            </a:r>
          </a:p>
        </p:txBody>
      </p:sp>
    </p:spTree>
    <p:extLst>
      <p:ext uri="{BB962C8B-B14F-4D97-AF65-F5344CB8AC3E}">
        <p14:creationId xmlns:p14="http://schemas.microsoft.com/office/powerpoint/2010/main" val="3246146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F9D039-9D26-BD47-EAAA-88F883FF3A88}"/>
              </a:ext>
            </a:extLst>
          </p:cNvPr>
          <p:cNvSpPr>
            <a:spLocks noGrp="1"/>
          </p:cNvSpPr>
          <p:nvPr>
            <p:ph type="sldNum" sz="quarter" idx="10"/>
          </p:nvPr>
        </p:nvSpPr>
        <p:spPr/>
        <p:txBody>
          <a:bodyPr/>
          <a:lstStyle/>
          <a:p>
            <a:fld id="{B599C20F-761D-7D4C-9C58-96D3174EBC19}" type="slidenum">
              <a:rPr lang="en-US" smtClean="0"/>
              <a:pPr/>
              <a:t>21</a:t>
            </a:fld>
            <a:endParaRPr lang="en-US" dirty="0"/>
          </a:p>
        </p:txBody>
      </p:sp>
      <p:sp>
        <p:nvSpPr>
          <p:cNvPr id="3" name="Title 2">
            <a:extLst>
              <a:ext uri="{FF2B5EF4-FFF2-40B4-BE49-F238E27FC236}">
                <a16:creationId xmlns:a16="http://schemas.microsoft.com/office/drawing/2014/main" id="{C54C3B86-44D9-C31D-8D88-63B5D0097AAF}"/>
              </a:ext>
            </a:extLst>
          </p:cNvPr>
          <p:cNvSpPr>
            <a:spLocks noGrp="1"/>
          </p:cNvSpPr>
          <p:nvPr>
            <p:ph type="title"/>
          </p:nvPr>
        </p:nvSpPr>
        <p:spPr/>
        <p:txBody>
          <a:bodyPr/>
          <a:lstStyle/>
          <a:p>
            <a:r>
              <a:rPr lang="en-IE" dirty="0"/>
              <a:t>Things to Watch Out For</a:t>
            </a:r>
          </a:p>
        </p:txBody>
      </p:sp>
      <p:sp>
        <p:nvSpPr>
          <p:cNvPr id="4" name="Content Placeholder 3">
            <a:extLst>
              <a:ext uri="{FF2B5EF4-FFF2-40B4-BE49-F238E27FC236}">
                <a16:creationId xmlns:a16="http://schemas.microsoft.com/office/drawing/2014/main" id="{0B432BF1-FE22-9913-509D-9A8C5FA75657}"/>
              </a:ext>
            </a:extLst>
          </p:cNvPr>
          <p:cNvSpPr>
            <a:spLocks noGrp="1"/>
          </p:cNvSpPr>
          <p:nvPr>
            <p:ph sz="quarter" idx="11"/>
          </p:nvPr>
        </p:nvSpPr>
        <p:spPr/>
        <p:txBody>
          <a:bodyPr>
            <a:normAutofit/>
          </a:bodyPr>
          <a:lstStyle/>
          <a:p>
            <a:pPr marL="457200" indent="-457200"/>
            <a:r>
              <a:rPr lang="en-IE" dirty="0"/>
              <a:t>Heating timed off but a pump in manual that triggers the boiler into action.</a:t>
            </a:r>
          </a:p>
          <a:p>
            <a:pPr marL="457200" indent="-457200"/>
            <a:r>
              <a:rPr lang="en-IE" dirty="0"/>
              <a:t>Immersion heaters left on or timers disconnected.</a:t>
            </a:r>
          </a:p>
          <a:p>
            <a:pPr marL="457200" indent="-457200"/>
            <a:r>
              <a:rPr lang="en-IE" dirty="0"/>
              <a:t>Lighting sensors malfunctioning resulting in lighting remaining on – particularly outside.</a:t>
            </a:r>
          </a:p>
          <a:p>
            <a:pPr marL="457200" indent="-457200"/>
            <a:r>
              <a:rPr lang="en-IE" dirty="0"/>
              <a:t>Toilet ventilation running 24/7.</a:t>
            </a:r>
          </a:p>
          <a:p>
            <a:pPr marL="457200" indent="-457200"/>
            <a:r>
              <a:rPr lang="en-IE" dirty="0"/>
              <a:t>Printers not going into sleep mode.</a:t>
            </a:r>
          </a:p>
          <a:p>
            <a:pPr marL="457200" indent="-457200"/>
            <a:r>
              <a:rPr lang="en-IE" dirty="0"/>
              <a:t>Desktop computers and screens being left on.</a:t>
            </a:r>
          </a:p>
          <a:p>
            <a:pPr marL="457200" indent="-457200"/>
            <a:r>
              <a:rPr lang="en-IE" dirty="0"/>
              <a:t>Vending machines being left on at night and weekends – </a:t>
            </a:r>
            <a:r>
              <a:rPr lang="en-IE" sz="2000" dirty="0"/>
              <a:t>[If turning them off watch out for melting ice if they have been on for a long time]</a:t>
            </a:r>
            <a:r>
              <a:rPr lang="en-IE" sz="1800" dirty="0"/>
              <a:t>.</a:t>
            </a:r>
          </a:p>
          <a:p>
            <a:endParaRPr lang="en-IE" dirty="0"/>
          </a:p>
        </p:txBody>
      </p:sp>
    </p:spTree>
    <p:extLst>
      <p:ext uri="{BB962C8B-B14F-4D97-AF65-F5344CB8AC3E}">
        <p14:creationId xmlns:p14="http://schemas.microsoft.com/office/powerpoint/2010/main" val="1227992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620AB2-46CD-B866-83F5-E776D95B2838}"/>
              </a:ext>
            </a:extLst>
          </p:cNvPr>
          <p:cNvSpPr>
            <a:spLocks noGrp="1"/>
          </p:cNvSpPr>
          <p:nvPr>
            <p:ph type="sldNum" sz="quarter" idx="10"/>
          </p:nvPr>
        </p:nvSpPr>
        <p:spPr/>
        <p:txBody>
          <a:bodyPr/>
          <a:lstStyle/>
          <a:p>
            <a:fld id="{B599C20F-761D-7D4C-9C58-96D3174EBC19}" type="slidenum">
              <a:rPr lang="en-US" smtClean="0"/>
              <a:pPr/>
              <a:t>22</a:t>
            </a:fld>
            <a:endParaRPr lang="en-US" dirty="0"/>
          </a:p>
        </p:txBody>
      </p:sp>
      <p:sp>
        <p:nvSpPr>
          <p:cNvPr id="3" name="Title 2">
            <a:extLst>
              <a:ext uri="{FF2B5EF4-FFF2-40B4-BE49-F238E27FC236}">
                <a16:creationId xmlns:a16="http://schemas.microsoft.com/office/drawing/2014/main" id="{D322E25C-4B9B-EB31-AD45-498BF37B200F}"/>
              </a:ext>
            </a:extLst>
          </p:cNvPr>
          <p:cNvSpPr>
            <a:spLocks noGrp="1"/>
          </p:cNvSpPr>
          <p:nvPr>
            <p:ph type="title"/>
          </p:nvPr>
        </p:nvSpPr>
        <p:spPr/>
        <p:txBody>
          <a:bodyPr/>
          <a:lstStyle/>
          <a:p>
            <a:r>
              <a:rPr lang="en-IE" dirty="0"/>
              <a:t>Other Suggestions</a:t>
            </a:r>
          </a:p>
        </p:txBody>
      </p:sp>
      <p:sp>
        <p:nvSpPr>
          <p:cNvPr id="4" name="Content Placeholder 3">
            <a:extLst>
              <a:ext uri="{FF2B5EF4-FFF2-40B4-BE49-F238E27FC236}">
                <a16:creationId xmlns:a16="http://schemas.microsoft.com/office/drawing/2014/main" id="{075D906B-0BE5-73BA-4463-5548C8980D78}"/>
              </a:ext>
            </a:extLst>
          </p:cNvPr>
          <p:cNvSpPr>
            <a:spLocks noGrp="1"/>
          </p:cNvSpPr>
          <p:nvPr>
            <p:ph sz="quarter" idx="11"/>
          </p:nvPr>
        </p:nvSpPr>
        <p:spPr/>
        <p:txBody>
          <a:bodyPr/>
          <a:lstStyle/>
          <a:p>
            <a:pPr marL="457200" indent="-457200"/>
            <a:r>
              <a:rPr lang="en-IE" dirty="0"/>
              <a:t>Get your caretake to take monthly gas/oil and electricity readings and record them in a spreadsheet. </a:t>
            </a:r>
          </a:p>
          <a:p>
            <a:pPr marL="457200" indent="-457200"/>
            <a:r>
              <a:rPr lang="en-IE" dirty="0"/>
              <a:t>Join the SEAI’s Reduce Your Use programme in order to obtain a wide range of tips and resources to reduce your energy use </a:t>
            </a:r>
            <a:r>
              <a:rPr lang="en-IE" dirty="0">
                <a:hlinkClick r:id="rId2"/>
              </a:rPr>
              <a:t>https://www.seai.ie/reduceyouruse/public-bodies/energy-efficiency-campaig/resources/</a:t>
            </a:r>
            <a:endParaRPr lang="en-IE" dirty="0"/>
          </a:p>
          <a:p>
            <a:pPr marL="457200" indent="-457200"/>
            <a:r>
              <a:rPr lang="en-IE" dirty="0"/>
              <a:t>Checkout the SEAIs Energy Audit Handbook </a:t>
            </a:r>
            <a:r>
              <a:rPr lang="en-IE" dirty="0">
                <a:hlinkClick r:id="rId3"/>
              </a:rPr>
              <a:t>https://www.seai.ie/publications/SEAI-Energy-Audit-Handbook.pdf</a:t>
            </a:r>
            <a:endParaRPr lang="en-IE" dirty="0"/>
          </a:p>
          <a:p>
            <a:pPr marL="457200" indent="-457200"/>
            <a:endParaRPr lang="en-IE" dirty="0"/>
          </a:p>
          <a:p>
            <a:endParaRPr lang="en-IE" dirty="0"/>
          </a:p>
        </p:txBody>
      </p:sp>
    </p:spTree>
    <p:extLst>
      <p:ext uri="{BB962C8B-B14F-4D97-AF65-F5344CB8AC3E}">
        <p14:creationId xmlns:p14="http://schemas.microsoft.com/office/powerpoint/2010/main" val="105729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C0CE00-5B67-62D5-A8E9-CA3E692E2B56}"/>
              </a:ext>
            </a:extLst>
          </p:cNvPr>
          <p:cNvSpPr>
            <a:spLocks noGrp="1"/>
          </p:cNvSpPr>
          <p:nvPr>
            <p:ph type="sldNum" sz="quarter" idx="10"/>
          </p:nvPr>
        </p:nvSpPr>
        <p:spPr/>
        <p:txBody>
          <a:bodyPr/>
          <a:lstStyle/>
          <a:p>
            <a:fld id="{B599C20F-761D-7D4C-9C58-96D3174EBC19}" type="slidenum">
              <a:rPr lang="en-US" smtClean="0"/>
              <a:pPr/>
              <a:t>23</a:t>
            </a:fld>
            <a:endParaRPr lang="en-US" dirty="0"/>
          </a:p>
        </p:txBody>
      </p:sp>
      <p:sp>
        <p:nvSpPr>
          <p:cNvPr id="3" name="Title 2">
            <a:extLst>
              <a:ext uri="{FF2B5EF4-FFF2-40B4-BE49-F238E27FC236}">
                <a16:creationId xmlns:a16="http://schemas.microsoft.com/office/drawing/2014/main" id="{A768B338-EBAB-AB14-284F-D0D688516D21}"/>
              </a:ext>
            </a:extLst>
          </p:cNvPr>
          <p:cNvSpPr>
            <a:spLocks noGrp="1"/>
          </p:cNvSpPr>
          <p:nvPr>
            <p:ph type="title"/>
          </p:nvPr>
        </p:nvSpPr>
        <p:spPr/>
        <p:txBody>
          <a:bodyPr/>
          <a:lstStyle/>
          <a:p>
            <a:r>
              <a:rPr lang="en-IE" dirty="0"/>
              <a:t>ETBs on </a:t>
            </a:r>
            <a:r>
              <a:rPr lang="en-IE" dirty="0" err="1"/>
              <a:t>Energylink</a:t>
            </a:r>
            <a:endParaRPr lang="en-IE" dirty="0"/>
          </a:p>
        </p:txBody>
      </p:sp>
      <p:sp>
        <p:nvSpPr>
          <p:cNvPr id="4" name="Content Placeholder 3">
            <a:extLst>
              <a:ext uri="{FF2B5EF4-FFF2-40B4-BE49-F238E27FC236}">
                <a16:creationId xmlns:a16="http://schemas.microsoft.com/office/drawing/2014/main" id="{BAC0EDB7-46C9-4B09-8B86-482EFAC7EC3A}"/>
              </a:ext>
            </a:extLst>
          </p:cNvPr>
          <p:cNvSpPr>
            <a:spLocks noGrp="1"/>
          </p:cNvSpPr>
          <p:nvPr>
            <p:ph sz="quarter" idx="11"/>
          </p:nvPr>
        </p:nvSpPr>
        <p:spPr/>
        <p:txBody>
          <a:bodyPr/>
          <a:lstStyle/>
          <a:p>
            <a:pPr marL="457200" indent="-457200"/>
            <a:r>
              <a:rPr lang="en-IE" dirty="0"/>
              <a:t>The SEAI have setup a discussion area for ETBs on their </a:t>
            </a:r>
            <a:r>
              <a:rPr lang="en-IE" dirty="0" err="1"/>
              <a:t>Energylink</a:t>
            </a:r>
            <a:r>
              <a:rPr lang="en-IE" dirty="0"/>
              <a:t> </a:t>
            </a:r>
            <a:r>
              <a:rPr lang="en-IE" dirty="0">
                <a:hlinkClick r:id="rId2"/>
              </a:rPr>
              <a:t>https://energylink.seai.ie/sector/view/13</a:t>
            </a:r>
            <a:endParaRPr lang="en-IE" dirty="0"/>
          </a:p>
          <a:p>
            <a:pPr marL="457200" indent="-457200"/>
            <a:endParaRPr lang="en-IE" dirty="0"/>
          </a:p>
          <a:p>
            <a:pPr marL="457200" indent="-457200"/>
            <a:r>
              <a:rPr lang="en-IE" dirty="0"/>
              <a:t>It is recommended to discuss and present the output of your activities on this page.</a:t>
            </a:r>
          </a:p>
          <a:p>
            <a:pPr marL="457200" indent="-457200"/>
            <a:endParaRPr lang="en-IE" dirty="0"/>
          </a:p>
          <a:p>
            <a:pPr marL="457200" indent="-457200"/>
            <a:r>
              <a:rPr lang="en-IE" dirty="0"/>
              <a:t>Lots of other schools will be experiencing the same issues as you. Sharing on </a:t>
            </a:r>
            <a:r>
              <a:rPr lang="en-IE" dirty="0" err="1"/>
              <a:t>Energylink</a:t>
            </a:r>
            <a:r>
              <a:rPr lang="en-IE" dirty="0"/>
              <a:t> can help to solve these problems faster.</a:t>
            </a:r>
          </a:p>
        </p:txBody>
      </p:sp>
    </p:spTree>
    <p:extLst>
      <p:ext uri="{BB962C8B-B14F-4D97-AF65-F5344CB8AC3E}">
        <p14:creationId xmlns:p14="http://schemas.microsoft.com/office/powerpoint/2010/main" val="3285812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Slide Background Fill">
            <a:extLst>
              <a:ext uri="{FF2B5EF4-FFF2-40B4-BE49-F238E27FC236}">
                <a16:creationId xmlns:a16="http://schemas.microsoft.com/office/drawing/2014/main" id="{44D65982-4F00-4330-8DAA-DE6A9E4D6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lor Cover">
            <a:extLst>
              <a:ext uri="{FF2B5EF4-FFF2-40B4-BE49-F238E27FC236}">
                <a16:creationId xmlns:a16="http://schemas.microsoft.com/office/drawing/2014/main" id="{009115B9-5BFD-478D-9C87-29ADB3AF1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8D57F946-2E03-4DE1-91F8-25BEDC6635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2"/>
            <a:ext cx="3468234" cy="6858000"/>
            <a:chOff x="651279" y="598259"/>
            <a:chExt cx="10889442" cy="5680742"/>
          </a:xfrm>
        </p:grpSpPr>
        <p:sp>
          <p:nvSpPr>
            <p:cNvPr id="34" name="Color">
              <a:extLst>
                <a:ext uri="{FF2B5EF4-FFF2-40B4-BE49-F238E27FC236}">
                  <a16:creationId xmlns:a16="http://schemas.microsoft.com/office/drawing/2014/main" id="{1598881B-E007-4AAF-BA50-0AD6182192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Color">
              <a:extLst>
                <a:ext uri="{FF2B5EF4-FFF2-40B4-BE49-F238E27FC236}">
                  <a16:creationId xmlns:a16="http://schemas.microsoft.com/office/drawing/2014/main" id="{87A6DD9E-16A5-46AE-A522-D46D6BEDF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oup 3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8" name="Freeform: Shape 3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9" name="Freeform: Shape 3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3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 name="Freeform: Shape 4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2" name="Freeform: Shape 4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3" name="Freeform: Shape 4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4" name="Freeform: Shape 4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6A42F54B-4BFD-F2ED-A2A2-B3193771BCAB}"/>
              </a:ext>
            </a:extLst>
          </p:cNvPr>
          <p:cNvSpPr>
            <a:spLocks noGrp="1"/>
          </p:cNvSpPr>
          <p:nvPr>
            <p:ph type="title"/>
          </p:nvPr>
        </p:nvSpPr>
        <p:spPr>
          <a:xfrm rot="16200000">
            <a:off x="-1325880" y="1947672"/>
            <a:ext cx="5961888" cy="2788920"/>
          </a:xfrm>
        </p:spPr>
        <p:txBody>
          <a:bodyPr vert="horz" lIns="91440" tIns="45720" rIns="91440" bIns="45720" rtlCol="0" anchor="ct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defTabSz="914400">
              <a:lnSpc>
                <a:spcPct val="90000"/>
              </a:lnSpc>
            </a:pPr>
            <a:r>
              <a:rPr lang="en-US" sz="4800" b="1" kern="1200" dirty="0">
                <a:solidFill>
                  <a:schemeClr val="bg1"/>
                </a:solidFill>
                <a:latin typeface="+mj-lt"/>
                <a:ea typeface="+mj-ea"/>
                <a:cs typeface="+mj-cs"/>
              </a:rPr>
              <a:t>NOTES</a:t>
            </a:r>
          </a:p>
        </p:txBody>
      </p:sp>
      <p:sp>
        <p:nvSpPr>
          <p:cNvPr id="4" name="TextBox 3">
            <a:extLst>
              <a:ext uri="{FF2B5EF4-FFF2-40B4-BE49-F238E27FC236}">
                <a16:creationId xmlns:a16="http://schemas.microsoft.com/office/drawing/2014/main" id="{718CCD2D-AAFD-D877-561A-5A693D7377CC}"/>
              </a:ext>
            </a:extLst>
          </p:cNvPr>
          <p:cNvSpPr txBox="1"/>
          <p:nvPr/>
        </p:nvSpPr>
        <p:spPr>
          <a:xfrm>
            <a:off x="4071068" y="841247"/>
            <a:ext cx="6877878" cy="5120640"/>
          </a:xfrm>
          <a:prstGeom prst="rect">
            <a:avLst/>
          </a:prstGeom>
        </p:spPr>
        <p:txBody>
          <a:bodyPr vert="horz" lIns="91440" tIns="45720" rIns="91440" bIns="45720" rtlCol="0" anchor="ct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152419" defTabSz="914400">
              <a:lnSpc>
                <a:spcPct val="90000"/>
              </a:lnSpc>
              <a:spcAft>
                <a:spcPts val="600"/>
              </a:spcAft>
            </a:pPr>
            <a:r>
              <a:rPr lang="en-US" sz="1700">
                <a:solidFill>
                  <a:schemeClr val="tx2"/>
                </a:solidFill>
                <a:latin typeface="Abadi" panose="020B0604020104020204" pitchFamily="34" charset="0"/>
              </a:rPr>
              <a:t>ETBs need </a:t>
            </a:r>
            <a:r>
              <a:rPr lang="en-US" sz="1700" dirty="0">
                <a:solidFill>
                  <a:schemeClr val="tx2"/>
                </a:solidFill>
                <a:latin typeface="Abadi" panose="020B0604020104020204" pitchFamily="34" charset="0"/>
              </a:rPr>
              <a:t>to do:-</a:t>
            </a:r>
          </a:p>
          <a:p>
            <a:pPr marL="381019" indent="-228600" defTabSz="914400">
              <a:lnSpc>
                <a:spcPct val="90000"/>
              </a:lnSpc>
              <a:spcAft>
                <a:spcPts val="600"/>
              </a:spcAft>
              <a:buFont typeface="Arial" panose="020B0604020202020204" pitchFamily="34" charset="0"/>
              <a:buChar char="•"/>
            </a:pPr>
            <a:r>
              <a:rPr lang="en-US" sz="1700" dirty="0" err="1">
                <a:solidFill>
                  <a:schemeClr val="tx2"/>
                </a:solidFill>
                <a:latin typeface="Abadi" panose="020B0604020104020204" pitchFamily="34" charset="0"/>
              </a:rPr>
              <a:t>Decarbonisation</a:t>
            </a:r>
            <a:r>
              <a:rPr lang="en-US" sz="1700" dirty="0">
                <a:solidFill>
                  <a:schemeClr val="tx2"/>
                </a:solidFill>
                <a:latin typeface="Abadi" panose="020B0604020104020204" pitchFamily="34" charset="0"/>
              </a:rPr>
              <a:t> needs to be at the core of all building related activities over the coming years. We need to identify the main areas which require focus in order to achieve the 2030 targets including Building Upgrade Requirements, Efficiency Projects, Energy Management Activities and Upskilling at an ETB level.</a:t>
            </a:r>
          </a:p>
          <a:p>
            <a:pPr marL="152419" defTabSz="914400">
              <a:lnSpc>
                <a:spcPct val="90000"/>
              </a:lnSpc>
              <a:spcAft>
                <a:spcPts val="600"/>
              </a:spcAft>
            </a:pPr>
            <a:endParaRPr lang="en-US" sz="1700" dirty="0">
              <a:solidFill>
                <a:schemeClr val="tx2"/>
              </a:solidFill>
              <a:latin typeface="Abadi" panose="020B0604020104020204" pitchFamily="34" charset="0"/>
            </a:endParaRPr>
          </a:p>
          <a:p>
            <a:pPr marL="381019" indent="-228600" defTabSz="914400">
              <a:lnSpc>
                <a:spcPct val="90000"/>
              </a:lnSpc>
              <a:spcAft>
                <a:spcPts val="600"/>
              </a:spcAft>
              <a:buFont typeface="Arial" panose="020B0604020202020204" pitchFamily="34" charset="0"/>
              <a:buChar char="•"/>
            </a:pPr>
            <a:r>
              <a:rPr lang="en-US" sz="1700" dirty="0">
                <a:solidFill>
                  <a:schemeClr val="tx2"/>
                </a:solidFill>
                <a:latin typeface="Abadi" panose="020B0604020104020204" pitchFamily="34" charset="0"/>
              </a:rPr>
              <a:t>Robust Energy Management practices across our building stock could improve energy performance by at least 10%, saving &gt;€1m per year. Sufficient resources and training are required to achieve this.</a:t>
            </a:r>
          </a:p>
          <a:p>
            <a:pPr indent="-228600" defTabSz="914400">
              <a:lnSpc>
                <a:spcPct val="90000"/>
              </a:lnSpc>
              <a:spcAft>
                <a:spcPts val="600"/>
              </a:spcAft>
              <a:buFont typeface="Arial" panose="020B0604020202020204" pitchFamily="34" charset="0"/>
              <a:buChar char="•"/>
            </a:pPr>
            <a:endParaRPr lang="en-US" sz="1700" dirty="0">
              <a:solidFill>
                <a:schemeClr val="tx2"/>
              </a:solidFill>
              <a:latin typeface="Abadi" panose="020B0604020104020204" pitchFamily="34" charset="0"/>
            </a:endParaRPr>
          </a:p>
          <a:p>
            <a:pPr marL="381019" indent="-228600" defTabSz="914400">
              <a:lnSpc>
                <a:spcPct val="90000"/>
              </a:lnSpc>
              <a:spcAft>
                <a:spcPts val="600"/>
              </a:spcAft>
              <a:buFont typeface="Arial" panose="020B0604020202020204" pitchFamily="34" charset="0"/>
              <a:buChar char="•"/>
            </a:pPr>
            <a:r>
              <a:rPr lang="en-US" sz="1700" dirty="0">
                <a:solidFill>
                  <a:schemeClr val="tx2"/>
                </a:solidFill>
                <a:latin typeface="Abadi" panose="020B0604020104020204" pitchFamily="34" charset="0"/>
              </a:rPr>
              <a:t>Upskilling may be required in areas such as Energy Efficient Design, Energy Management, Energy Awareness, Energy Performance Contracting. There is potential to obtain strong support from the SEAI for these activities.</a:t>
            </a:r>
          </a:p>
          <a:p>
            <a:pPr indent="-228600" defTabSz="914400">
              <a:lnSpc>
                <a:spcPct val="90000"/>
              </a:lnSpc>
              <a:spcAft>
                <a:spcPts val="600"/>
              </a:spcAft>
              <a:buFont typeface="Arial" panose="020B0604020202020204" pitchFamily="34" charset="0"/>
              <a:buChar char="•"/>
            </a:pPr>
            <a:endParaRPr lang="en-US" sz="1700" dirty="0">
              <a:solidFill>
                <a:schemeClr val="tx2"/>
              </a:solidFill>
            </a:endParaRPr>
          </a:p>
        </p:txBody>
      </p:sp>
    </p:spTree>
    <p:extLst>
      <p:ext uri="{BB962C8B-B14F-4D97-AF65-F5344CB8AC3E}">
        <p14:creationId xmlns:p14="http://schemas.microsoft.com/office/powerpoint/2010/main" val="1509936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F9348BA2-F0C8-037F-5BA5-BDEE1F4850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6" y="485678"/>
            <a:ext cx="8879684" cy="54674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olls of blueprints">
            <a:extLst>
              <a:ext uri="{FF2B5EF4-FFF2-40B4-BE49-F238E27FC236}">
                <a16:creationId xmlns:a16="http://schemas.microsoft.com/office/drawing/2014/main" id="{F1799BEA-FB99-4E65-B4D4-7A15157CD65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235" b="15496"/>
          <a:stretch/>
        </p:blipFill>
        <p:spPr>
          <a:xfrm>
            <a:off x="10633" y="0"/>
            <a:ext cx="12248042" cy="6858000"/>
          </a:xfrm>
          <a:prstGeom prst="rect">
            <a:avLst/>
          </a:prstGeom>
        </p:spPr>
      </p:pic>
      <p:sp>
        <p:nvSpPr>
          <p:cNvPr id="8" name="Title 7">
            <a:extLst>
              <a:ext uri="{FF2B5EF4-FFF2-40B4-BE49-F238E27FC236}">
                <a16:creationId xmlns:a16="http://schemas.microsoft.com/office/drawing/2014/main" id="{976567A8-A817-4622-8544-2D524444EBBC}"/>
              </a:ext>
            </a:extLst>
          </p:cNvPr>
          <p:cNvSpPr>
            <a:spLocks noGrp="1"/>
          </p:cNvSpPr>
          <p:nvPr>
            <p:ph type="title"/>
          </p:nvPr>
        </p:nvSpPr>
        <p:spPr>
          <a:xfrm>
            <a:off x="838200" y="365125"/>
            <a:ext cx="10515600" cy="4300393"/>
          </a:xfrm>
        </p:spPr>
        <p:txBody>
          <a:bodyPr>
            <a:normAutofit/>
          </a:bodyPr>
          <a:lstStyle/>
          <a:p>
            <a:br>
              <a:rPr lang="en-IE" sz="3200" b="1" dirty="0">
                <a:solidFill>
                  <a:srgbClr val="002060"/>
                </a:solidFill>
                <a:latin typeface="Helvetica" panose="020B0604020202020204" pitchFamily="34" charset="0"/>
                <a:cs typeface="Helvetica" panose="020B0604020202020204" pitchFamily="34" charset="0"/>
              </a:rPr>
            </a:br>
            <a:endParaRPr lang="en-IE" sz="3200" b="1" dirty="0">
              <a:solidFill>
                <a:srgbClr val="002060"/>
              </a:solidFill>
              <a:latin typeface="Helvetica" panose="020B0604020202020204" pitchFamily="34" charset="0"/>
              <a:cs typeface="Helvetica" panose="020B0604020202020204" pitchFamily="34" charset="0"/>
            </a:endParaRPr>
          </a:p>
        </p:txBody>
      </p:sp>
      <p:sp>
        <p:nvSpPr>
          <p:cNvPr id="3" name="TextBox 2">
            <a:extLst>
              <a:ext uri="{FF2B5EF4-FFF2-40B4-BE49-F238E27FC236}">
                <a16:creationId xmlns:a16="http://schemas.microsoft.com/office/drawing/2014/main" id="{D3BA381C-ED74-9734-F6EC-92E9EC20F1F4}"/>
              </a:ext>
            </a:extLst>
          </p:cNvPr>
          <p:cNvSpPr txBox="1"/>
          <p:nvPr/>
        </p:nvSpPr>
        <p:spPr>
          <a:xfrm>
            <a:off x="1154546" y="365125"/>
            <a:ext cx="8077200" cy="600164"/>
          </a:xfrm>
          <a:prstGeom prst="rect">
            <a:avLst/>
          </a:prstGeom>
          <a:noFill/>
        </p:spPr>
        <p:txBody>
          <a:bodyPr wrap="square">
            <a:spAutoFit/>
          </a:bodyPr>
          <a:lstStyle/>
          <a:p>
            <a:r>
              <a:rPr kumimoji="0" lang="en-IE" sz="3300" i="0" u="none" strike="noStrike" kern="1200" cap="none" spc="0" normalizeH="0" baseline="0" noProof="0" dirty="0">
                <a:ln>
                  <a:noFill/>
                </a:ln>
                <a:solidFill>
                  <a:srgbClr val="273777"/>
                </a:solidFill>
                <a:effectLst/>
                <a:uLnTx/>
                <a:uFillTx/>
                <a:latin typeface="Helvetica" panose="020B0604020202020204" pitchFamily="34" charset="0"/>
                <a:ea typeface="+mj-ea"/>
                <a:cs typeface="Helvetica" panose="020B0604020202020204" pitchFamily="34" charset="0"/>
              </a:rPr>
              <a:t>Energy Management for ETBs</a:t>
            </a:r>
            <a:endParaRPr lang="en-IE" dirty="0">
              <a:latin typeface="Helvetica" panose="020B0604020202020204" pitchFamily="34" charset="0"/>
              <a:cs typeface="Helvetica" panose="020B0604020202020204" pitchFamily="34" charset="0"/>
            </a:endParaRPr>
          </a:p>
        </p:txBody>
      </p:sp>
      <p:sp>
        <p:nvSpPr>
          <p:cNvPr id="6" name="TextBox 5">
            <a:extLst>
              <a:ext uri="{FF2B5EF4-FFF2-40B4-BE49-F238E27FC236}">
                <a16:creationId xmlns:a16="http://schemas.microsoft.com/office/drawing/2014/main" id="{72B1286E-D9C3-36D0-5B22-443F0421AF7D}"/>
              </a:ext>
            </a:extLst>
          </p:cNvPr>
          <p:cNvSpPr txBox="1"/>
          <p:nvPr/>
        </p:nvSpPr>
        <p:spPr>
          <a:xfrm>
            <a:off x="838200" y="1653311"/>
            <a:ext cx="8393545" cy="2790508"/>
          </a:xfrm>
          <a:prstGeom prst="rect">
            <a:avLst/>
          </a:prstGeom>
          <a:noFill/>
        </p:spPr>
        <p:txBody>
          <a:bodyPr wrap="square">
            <a:spAutoFit/>
          </a:bodyPr>
          <a:lstStyle/>
          <a:p>
            <a:pPr marL="342900" marR="0" lvl="0" indent="-342900" algn="l" defTabSz="685800" rtl="0" eaLnBrk="1" fontAlgn="auto" latinLnBrk="0" hangingPunct="1">
              <a:lnSpc>
                <a:spcPct val="90000"/>
              </a:lnSpc>
              <a:spcBef>
                <a:spcPts val="750"/>
              </a:spcBef>
              <a:spcAft>
                <a:spcPts val="0"/>
              </a:spcAft>
              <a:buClrTx/>
              <a:buSzTx/>
              <a:buFont typeface="Wingdings" panose="05000000000000000000" pitchFamily="2" charset="2"/>
              <a:buChar char="v"/>
              <a:tabLst/>
              <a:defRPr/>
            </a:pPr>
            <a:r>
              <a:rPr kumimoji="0" lang="en-GB" sz="20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ETBI is collaborating with SEAI to provide a comprehensive and coordinated energy management initiative, delivered through training courses, site visits, support for ETBI Management, staff, principals, teachers and caretakers.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342900" marR="0" lvl="0" indent="-342900" algn="l" defTabSz="685800" rtl="0" eaLnBrk="1" fontAlgn="auto" latinLnBrk="0" hangingPunct="1">
              <a:lnSpc>
                <a:spcPct val="90000"/>
              </a:lnSpc>
              <a:spcBef>
                <a:spcPts val="750"/>
              </a:spcBef>
              <a:spcAft>
                <a:spcPts val="0"/>
              </a:spcAft>
              <a:buClrTx/>
              <a:buSzTx/>
              <a:buFont typeface="Wingdings" panose="05000000000000000000" pitchFamily="2" charset="2"/>
              <a:buChar char="v"/>
              <a:tabLst/>
              <a:defRPr/>
            </a:pPr>
            <a:r>
              <a:rPr kumimoji="0" lang="en-GB" sz="20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This is a pathway to engaging with SEAI on the journey towards improved energy performance and substantial savings.  The model is tailored around the needs of ETBs and is most successful when the CE and Senior </a:t>
            </a:r>
            <a:r>
              <a:rPr lang="en-GB" sz="2000" dirty="0">
                <a:solidFill>
                  <a:prstClr val="black"/>
                </a:solidFill>
                <a:latin typeface="Helvetica" panose="020B0604020202020204" pitchFamily="34" charset="0"/>
                <a:cs typeface="Helvetica" panose="020B0604020202020204" pitchFamily="34" charset="0"/>
              </a:rPr>
              <a:t>M</a:t>
            </a:r>
            <a:r>
              <a:rPr kumimoji="0" lang="en-GB" sz="2000" b="0" i="0" u="none" strike="noStrike" kern="1200" cap="none" spc="0" normalizeH="0" baseline="0" noProof="0" dirty="0" err="1">
                <a:ln>
                  <a:noFill/>
                </a:ln>
                <a:solidFill>
                  <a:prstClr val="black"/>
                </a:solidFill>
                <a:effectLst/>
                <a:uLnTx/>
                <a:uFillTx/>
                <a:latin typeface="Helvetica" panose="020B0604020202020204" pitchFamily="34" charset="0"/>
                <a:cs typeface="Helvetica" panose="020B0604020202020204" pitchFamily="34" charset="0"/>
              </a:rPr>
              <a:t>anagement</a:t>
            </a:r>
            <a:r>
              <a:rPr kumimoji="0" lang="en-GB" sz="20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fully support it.</a:t>
            </a:r>
          </a:p>
        </p:txBody>
      </p:sp>
      <p:pic>
        <p:nvPicPr>
          <p:cNvPr id="7" name="Picture 2" descr="ETBI Principals and Deputy Principals Conference – April 27th, 2021 – ETBI">
            <a:extLst>
              <a:ext uri="{FF2B5EF4-FFF2-40B4-BE49-F238E27FC236}">
                <a16:creationId xmlns:a16="http://schemas.microsoft.com/office/drawing/2014/main" id="{DA5C1D17-E120-3262-514E-234B7B8853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1602" y="5619432"/>
            <a:ext cx="1970397" cy="134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639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row: Notched Right 4">
            <a:extLst>
              <a:ext uri="{FF2B5EF4-FFF2-40B4-BE49-F238E27FC236}">
                <a16:creationId xmlns:a16="http://schemas.microsoft.com/office/drawing/2014/main" id="{633469BC-09E5-D54B-A47F-69548D0E4A8C}"/>
              </a:ext>
            </a:extLst>
          </p:cNvPr>
          <p:cNvSpPr/>
          <p:nvPr/>
        </p:nvSpPr>
        <p:spPr>
          <a:xfrm>
            <a:off x="4343587" y="2417809"/>
            <a:ext cx="7599814" cy="1074928"/>
          </a:xfrm>
          <a:prstGeom prst="notched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IE"/>
          </a:p>
        </p:txBody>
      </p:sp>
      <p:sp>
        <p:nvSpPr>
          <p:cNvPr id="11" name="Rectangle 10">
            <a:extLst>
              <a:ext uri="{FF2B5EF4-FFF2-40B4-BE49-F238E27FC236}">
                <a16:creationId xmlns:a16="http://schemas.microsoft.com/office/drawing/2014/main" id="{0819433F-4ACE-F809-FA6B-4FB517383C65}"/>
              </a:ext>
            </a:extLst>
          </p:cNvPr>
          <p:cNvSpPr/>
          <p:nvPr/>
        </p:nvSpPr>
        <p:spPr>
          <a:xfrm>
            <a:off x="0" y="1319102"/>
            <a:ext cx="3526141" cy="4456501"/>
          </a:xfrm>
          <a:prstGeom prst="rect">
            <a:avLst/>
          </a:prstGeom>
          <a:solidFill>
            <a:srgbClr val="EDF1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273777"/>
                </a:solidFill>
              </a:rPr>
              <a:t>ETBI is collaborating with SEAI to provide a comprehensive and coordinated energy management initiative, delivered through training courses, site visits, support for ETBI Management, staff, principals, teachers and caretakers.</a:t>
            </a:r>
          </a:p>
          <a:p>
            <a:endParaRPr lang="en-US" sz="2000" dirty="0">
              <a:solidFill>
                <a:srgbClr val="273777"/>
              </a:solidFill>
            </a:endParaRPr>
          </a:p>
          <a:p>
            <a:r>
              <a:rPr lang="en-US" sz="2000" dirty="0">
                <a:solidFill>
                  <a:srgbClr val="273777"/>
                </a:solidFill>
              </a:rPr>
              <a:t>This model is tailored around the needs of ETBs and is most successful when the CE and senior management fully support it.</a:t>
            </a:r>
          </a:p>
        </p:txBody>
      </p:sp>
      <p:sp>
        <p:nvSpPr>
          <p:cNvPr id="2" name="Title 1">
            <a:extLst>
              <a:ext uri="{FF2B5EF4-FFF2-40B4-BE49-F238E27FC236}">
                <a16:creationId xmlns:a16="http://schemas.microsoft.com/office/drawing/2014/main" id="{E5290D19-68F6-C8F9-330B-8D8866C7FE6D}"/>
              </a:ext>
            </a:extLst>
          </p:cNvPr>
          <p:cNvSpPr>
            <a:spLocks noGrp="1"/>
          </p:cNvSpPr>
          <p:nvPr>
            <p:ph type="title" idx="4294967295"/>
          </p:nvPr>
        </p:nvSpPr>
        <p:spPr>
          <a:xfrm>
            <a:off x="655638" y="223838"/>
            <a:ext cx="11536362" cy="881062"/>
          </a:xfrm>
        </p:spPr>
        <p:txBody>
          <a:bodyPr>
            <a:normAutofit/>
          </a:bodyPr>
          <a:lstStyle/>
          <a:p>
            <a:r>
              <a:rPr lang="en-IE" sz="2800" b="1" dirty="0"/>
              <a:t>SEAI Partnership and Energy Management for ETBs</a:t>
            </a:r>
          </a:p>
        </p:txBody>
      </p:sp>
      <p:sp>
        <p:nvSpPr>
          <p:cNvPr id="36" name="TextBox 35">
            <a:extLst>
              <a:ext uri="{FF2B5EF4-FFF2-40B4-BE49-F238E27FC236}">
                <a16:creationId xmlns:a16="http://schemas.microsoft.com/office/drawing/2014/main" id="{0F5A92A1-7F68-1FF8-F091-B2619A65BDF4}"/>
              </a:ext>
            </a:extLst>
          </p:cNvPr>
          <p:cNvSpPr txBox="1"/>
          <p:nvPr/>
        </p:nvSpPr>
        <p:spPr>
          <a:xfrm>
            <a:off x="0" y="6705601"/>
            <a:ext cx="846667" cy="123111"/>
          </a:xfrm>
          <a:prstGeom prst="rect">
            <a:avLst/>
          </a:prstGeom>
          <a:noFill/>
        </p:spPr>
        <p:txBody>
          <a:bodyPr wrap="square" tIns="0" bIns="0" rtlCol="0">
            <a:spAutoFit/>
          </a:bodyPr>
          <a:lstStyle/>
          <a:p>
            <a:pPr defTabSz="609585"/>
            <a:r>
              <a:rPr lang="en-IE" sz="800" dirty="0">
                <a:solidFill>
                  <a:prstClr val="white">
                    <a:lumMod val="75000"/>
                  </a:prstClr>
                </a:solidFill>
                <a:latin typeface="Calibri" panose="020F0502020204030204"/>
              </a:rPr>
              <a:t>432-23P0062</a:t>
            </a:r>
          </a:p>
        </p:txBody>
      </p:sp>
      <p:pic>
        <p:nvPicPr>
          <p:cNvPr id="8" name="Lines_Gradient_Dblue.jpg">
            <a:extLst>
              <a:ext uri="{FF2B5EF4-FFF2-40B4-BE49-F238E27FC236}">
                <a16:creationId xmlns:a16="http://schemas.microsoft.com/office/drawing/2014/main" id="{B2D27C40-E1DB-0F7F-2F93-0023720F4B08}"/>
              </a:ext>
            </a:extLst>
          </p:cNvPr>
          <p:cNvPicPr>
            <a:picLocks noChangeAspect="1"/>
          </p:cNvPicPr>
          <p:nvPr/>
        </p:nvPicPr>
        <p:blipFill rotWithShape="1">
          <a:blip r:embed="rId3" r:link="rId4" cstate="print">
            <a:extLst>
              <a:ext uri="{28A0092B-C50C-407E-A947-70E740481C1C}">
                <a14:useLocalDpi xmlns:a14="http://schemas.microsoft.com/office/drawing/2010/main" val="0"/>
              </a:ext>
            </a:extLst>
          </a:blip>
          <a:srcRect l="21883" r="21883"/>
          <a:stretch>
            <a:fillRect/>
          </a:stretch>
        </p:blipFill>
        <p:spPr bwMode="auto">
          <a:xfrm>
            <a:off x="4933228" y="2104784"/>
            <a:ext cx="1724142" cy="1724142"/>
          </a:xfrm>
          <a:prstGeom prst="flowChartConnector">
            <a:avLst/>
          </a:prstGeom>
          <a:ln>
            <a:noFill/>
          </a:ln>
          <a:extLst>
            <a:ext uri="{53640926-AAD7-44D8-BBD7-CCE9431645EC}">
              <a14:shadowObscured xmlns:a14="http://schemas.microsoft.com/office/drawing/2010/main"/>
            </a:ext>
          </a:extLst>
        </p:spPr>
      </p:pic>
      <p:pic>
        <p:nvPicPr>
          <p:cNvPr id="10" name="Pink_Gradient_Back.jpg">
            <a:extLst>
              <a:ext uri="{FF2B5EF4-FFF2-40B4-BE49-F238E27FC236}">
                <a16:creationId xmlns:a16="http://schemas.microsoft.com/office/drawing/2014/main" id="{D9DBF1D6-7A36-5CA6-5A60-CA11C3457061}"/>
              </a:ext>
            </a:extLst>
          </p:cNvPr>
          <p:cNvPicPr>
            <a:picLocks noChangeAspect="1"/>
          </p:cNvPicPr>
          <p:nvPr/>
        </p:nvPicPr>
        <p:blipFill rotWithShape="1">
          <a:blip r:embed="rId5" r:link="rId6" cstate="print">
            <a:extLst>
              <a:ext uri="{28A0092B-C50C-407E-A947-70E740481C1C}">
                <a14:useLocalDpi xmlns:a14="http://schemas.microsoft.com/office/drawing/2010/main" val="0"/>
              </a:ext>
            </a:extLst>
          </a:blip>
          <a:srcRect l="21870" r="21870"/>
          <a:stretch>
            <a:fillRect/>
          </a:stretch>
        </p:blipFill>
        <p:spPr bwMode="auto">
          <a:xfrm>
            <a:off x="7187187" y="2104784"/>
            <a:ext cx="1724142" cy="1724142"/>
          </a:xfrm>
          <a:prstGeom prst="ellipse">
            <a:avLst/>
          </a:prstGeom>
          <a:ln>
            <a:noFill/>
          </a:ln>
          <a:extLst>
            <a:ext uri="{53640926-AAD7-44D8-BBD7-CCE9431645EC}">
              <a14:shadowObscured xmlns:a14="http://schemas.microsoft.com/office/drawing/2010/main"/>
            </a:ext>
          </a:extLst>
        </p:spPr>
      </p:pic>
      <p:pic>
        <p:nvPicPr>
          <p:cNvPr id="12" name="Lines_Gradient_lgreen.jpg">
            <a:extLst>
              <a:ext uri="{FF2B5EF4-FFF2-40B4-BE49-F238E27FC236}">
                <a16:creationId xmlns:a16="http://schemas.microsoft.com/office/drawing/2014/main" id="{F468CE9C-8971-BB97-93EF-331461CA39BC}"/>
              </a:ext>
            </a:extLst>
          </p:cNvPr>
          <p:cNvPicPr>
            <a:picLocks noChangeAspect="1"/>
          </p:cNvPicPr>
          <p:nvPr/>
        </p:nvPicPr>
        <p:blipFill rotWithShape="1">
          <a:blip r:embed="rId7" r:link="rId8" cstate="print">
            <a:extLst>
              <a:ext uri="{28A0092B-C50C-407E-A947-70E740481C1C}">
                <a14:useLocalDpi xmlns:a14="http://schemas.microsoft.com/office/drawing/2010/main" val="0"/>
              </a:ext>
            </a:extLst>
          </a:blip>
          <a:srcRect l="21477" r="21477"/>
          <a:stretch>
            <a:fillRect/>
          </a:stretch>
        </p:blipFill>
        <p:spPr bwMode="auto">
          <a:xfrm>
            <a:off x="9446505" y="2104784"/>
            <a:ext cx="1724142" cy="1724142"/>
          </a:xfrm>
          <a:prstGeom prst="ellipse">
            <a:avLst/>
          </a:prstGeom>
          <a:ln>
            <a:noFill/>
          </a:ln>
          <a:extLst>
            <a:ext uri="{53640926-AAD7-44D8-BBD7-CCE9431645EC}">
              <a14:shadowObscured xmlns:a14="http://schemas.microsoft.com/office/drawing/2010/main"/>
            </a:ext>
          </a:extLst>
        </p:spPr>
      </p:pic>
      <p:pic>
        <p:nvPicPr>
          <p:cNvPr id="2056" name="Picture 8" descr="SEAI_Community_Icon_White_RGB_LoRes.png">
            <a:extLst>
              <a:ext uri="{FF2B5EF4-FFF2-40B4-BE49-F238E27FC236}">
                <a16:creationId xmlns:a16="http://schemas.microsoft.com/office/drawing/2014/main" id="{636539F8-3428-D3FC-445A-779E115D2AF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b="45860"/>
          <a:stretch>
            <a:fillRect/>
          </a:stretch>
        </p:blipFill>
        <p:spPr bwMode="auto">
          <a:xfrm>
            <a:off x="7500151" y="2146309"/>
            <a:ext cx="1077589" cy="101023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19" descr="Contract with solid fill">
            <a:extLst>
              <a:ext uri="{FF2B5EF4-FFF2-40B4-BE49-F238E27FC236}">
                <a16:creationId xmlns:a16="http://schemas.microsoft.com/office/drawing/2014/main" id="{8D6FF748-4284-CD8D-2C2D-F1F405E4ABC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851530">
            <a:off x="5264076" y="2333792"/>
            <a:ext cx="842083" cy="842083"/>
          </a:xfrm>
          <a:prstGeom prst="rect">
            <a:avLst/>
          </a:prstGeom>
        </p:spPr>
      </p:pic>
      <p:pic>
        <p:nvPicPr>
          <p:cNvPr id="14" name="Graphic 120" descr="Modern architecture outline">
            <a:extLst>
              <a:ext uri="{FF2B5EF4-FFF2-40B4-BE49-F238E27FC236}">
                <a16:creationId xmlns:a16="http://schemas.microsoft.com/office/drawing/2014/main" id="{AD1F0055-5F4C-9858-38E7-27A16DC70E1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815840" y="2264617"/>
            <a:ext cx="985472" cy="985472"/>
          </a:xfrm>
          <a:prstGeom prst="rect">
            <a:avLst/>
          </a:prstGeom>
        </p:spPr>
      </p:pic>
      <p:sp>
        <p:nvSpPr>
          <p:cNvPr id="18" name="Oval 121">
            <a:extLst>
              <a:ext uri="{FF2B5EF4-FFF2-40B4-BE49-F238E27FC236}">
                <a16:creationId xmlns:a16="http://schemas.microsoft.com/office/drawing/2014/main" id="{DAD26915-D568-B609-A0D5-5C9B10A22D2C}"/>
              </a:ext>
            </a:extLst>
          </p:cNvPr>
          <p:cNvSpPr>
            <a:spLocks noChangeArrowheads="1"/>
          </p:cNvSpPr>
          <p:nvPr/>
        </p:nvSpPr>
        <p:spPr bwMode="auto">
          <a:xfrm>
            <a:off x="5990047" y="3311945"/>
            <a:ext cx="250825" cy="250825"/>
          </a:xfrm>
          <a:prstGeom prst="ellipse">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273777"/>
                </a:solidFill>
                <a:effectLst/>
                <a:latin typeface="Myriad Pro" panose="020B0703030403020204" pitchFamily="34" charset="0"/>
                <a:ea typeface="Trebuchet MS" panose="020B0603020202020204" pitchFamily="34" charset="0"/>
                <a:cs typeface="Arial" panose="020B0604020202020204" pitchFamily="34" charset="0"/>
              </a:rPr>
              <a:t>1</a:t>
            </a:r>
            <a:endParaRPr kumimoji="0" lang="en-US" altLang="en-US" sz="1800" b="0" i="0" u="none" strike="noStrike" cap="none" normalizeH="0" baseline="0" dirty="0">
              <a:ln>
                <a:noFill/>
              </a:ln>
              <a:solidFill>
                <a:srgbClr val="273777"/>
              </a:solidFill>
              <a:effectLst/>
              <a:latin typeface="Arial" panose="020B0604020202020204" pitchFamily="34" charset="0"/>
            </a:endParaRPr>
          </a:p>
        </p:txBody>
      </p:sp>
      <p:sp>
        <p:nvSpPr>
          <p:cNvPr id="20" name="Oval 122">
            <a:extLst>
              <a:ext uri="{FF2B5EF4-FFF2-40B4-BE49-F238E27FC236}">
                <a16:creationId xmlns:a16="http://schemas.microsoft.com/office/drawing/2014/main" id="{71EF118C-0C0D-C081-B9E9-41D1D70ADA19}"/>
              </a:ext>
            </a:extLst>
          </p:cNvPr>
          <p:cNvSpPr>
            <a:spLocks noChangeArrowheads="1"/>
          </p:cNvSpPr>
          <p:nvPr/>
        </p:nvSpPr>
        <p:spPr bwMode="auto">
          <a:xfrm>
            <a:off x="10483157" y="3296528"/>
            <a:ext cx="250825" cy="250825"/>
          </a:xfrm>
          <a:prstGeom prst="ellipse">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273777"/>
                </a:solidFill>
                <a:effectLst/>
                <a:latin typeface="Myriad Pro" panose="020B0703030403020204" pitchFamily="34" charset="0"/>
                <a:ea typeface="Trebuchet MS" panose="020B0603020202020204" pitchFamily="34" charset="0"/>
                <a:cs typeface="Arial" panose="020B0604020202020204" pitchFamily="34" charset="0"/>
              </a:rPr>
              <a:t>3</a:t>
            </a:r>
            <a:endParaRPr kumimoji="0" lang="en-US" altLang="en-US" sz="1800" b="0" i="0" u="none" strike="noStrike" cap="none" normalizeH="0" baseline="0">
              <a:ln>
                <a:noFill/>
              </a:ln>
              <a:solidFill>
                <a:srgbClr val="273777"/>
              </a:solidFill>
              <a:effectLst/>
              <a:latin typeface="Arial" panose="020B0604020202020204" pitchFamily="34" charset="0"/>
            </a:endParaRPr>
          </a:p>
        </p:txBody>
      </p:sp>
      <p:sp>
        <p:nvSpPr>
          <p:cNvPr id="21" name="Oval 124">
            <a:extLst>
              <a:ext uri="{FF2B5EF4-FFF2-40B4-BE49-F238E27FC236}">
                <a16:creationId xmlns:a16="http://schemas.microsoft.com/office/drawing/2014/main" id="{B692E5CD-AC1B-B776-8AFD-69DF286B0C6F}"/>
              </a:ext>
            </a:extLst>
          </p:cNvPr>
          <p:cNvSpPr>
            <a:spLocks noChangeArrowheads="1"/>
          </p:cNvSpPr>
          <p:nvPr/>
        </p:nvSpPr>
        <p:spPr bwMode="auto">
          <a:xfrm>
            <a:off x="8225237" y="3311945"/>
            <a:ext cx="250825" cy="250825"/>
          </a:xfrm>
          <a:prstGeom prst="ellipse">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273777"/>
                </a:solidFill>
                <a:effectLst/>
                <a:latin typeface="Myriad Pro" panose="020B0703030403020204" pitchFamily="34" charset="0"/>
                <a:ea typeface="Trebuchet MS" panose="020B0603020202020204" pitchFamily="34" charset="0"/>
                <a:cs typeface="Arial" panose="020B0604020202020204" pitchFamily="34" charset="0"/>
              </a:rPr>
              <a:t>2</a:t>
            </a:r>
            <a:endParaRPr kumimoji="0" lang="en-US" altLang="en-US" sz="1800" b="0" i="0" u="none" strike="noStrike" cap="none" normalizeH="0" baseline="0" dirty="0">
              <a:ln>
                <a:noFill/>
              </a:ln>
              <a:solidFill>
                <a:srgbClr val="273777"/>
              </a:solidFill>
              <a:effectLst/>
              <a:latin typeface="Arial" panose="020B0604020202020204" pitchFamily="34" charset="0"/>
            </a:endParaRPr>
          </a:p>
        </p:txBody>
      </p:sp>
      <p:sp>
        <p:nvSpPr>
          <p:cNvPr id="23" name="Rectangle 126">
            <a:extLst>
              <a:ext uri="{FF2B5EF4-FFF2-40B4-BE49-F238E27FC236}">
                <a16:creationId xmlns:a16="http://schemas.microsoft.com/office/drawing/2014/main" id="{84F218B9-A42D-1265-BD52-C9893E3F21A5}"/>
              </a:ext>
            </a:extLst>
          </p:cNvPr>
          <p:cNvSpPr>
            <a:spLocks noChangeArrowheads="1"/>
          </p:cNvSpPr>
          <p:nvPr/>
        </p:nvSpPr>
        <p:spPr bwMode="auto">
          <a:xfrm>
            <a:off x="4933228" y="3745595"/>
            <a:ext cx="172414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i="0" u="none" strike="noStrike" cap="none" normalizeH="0" baseline="0" dirty="0">
              <a:ln>
                <a:noFill/>
              </a:ln>
              <a:solidFill>
                <a:schemeClr val="tx1">
                  <a:lumMod val="50000"/>
                  <a:lumOff val="50000"/>
                </a:schemeClr>
              </a:solidFill>
              <a:effectLst/>
              <a:latin typeface="Myriad Pro light"/>
              <a:ea typeface="Trebuchet MS" panose="020B0603020202020204" pitchFamily="34" charset="0"/>
              <a:cs typeface="Trebuchet MS" panose="020B0603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a:solidFill>
                  <a:srgbClr val="273777"/>
                </a:solidFill>
                <a:latin typeface="+mj-lt"/>
                <a:ea typeface="+mj-ea"/>
                <a:cs typeface="+mj-cs"/>
              </a:rPr>
              <a:t>CE of ETB signs Partnership Agreement with SEAI</a:t>
            </a:r>
          </a:p>
        </p:txBody>
      </p:sp>
      <p:sp>
        <p:nvSpPr>
          <p:cNvPr id="24" name="Rectangle 127">
            <a:extLst>
              <a:ext uri="{FF2B5EF4-FFF2-40B4-BE49-F238E27FC236}">
                <a16:creationId xmlns:a16="http://schemas.microsoft.com/office/drawing/2014/main" id="{305AE1BB-B9DF-1077-D226-D0D6497EB0D5}"/>
              </a:ext>
            </a:extLst>
          </p:cNvPr>
          <p:cNvSpPr>
            <a:spLocks noChangeArrowheads="1"/>
          </p:cNvSpPr>
          <p:nvPr/>
        </p:nvSpPr>
        <p:spPr bwMode="auto">
          <a:xfrm>
            <a:off x="7187187" y="3740147"/>
            <a:ext cx="172414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i="0" u="none" strike="noStrike" cap="none" normalizeH="0" baseline="0" dirty="0">
              <a:ln>
                <a:noFill/>
              </a:ln>
              <a:solidFill>
                <a:schemeClr val="tx1">
                  <a:lumMod val="50000"/>
                  <a:lumOff val="50000"/>
                </a:schemeClr>
              </a:solidFill>
              <a:effectLst/>
              <a:latin typeface="Myriad Pro light"/>
              <a:ea typeface="Trebuchet MS" panose="020B0603020202020204" pitchFamily="34" charset="0"/>
              <a:cs typeface="Trebuchet MS" panose="020B0603020202020204" pitchFamily="34" charset="0"/>
            </a:endParaRPr>
          </a:p>
          <a:p>
            <a:pPr algn="ctr" eaLnBrk="0" fontAlgn="base" hangingPunct="0">
              <a:spcBef>
                <a:spcPct val="0"/>
              </a:spcBef>
              <a:spcAft>
                <a:spcPct val="0"/>
              </a:spcAft>
            </a:pPr>
            <a:r>
              <a:rPr lang="en-US" altLang="en-US" sz="1400" dirty="0">
                <a:solidFill>
                  <a:srgbClr val="273777"/>
                </a:solidFill>
                <a:latin typeface="+mj-lt"/>
                <a:ea typeface="+mj-ea"/>
                <a:cs typeface="+mj-cs"/>
              </a:rPr>
              <a:t>ETB selects and trains an Energy Team in Energy MAP and joins the ETB Energy Bureau</a:t>
            </a:r>
          </a:p>
        </p:txBody>
      </p:sp>
      <p:sp>
        <p:nvSpPr>
          <p:cNvPr id="26" name="Rectangle 128">
            <a:extLst>
              <a:ext uri="{FF2B5EF4-FFF2-40B4-BE49-F238E27FC236}">
                <a16:creationId xmlns:a16="http://schemas.microsoft.com/office/drawing/2014/main" id="{E0B9A17C-BCD1-3D25-4707-707682A7EAE1}"/>
              </a:ext>
            </a:extLst>
          </p:cNvPr>
          <p:cNvSpPr>
            <a:spLocks noChangeArrowheads="1"/>
          </p:cNvSpPr>
          <p:nvPr/>
        </p:nvSpPr>
        <p:spPr bwMode="auto">
          <a:xfrm>
            <a:off x="9339496" y="3734019"/>
            <a:ext cx="193816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i="0" u="none" strike="noStrike" cap="none" normalizeH="0" baseline="0" dirty="0">
              <a:ln>
                <a:noFill/>
              </a:ln>
              <a:solidFill>
                <a:schemeClr val="tx1">
                  <a:lumMod val="50000"/>
                  <a:lumOff val="50000"/>
                </a:schemeClr>
              </a:solidFill>
              <a:effectLst/>
              <a:latin typeface="Myriad Pro light"/>
              <a:ea typeface="Trebuchet MS" panose="020B0603020202020204" pitchFamily="34" charset="0"/>
              <a:cs typeface="Trebuchet MS" panose="020B0603020202020204" pitchFamily="34" charset="0"/>
            </a:endParaRPr>
          </a:p>
          <a:p>
            <a:pPr marR="0" lvl="0" indent="0" algn="ctr" eaLnBrk="0" fontAlgn="base" hangingPunct="0">
              <a:lnSpc>
                <a:spcPct val="100000"/>
              </a:lnSpc>
              <a:spcBef>
                <a:spcPct val="0"/>
              </a:spcBef>
              <a:spcAft>
                <a:spcPct val="0"/>
              </a:spcAft>
              <a:buClrTx/>
              <a:buSzTx/>
              <a:buFontTx/>
              <a:buNone/>
              <a:tabLst/>
            </a:pPr>
            <a:r>
              <a:rPr lang="en-US" altLang="en-US" sz="1400" dirty="0">
                <a:solidFill>
                  <a:srgbClr val="273777"/>
                </a:solidFill>
                <a:latin typeface="+mj-lt"/>
                <a:ea typeface="+mj-ea"/>
                <a:cs typeface="+mj-cs"/>
              </a:rPr>
              <a:t>ETB Energy Team </a:t>
            </a:r>
            <a:r>
              <a:rPr lang="en-US" altLang="en-US" sz="1400" dirty="0" err="1">
                <a:solidFill>
                  <a:srgbClr val="273777"/>
                </a:solidFill>
                <a:latin typeface="+mj-lt"/>
                <a:ea typeface="+mj-ea"/>
                <a:cs typeface="+mj-cs"/>
              </a:rPr>
              <a:t>organises</a:t>
            </a:r>
            <a:r>
              <a:rPr lang="en-US" altLang="en-US" sz="1400" dirty="0">
                <a:solidFill>
                  <a:srgbClr val="273777"/>
                </a:solidFill>
                <a:latin typeface="+mj-lt"/>
                <a:ea typeface="+mj-ea"/>
                <a:cs typeface="+mj-cs"/>
              </a:rPr>
              <a:t> Energy in Education Training for schools and training </a:t>
            </a:r>
            <a:r>
              <a:rPr lang="en-US" altLang="en-US" sz="1400" dirty="0" err="1">
                <a:solidFill>
                  <a:srgbClr val="273777"/>
                </a:solidFill>
                <a:latin typeface="+mj-lt"/>
                <a:ea typeface="+mj-ea"/>
                <a:cs typeface="+mj-cs"/>
              </a:rPr>
              <a:t>centres</a:t>
            </a:r>
            <a:endParaRPr lang="en-US" altLang="en-US" sz="1400" dirty="0">
              <a:solidFill>
                <a:srgbClr val="273777"/>
              </a:solidFill>
              <a:latin typeface="+mj-lt"/>
              <a:ea typeface="+mj-ea"/>
              <a:cs typeface="+mj-cs"/>
            </a:endParaRPr>
          </a:p>
        </p:txBody>
      </p:sp>
      <p:sp>
        <p:nvSpPr>
          <p:cNvPr id="34" name="Rectangle 17">
            <a:extLst>
              <a:ext uri="{FF2B5EF4-FFF2-40B4-BE49-F238E27FC236}">
                <a16:creationId xmlns:a16="http://schemas.microsoft.com/office/drawing/2014/main" id="{890198B7-12AD-3A20-7A20-B6766484FDE5}"/>
              </a:ext>
            </a:extLst>
          </p:cNvPr>
          <p:cNvSpPr>
            <a:spLocks noChangeArrowheads="1"/>
          </p:cNvSpPr>
          <p:nvPr/>
        </p:nvSpPr>
        <p:spPr bwMode="auto">
          <a:xfrm>
            <a:off x="0"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E">
              <a:solidFill>
                <a:schemeClr val="tx1">
                  <a:lumMod val="50000"/>
                  <a:lumOff val="50000"/>
                </a:schemeClr>
              </a:solidFill>
            </a:endParaRPr>
          </a:p>
        </p:txBody>
      </p:sp>
      <p:sp>
        <p:nvSpPr>
          <p:cNvPr id="4" name="TextBox 3">
            <a:extLst>
              <a:ext uri="{FF2B5EF4-FFF2-40B4-BE49-F238E27FC236}">
                <a16:creationId xmlns:a16="http://schemas.microsoft.com/office/drawing/2014/main" id="{1B3446CA-ACFC-8D35-255A-88A6FE7E8612}"/>
              </a:ext>
            </a:extLst>
          </p:cNvPr>
          <p:cNvSpPr txBox="1"/>
          <p:nvPr/>
        </p:nvSpPr>
        <p:spPr>
          <a:xfrm>
            <a:off x="4216248" y="1435799"/>
            <a:ext cx="6094324" cy="369332"/>
          </a:xfrm>
          <a:prstGeom prst="rect">
            <a:avLst/>
          </a:prstGeom>
          <a:noFill/>
        </p:spPr>
        <p:txBody>
          <a:bodyPr wrap="square">
            <a:spAutoFit/>
          </a:bodyPr>
          <a:lstStyle/>
          <a:p>
            <a:r>
              <a:rPr lang="en-US" b="1" dirty="0">
                <a:solidFill>
                  <a:srgbClr val="273777"/>
                </a:solidFill>
              </a:rPr>
              <a:t>The delivery model has three sequential phases:</a:t>
            </a:r>
          </a:p>
        </p:txBody>
      </p:sp>
      <p:sp>
        <p:nvSpPr>
          <p:cNvPr id="6" name="Rectangle 5">
            <a:extLst>
              <a:ext uri="{FF2B5EF4-FFF2-40B4-BE49-F238E27FC236}">
                <a16:creationId xmlns:a16="http://schemas.microsoft.com/office/drawing/2014/main" id="{C2436C1B-5180-2FF7-73C1-20EC44C212E6}"/>
              </a:ext>
            </a:extLst>
          </p:cNvPr>
          <p:cNvSpPr/>
          <p:nvPr/>
        </p:nvSpPr>
        <p:spPr>
          <a:xfrm>
            <a:off x="3934691" y="5102946"/>
            <a:ext cx="8008709" cy="609600"/>
          </a:xfrm>
          <a:prstGeom prst="rect">
            <a:avLst/>
          </a:prstGeom>
          <a:solidFill>
            <a:srgbClr val="EDF1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altLang="en-US" sz="1600" dirty="0">
                <a:solidFill>
                  <a:srgbClr val="273777"/>
                </a:solidFill>
                <a:latin typeface="Calibri body"/>
                <a:ea typeface="+mj-ea"/>
                <a:cs typeface="+mj-cs"/>
              </a:rPr>
              <a:t>Energy MAP for ETBs course starts 24</a:t>
            </a:r>
            <a:r>
              <a:rPr lang="en-US" altLang="en-US" sz="1600" baseline="30000" dirty="0">
                <a:solidFill>
                  <a:srgbClr val="273777"/>
                </a:solidFill>
                <a:latin typeface="Calibri body"/>
                <a:ea typeface="+mj-ea"/>
                <a:cs typeface="+mj-cs"/>
              </a:rPr>
              <a:t>th</a:t>
            </a:r>
            <a:r>
              <a:rPr lang="en-US" altLang="en-US" sz="1600" dirty="0">
                <a:solidFill>
                  <a:srgbClr val="273777"/>
                </a:solidFill>
                <a:latin typeface="Calibri body"/>
                <a:ea typeface="+mj-ea"/>
                <a:cs typeface="+mj-cs"/>
              </a:rPr>
              <a:t> February, email </a:t>
            </a:r>
            <a:r>
              <a:rPr lang="en-US" altLang="en-US" sz="1600" dirty="0">
                <a:solidFill>
                  <a:srgbClr val="273777"/>
                </a:solidFill>
                <a:latin typeface="Calibri body"/>
                <a:ea typeface="+mj-ea"/>
                <a:cs typeface="+mj-cs"/>
                <a:hlinkClick r:id="rId14"/>
              </a:rPr>
              <a:t>rjermyn@mco.ie</a:t>
            </a:r>
            <a:r>
              <a:rPr lang="en-US" altLang="en-US" sz="1600" dirty="0">
                <a:solidFill>
                  <a:srgbClr val="273777"/>
                </a:solidFill>
                <a:latin typeface="Calibri body"/>
                <a:ea typeface="+mj-ea"/>
                <a:cs typeface="+mj-cs"/>
              </a:rPr>
              <a:t> to sign up</a:t>
            </a:r>
          </a:p>
        </p:txBody>
      </p:sp>
    </p:spTree>
    <p:extLst>
      <p:ext uri="{BB962C8B-B14F-4D97-AF65-F5344CB8AC3E}">
        <p14:creationId xmlns:p14="http://schemas.microsoft.com/office/powerpoint/2010/main" val="2925146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F9348BA2-F0C8-037F-5BA5-BDEE1F4850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6" y="485678"/>
            <a:ext cx="8879684" cy="54674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olls of blueprints">
            <a:extLst>
              <a:ext uri="{FF2B5EF4-FFF2-40B4-BE49-F238E27FC236}">
                <a16:creationId xmlns:a16="http://schemas.microsoft.com/office/drawing/2014/main" id="{F1799BEA-FB99-4E65-B4D4-7A15157CD65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235" b="15496"/>
          <a:stretch/>
        </p:blipFill>
        <p:spPr>
          <a:xfrm>
            <a:off x="0" y="0"/>
            <a:ext cx="12258675" cy="6858000"/>
          </a:xfrm>
          <a:prstGeom prst="rect">
            <a:avLst/>
          </a:prstGeom>
        </p:spPr>
      </p:pic>
      <p:sp>
        <p:nvSpPr>
          <p:cNvPr id="8" name="Title 7">
            <a:extLst>
              <a:ext uri="{FF2B5EF4-FFF2-40B4-BE49-F238E27FC236}">
                <a16:creationId xmlns:a16="http://schemas.microsoft.com/office/drawing/2014/main" id="{976567A8-A817-4622-8544-2D524444EBBC}"/>
              </a:ext>
            </a:extLst>
          </p:cNvPr>
          <p:cNvSpPr>
            <a:spLocks noGrp="1"/>
          </p:cNvSpPr>
          <p:nvPr>
            <p:ph type="title"/>
          </p:nvPr>
        </p:nvSpPr>
        <p:spPr>
          <a:xfrm>
            <a:off x="838200" y="365125"/>
            <a:ext cx="10515600" cy="4300393"/>
          </a:xfrm>
        </p:spPr>
        <p:txBody>
          <a:bodyPr>
            <a:normAutofit/>
          </a:bodyPr>
          <a:lstStyle/>
          <a:p>
            <a:br>
              <a:rPr lang="en-IE" sz="3200" b="1" dirty="0">
                <a:solidFill>
                  <a:srgbClr val="002060"/>
                </a:solidFill>
                <a:latin typeface="Helvetica" panose="020B0604020202020204" pitchFamily="34" charset="0"/>
                <a:cs typeface="Helvetica" panose="020B0604020202020204" pitchFamily="34" charset="0"/>
              </a:rPr>
            </a:br>
            <a:endParaRPr lang="en-IE" sz="3200" b="1" dirty="0">
              <a:solidFill>
                <a:srgbClr val="002060"/>
              </a:solidFill>
              <a:latin typeface="Helvetica" panose="020B0604020202020204" pitchFamily="34" charset="0"/>
              <a:cs typeface="Helvetica" panose="020B0604020202020204" pitchFamily="34" charset="0"/>
            </a:endParaRPr>
          </a:p>
        </p:txBody>
      </p:sp>
      <p:sp>
        <p:nvSpPr>
          <p:cNvPr id="3" name="TextBox 2">
            <a:extLst>
              <a:ext uri="{FF2B5EF4-FFF2-40B4-BE49-F238E27FC236}">
                <a16:creationId xmlns:a16="http://schemas.microsoft.com/office/drawing/2014/main" id="{46339071-676D-B084-4DFB-5A596B00722C}"/>
              </a:ext>
            </a:extLst>
          </p:cNvPr>
          <p:cNvSpPr txBox="1"/>
          <p:nvPr/>
        </p:nvSpPr>
        <p:spPr>
          <a:xfrm>
            <a:off x="766618" y="485678"/>
            <a:ext cx="8462818" cy="600164"/>
          </a:xfrm>
          <a:prstGeom prst="rect">
            <a:avLst/>
          </a:prstGeom>
          <a:noFill/>
        </p:spPr>
        <p:txBody>
          <a:bodyPr wrap="square">
            <a:spAutoFit/>
          </a:bodyPr>
          <a:lstStyle/>
          <a:p>
            <a:r>
              <a:rPr kumimoji="0" lang="en-GB" sz="3300" b="1" i="0" u="none" strike="noStrike" kern="1200" cap="none" spc="0" normalizeH="0" baseline="0" noProof="0" dirty="0">
                <a:ln>
                  <a:noFill/>
                </a:ln>
                <a:solidFill>
                  <a:srgbClr val="273777"/>
                </a:solidFill>
                <a:effectLst/>
                <a:uLnTx/>
                <a:uFillTx/>
                <a:latin typeface="Calibri Light" panose="020F0302020204030204"/>
                <a:ea typeface="+mj-ea"/>
                <a:cs typeface="+mj-cs"/>
              </a:rPr>
              <a:t>Benefits of a Partnership Agreement</a:t>
            </a:r>
            <a:endParaRPr lang="en-IE" dirty="0"/>
          </a:p>
        </p:txBody>
      </p:sp>
      <p:sp>
        <p:nvSpPr>
          <p:cNvPr id="6" name="TextBox 5">
            <a:extLst>
              <a:ext uri="{FF2B5EF4-FFF2-40B4-BE49-F238E27FC236}">
                <a16:creationId xmlns:a16="http://schemas.microsoft.com/office/drawing/2014/main" id="{B135DFF5-DA73-D8EA-95A1-C5B3C9347ABD}"/>
              </a:ext>
            </a:extLst>
          </p:cNvPr>
          <p:cNvSpPr txBox="1"/>
          <p:nvPr/>
        </p:nvSpPr>
        <p:spPr>
          <a:xfrm>
            <a:off x="581891" y="1413164"/>
            <a:ext cx="8647545" cy="3854710"/>
          </a:xfrm>
          <a:prstGeom prst="rect">
            <a:avLst/>
          </a:prstGeom>
          <a:noFill/>
        </p:spPr>
        <p:txBody>
          <a:bodyPr wrap="square">
            <a:sp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rPr>
              <a:t>At no charge to </a:t>
            </a:r>
            <a:r>
              <a:rPr lang="en-GB" sz="2133" dirty="0">
                <a:solidFill>
                  <a:prstClr val="black"/>
                </a:solidFill>
                <a:latin typeface="Calibri" panose="020F0502020204030204"/>
              </a:rPr>
              <a:t>the ETB</a:t>
            </a:r>
            <a:r>
              <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rPr>
              <a:t>, a team of SEAI </a:t>
            </a:r>
            <a:r>
              <a:rPr lang="en-GB" sz="2133" dirty="0">
                <a:solidFill>
                  <a:prstClr val="black"/>
                </a:solidFill>
                <a:latin typeface="Calibri" panose="020F0502020204030204"/>
              </a:rPr>
              <a:t>Project Support Managers PSMs</a:t>
            </a:r>
            <a:r>
              <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rPr>
              <a:t>, coordinated by a dedicated Partnership Support Manager, will:</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rPr>
              <a:t>Mentor your organization towards exemplar energy management alongside peer organisations in the Public Sector.</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rPr>
              <a:t>Provide training to your core management team </a:t>
            </a:r>
            <a:r>
              <a:rPr lang="en-GB" sz="2133" dirty="0">
                <a:solidFill>
                  <a:prstClr val="black"/>
                </a:solidFill>
                <a:latin typeface="Calibri" panose="020F0502020204030204"/>
              </a:rPr>
              <a:t>in HO</a:t>
            </a:r>
            <a:r>
              <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rPr>
              <a:t> and to schools and training centres in your portfolio.</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rPr>
              <a:t>Carry-out building energy assessments to identify the ways to cut energy costs, often with little or no capital investment required.</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rPr>
              <a:t>Highlight your achievements through promotional activities carried out by SEAI.</a:t>
            </a:r>
          </a:p>
        </p:txBody>
      </p:sp>
      <p:pic>
        <p:nvPicPr>
          <p:cNvPr id="7" name="Picture 2" descr="ETBI Principals and Deputy Principals Conference – April 27th, 2021 – ETBI">
            <a:extLst>
              <a:ext uri="{FF2B5EF4-FFF2-40B4-BE49-F238E27FC236}">
                <a16:creationId xmlns:a16="http://schemas.microsoft.com/office/drawing/2014/main" id="{08DE1E7E-087C-CFAB-AF05-DBD893F260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1602" y="5619432"/>
            <a:ext cx="2037073" cy="123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5873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F9348BA2-F0C8-037F-5BA5-BDEE1F4850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6" y="485678"/>
            <a:ext cx="8879684" cy="54674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olls of blueprints">
            <a:extLst>
              <a:ext uri="{FF2B5EF4-FFF2-40B4-BE49-F238E27FC236}">
                <a16:creationId xmlns:a16="http://schemas.microsoft.com/office/drawing/2014/main" id="{F1799BEA-FB99-4E65-B4D4-7A15157CD65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235" b="15496"/>
          <a:stretch/>
        </p:blipFill>
        <p:spPr>
          <a:xfrm>
            <a:off x="0" y="0"/>
            <a:ext cx="12192000" cy="6858000"/>
          </a:xfrm>
          <a:prstGeom prst="rect">
            <a:avLst/>
          </a:prstGeom>
        </p:spPr>
      </p:pic>
      <p:sp>
        <p:nvSpPr>
          <p:cNvPr id="8" name="Title 7">
            <a:extLst>
              <a:ext uri="{FF2B5EF4-FFF2-40B4-BE49-F238E27FC236}">
                <a16:creationId xmlns:a16="http://schemas.microsoft.com/office/drawing/2014/main" id="{976567A8-A817-4622-8544-2D524444EBBC}"/>
              </a:ext>
            </a:extLst>
          </p:cNvPr>
          <p:cNvSpPr>
            <a:spLocks noGrp="1"/>
          </p:cNvSpPr>
          <p:nvPr>
            <p:ph type="title"/>
          </p:nvPr>
        </p:nvSpPr>
        <p:spPr>
          <a:xfrm>
            <a:off x="838200" y="365125"/>
            <a:ext cx="10515600" cy="4300393"/>
          </a:xfrm>
        </p:spPr>
        <p:txBody>
          <a:bodyPr>
            <a:normAutofit/>
          </a:bodyPr>
          <a:lstStyle/>
          <a:p>
            <a:br>
              <a:rPr lang="en-IE" sz="3200" b="1" dirty="0">
                <a:solidFill>
                  <a:srgbClr val="002060"/>
                </a:solidFill>
                <a:latin typeface="Helvetica" panose="020B0604020202020204" pitchFamily="34" charset="0"/>
                <a:cs typeface="Helvetica" panose="020B0604020202020204" pitchFamily="34" charset="0"/>
              </a:rPr>
            </a:br>
            <a:endParaRPr lang="en-IE" sz="3200" b="1" dirty="0">
              <a:solidFill>
                <a:srgbClr val="002060"/>
              </a:solidFill>
              <a:latin typeface="Helvetica" panose="020B0604020202020204" pitchFamily="34" charset="0"/>
              <a:cs typeface="Helvetica" panose="020B0604020202020204" pitchFamily="34" charset="0"/>
            </a:endParaRPr>
          </a:p>
        </p:txBody>
      </p:sp>
      <p:sp>
        <p:nvSpPr>
          <p:cNvPr id="4" name="TextBox 3">
            <a:extLst>
              <a:ext uri="{FF2B5EF4-FFF2-40B4-BE49-F238E27FC236}">
                <a16:creationId xmlns:a16="http://schemas.microsoft.com/office/drawing/2014/main" id="{7455718E-0D83-983F-0AC7-6C925C1ACDA4}"/>
              </a:ext>
            </a:extLst>
          </p:cNvPr>
          <p:cNvSpPr txBox="1"/>
          <p:nvPr/>
        </p:nvSpPr>
        <p:spPr>
          <a:xfrm>
            <a:off x="855257" y="987279"/>
            <a:ext cx="8078916" cy="796693"/>
          </a:xfrm>
          <a:prstGeom prst="rect">
            <a:avLst/>
          </a:prstGeom>
          <a:noFill/>
        </p:spPr>
        <p:txBody>
          <a:bodyPr wrap="square">
            <a:spAutoFit/>
          </a:bodyPr>
          <a:lstStyle/>
          <a:p>
            <a:pPr>
              <a:lnSpc>
                <a:spcPct val="107000"/>
              </a:lnSpc>
              <a:spcAft>
                <a:spcPts val="800"/>
              </a:spcAft>
            </a:pPr>
            <a:endParaRPr lang="en-GB" kern="100" dirty="0">
              <a:effectLst/>
              <a:latin typeface="Helvetica" panose="020B0604020202020204" pitchFamily="34" charset="0"/>
              <a:ea typeface="Calibri" panose="020F0502020204030204" pitchFamily="34" charset="0"/>
              <a:cs typeface="Helvetica" panose="020B0604020202020204" pitchFamily="34" charset="0"/>
            </a:endParaRPr>
          </a:p>
          <a:p>
            <a:pPr>
              <a:lnSpc>
                <a:spcPct val="107000"/>
              </a:lnSpc>
              <a:spcAft>
                <a:spcPts val="800"/>
              </a:spcAft>
            </a:pPr>
            <a:r>
              <a:rPr lang="en-GB" sz="2000" kern="100" dirty="0">
                <a:effectLst/>
                <a:latin typeface="Helvetica" panose="020B0604020202020204" pitchFamily="34" charset="0"/>
                <a:ea typeface="Calibri" panose="020F0502020204030204" pitchFamily="34" charset="0"/>
                <a:cs typeface="Helvetica" panose="020B0604020202020204" pitchFamily="34" charset="0"/>
              </a:rPr>
              <a:t> </a:t>
            </a:r>
            <a:endParaRPr lang="en-IE" sz="2000" kern="100" dirty="0">
              <a:effectLst/>
              <a:latin typeface="Helvetica" panose="020B0604020202020204" pitchFamily="34" charset="0"/>
              <a:ea typeface="Calibri" panose="020F0502020204030204" pitchFamily="34" charset="0"/>
              <a:cs typeface="Helvetica" panose="020B0604020202020204" pitchFamily="34" charset="0"/>
            </a:endParaRPr>
          </a:p>
        </p:txBody>
      </p:sp>
      <p:sp>
        <p:nvSpPr>
          <p:cNvPr id="3" name="TextBox 2">
            <a:extLst>
              <a:ext uri="{FF2B5EF4-FFF2-40B4-BE49-F238E27FC236}">
                <a16:creationId xmlns:a16="http://schemas.microsoft.com/office/drawing/2014/main" id="{B4221694-29B2-79BE-ADCC-4B5CB448D3EF}"/>
              </a:ext>
            </a:extLst>
          </p:cNvPr>
          <p:cNvSpPr txBox="1"/>
          <p:nvPr/>
        </p:nvSpPr>
        <p:spPr>
          <a:xfrm>
            <a:off x="424873" y="365125"/>
            <a:ext cx="8756072" cy="600164"/>
          </a:xfrm>
          <a:prstGeom prst="rect">
            <a:avLst/>
          </a:prstGeom>
          <a:noFill/>
        </p:spPr>
        <p:txBody>
          <a:bodyPr wrap="square">
            <a:spAutoFit/>
          </a:bodyPr>
          <a:lstStyle/>
          <a:p>
            <a:pPr algn="ctr"/>
            <a:r>
              <a:rPr kumimoji="0" lang="en-GB" sz="3300" b="1" i="0" u="none" strike="noStrike" kern="1200" cap="none" spc="0" normalizeH="0" baseline="0" noProof="0" dirty="0">
                <a:ln>
                  <a:noFill/>
                </a:ln>
                <a:solidFill>
                  <a:srgbClr val="273777"/>
                </a:solidFill>
                <a:effectLst/>
                <a:uLnTx/>
                <a:uFillTx/>
                <a:latin typeface="Calibri Light" panose="020F0302020204030204"/>
                <a:ea typeface="+mj-ea"/>
                <a:cs typeface="+mj-cs"/>
              </a:rPr>
              <a:t>Energy in Education</a:t>
            </a:r>
            <a:endParaRPr lang="en-IE" dirty="0"/>
          </a:p>
        </p:txBody>
      </p:sp>
      <p:sp>
        <p:nvSpPr>
          <p:cNvPr id="7" name="TextBox 6">
            <a:extLst>
              <a:ext uri="{FF2B5EF4-FFF2-40B4-BE49-F238E27FC236}">
                <a16:creationId xmlns:a16="http://schemas.microsoft.com/office/drawing/2014/main" id="{92F9DF9E-4F43-FBAC-11AA-25C9414BC380}"/>
              </a:ext>
            </a:extLst>
          </p:cNvPr>
          <p:cNvSpPr txBox="1"/>
          <p:nvPr/>
        </p:nvSpPr>
        <p:spPr>
          <a:xfrm>
            <a:off x="424873" y="1085842"/>
            <a:ext cx="8756072" cy="488697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240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 Energy in Education programme offers a range of supports developed by the Sustainable Energy Authority of Ireland (SEAI) in partnership with the Department of Education designed to help schools to improve energy management practices, reduce school operating costs and protect the environment.</a:t>
            </a:r>
            <a:br>
              <a:rPr kumimoji="0" lang="en-IE" altLang="en-US" sz="24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br>
            <a:endParaRPr kumimoji="0" lang="en-IE"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rPr>
              <a:t>Energy in Education training is hosted by the ETB at a suitable venue.  Schools and colleges send a minimum of two representatives to attend the two, half-day workshops.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rPr>
              <a:t>For larger sites, chosen by the ETB Energy Coordinator, SEAI provides a follow-up Assessment, Monitoring and Advice (AMA) service.  The ETB will work with SEAI to track energy performance across these sites, and maximise immediate opportunities for no-cost and low-cost savings.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GB" sz="21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DBA4DB90-D759-4487-6F56-6A03F7F20632}"/>
              </a:ext>
            </a:extLst>
          </p:cNvPr>
          <p:cNvPicPr>
            <a:picLocks noChangeAspect="1"/>
          </p:cNvPicPr>
          <p:nvPr/>
        </p:nvPicPr>
        <p:blipFill rotWithShape="1">
          <a:blip r:embed="rId5"/>
          <a:srcRect l="4888" t="50000" r="12222" b="29547"/>
          <a:stretch/>
        </p:blipFill>
        <p:spPr>
          <a:xfrm>
            <a:off x="484179" y="5621483"/>
            <a:ext cx="10202293" cy="1236517"/>
          </a:xfrm>
          <a:prstGeom prst="rect">
            <a:avLst/>
          </a:prstGeom>
        </p:spPr>
      </p:pic>
    </p:spTree>
    <p:extLst>
      <p:ext uri="{BB962C8B-B14F-4D97-AF65-F5344CB8AC3E}">
        <p14:creationId xmlns:p14="http://schemas.microsoft.com/office/powerpoint/2010/main" val="3246844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BC5F0-28AF-4136-8394-F4E1C3E56312}"/>
              </a:ext>
            </a:extLst>
          </p:cNvPr>
          <p:cNvSpPr>
            <a:spLocks noGrp="1"/>
          </p:cNvSpPr>
          <p:nvPr>
            <p:ph type="title" idx="4294967295"/>
          </p:nvPr>
        </p:nvSpPr>
        <p:spPr>
          <a:xfrm>
            <a:off x="576470" y="327991"/>
            <a:ext cx="9939130" cy="1362697"/>
          </a:xfrm>
        </p:spPr>
        <p:txBody>
          <a:bodyPr/>
          <a:lstStyle/>
          <a:p>
            <a:r>
              <a:rPr lang="en-IE" dirty="0"/>
              <a:t> Energy in Education training for schools </a:t>
            </a:r>
            <a:br>
              <a:rPr lang="en-IE" dirty="0"/>
            </a:br>
            <a:r>
              <a:rPr lang="en-IE" dirty="0"/>
              <a:t>and Centres</a:t>
            </a:r>
          </a:p>
        </p:txBody>
      </p:sp>
      <p:sp>
        <p:nvSpPr>
          <p:cNvPr id="3" name="Content Placeholder 2">
            <a:extLst>
              <a:ext uri="{FF2B5EF4-FFF2-40B4-BE49-F238E27FC236}">
                <a16:creationId xmlns:a16="http://schemas.microsoft.com/office/drawing/2014/main" id="{233F57BB-3DCB-4F1C-938A-0B6A14324291}"/>
              </a:ext>
            </a:extLst>
          </p:cNvPr>
          <p:cNvSpPr>
            <a:spLocks noGrp="1"/>
          </p:cNvSpPr>
          <p:nvPr>
            <p:ph idx="4294967295"/>
          </p:nvPr>
        </p:nvSpPr>
        <p:spPr>
          <a:xfrm>
            <a:off x="755374" y="1908313"/>
            <a:ext cx="7290076" cy="3886062"/>
          </a:xfrm>
        </p:spPr>
        <p:txBody>
          <a:bodyPr/>
          <a:lstStyle/>
          <a:p>
            <a:pPr marL="0" indent="0">
              <a:buNone/>
            </a:pPr>
            <a:r>
              <a:rPr lang="en-IE" dirty="0"/>
              <a:t>Energy Co-Ordinator and PSM arrange Energy in Education Training</a:t>
            </a:r>
          </a:p>
          <a:p>
            <a:pPr marL="0" indent="0">
              <a:buNone/>
            </a:pPr>
            <a:r>
              <a:rPr lang="en-IE" dirty="0"/>
              <a:t>Support includes:</a:t>
            </a:r>
          </a:p>
          <a:p>
            <a:pPr lvl="1"/>
            <a:r>
              <a:rPr lang="en-IE" dirty="0"/>
              <a:t>Website </a:t>
            </a:r>
            <a:r>
              <a:rPr lang="en-IE" dirty="0">
                <a:hlinkClick r:id="rId2"/>
              </a:rPr>
              <a:t>www.energyineducation.ie</a:t>
            </a:r>
            <a:r>
              <a:rPr lang="en-IE" dirty="0"/>
              <a:t> </a:t>
            </a:r>
          </a:p>
          <a:p>
            <a:pPr lvl="1"/>
            <a:r>
              <a:rPr lang="en-IE" dirty="0"/>
              <a:t>Energy Management Workshops</a:t>
            </a:r>
          </a:p>
          <a:p>
            <a:pPr lvl="1"/>
            <a:r>
              <a:rPr lang="en-IE" dirty="0"/>
              <a:t>Guides and workbooks</a:t>
            </a:r>
          </a:p>
          <a:p>
            <a:pPr lvl="1"/>
            <a:r>
              <a:rPr lang="en-IE" dirty="0"/>
              <a:t>Assessment, Advice and Mentoring service</a:t>
            </a:r>
          </a:p>
          <a:p>
            <a:pPr lvl="1"/>
            <a:r>
              <a:rPr lang="en-IE" dirty="0"/>
              <a:t>Energy Link online forum</a:t>
            </a:r>
          </a:p>
          <a:p>
            <a:pPr lvl="1"/>
            <a:r>
              <a:rPr lang="en-IE" dirty="0"/>
              <a:t>Teaching Materials on </a:t>
            </a:r>
            <a:r>
              <a:rPr lang="en-IE" dirty="0">
                <a:hlinkClick r:id="rId2"/>
              </a:rPr>
              <a:t>www.energyineducation.ie</a:t>
            </a:r>
            <a:r>
              <a:rPr lang="en-IE" dirty="0"/>
              <a:t> website</a:t>
            </a:r>
          </a:p>
          <a:p>
            <a:pPr marL="0" indent="0">
              <a:buNone/>
            </a:pPr>
            <a:endParaRPr lang="en-IE" dirty="0"/>
          </a:p>
        </p:txBody>
      </p:sp>
      <p:pic>
        <p:nvPicPr>
          <p:cNvPr id="5" name="Picture 10" descr="5 steps.jpg">
            <a:extLst>
              <a:ext uri="{FF2B5EF4-FFF2-40B4-BE49-F238E27FC236}">
                <a16:creationId xmlns:a16="http://schemas.microsoft.com/office/drawing/2014/main" id="{9D541478-25B6-4E96-9D96-0E890DE0FC1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6922608" y="3218571"/>
            <a:ext cx="1833640" cy="16327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287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5 steps.jpg"/>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441173" y="1303586"/>
            <a:ext cx="6961111" cy="5065464"/>
          </a:xfrm>
          <a:prstGeom prst="rect">
            <a:avLst/>
          </a:prstGeom>
        </p:spPr>
      </p:pic>
      <p:sp>
        <p:nvSpPr>
          <p:cNvPr id="14338" name="Title 1"/>
          <p:cNvSpPr>
            <a:spLocks noGrp="1"/>
          </p:cNvSpPr>
          <p:nvPr>
            <p:ph type="title" idx="4294967295"/>
          </p:nvPr>
        </p:nvSpPr>
        <p:spPr>
          <a:xfrm>
            <a:off x="0" y="488950"/>
            <a:ext cx="10391775" cy="701675"/>
          </a:xfrm>
        </p:spPr>
        <p:txBody>
          <a:bodyPr/>
          <a:lstStyle/>
          <a:p>
            <a:pPr algn="ctr"/>
            <a:r>
              <a:rPr lang="en-US" dirty="0"/>
              <a:t>Steps to Energy Management</a:t>
            </a:r>
          </a:p>
        </p:txBody>
      </p:sp>
    </p:spTree>
    <p:extLst>
      <p:ext uri="{BB962C8B-B14F-4D97-AF65-F5344CB8AC3E}">
        <p14:creationId xmlns:p14="http://schemas.microsoft.com/office/powerpoint/2010/main" val="7906223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4294967295"/>
          </p:nvPr>
        </p:nvSpPr>
        <p:spPr>
          <a:xfrm>
            <a:off x="900113" y="1296988"/>
            <a:ext cx="11291887" cy="4500562"/>
          </a:xfrm>
        </p:spPr>
        <p:txBody>
          <a:bodyPr>
            <a:normAutofit fontScale="92500" lnSpcReduction="20000"/>
          </a:bodyPr>
          <a:lstStyle/>
          <a:p>
            <a:pPr marL="0" indent="0">
              <a:buNone/>
            </a:pPr>
            <a:r>
              <a:rPr lang="en-IE" sz="2400" b="1" dirty="0"/>
              <a:t>Benefits</a:t>
            </a:r>
            <a:r>
              <a:rPr lang="en-IE" sz="2400" dirty="0"/>
              <a:t> </a:t>
            </a:r>
          </a:p>
          <a:p>
            <a:pPr lvl="1"/>
            <a:r>
              <a:rPr lang="en-IE" sz="2400" dirty="0"/>
              <a:t>Save money</a:t>
            </a:r>
          </a:p>
          <a:p>
            <a:pPr lvl="1"/>
            <a:r>
              <a:rPr lang="en-GB" sz="2400" dirty="0"/>
              <a:t>Take climate action, reduce carbon footprint</a:t>
            </a:r>
          </a:p>
          <a:p>
            <a:pPr lvl="1"/>
            <a:r>
              <a:rPr lang="en-GB" sz="2400" dirty="0"/>
              <a:t>Supports Green Flag activities</a:t>
            </a:r>
          </a:p>
          <a:p>
            <a:pPr lvl="1"/>
            <a:r>
              <a:rPr lang="en-GB" sz="2400" dirty="0"/>
              <a:t>Develops student awareness on environmental issues </a:t>
            </a:r>
          </a:p>
          <a:p>
            <a:pPr lvl="1"/>
            <a:r>
              <a:rPr lang="en-GB" sz="2500" dirty="0"/>
              <a:t>Practical steps to take on energy use</a:t>
            </a:r>
            <a:endParaRPr lang="en-IE" sz="2500" dirty="0"/>
          </a:p>
          <a:p>
            <a:pPr marL="0" indent="0">
              <a:buNone/>
            </a:pPr>
            <a:endParaRPr lang="en-US" sz="2400" dirty="0">
              <a:solidFill>
                <a:srgbClr val="0092D2"/>
              </a:solidFill>
              <a:hlinkClick r:id="rId3">
                <a:extLst>
                  <a:ext uri="{A12FA001-AC4F-418D-AE19-62706E023703}">
                    <ahyp:hlinkClr xmlns:ahyp="http://schemas.microsoft.com/office/drawing/2018/hyperlinkcolor" val="tx"/>
                  </a:ext>
                </a:extLst>
              </a:hlinkClick>
            </a:endParaRPr>
          </a:p>
          <a:p>
            <a:pPr marL="0" indent="0">
              <a:buNone/>
            </a:pPr>
            <a:r>
              <a:rPr lang="en-US" sz="2400" dirty="0">
                <a:solidFill>
                  <a:schemeClr val="tx1">
                    <a:lumMod val="50000"/>
                  </a:schemeClr>
                </a:solidFill>
                <a:hlinkClick r:id="rId3">
                  <a:extLst>
                    <a:ext uri="{A12FA001-AC4F-418D-AE19-62706E023703}">
                      <ahyp:hlinkClr xmlns:ahyp="http://schemas.microsoft.com/office/drawing/2018/hyperlinkcolor" val="tx"/>
                    </a:ext>
                  </a:extLst>
                </a:hlinkClick>
              </a:rPr>
              <a:t>The youth of Ireland talking about Climate Change</a:t>
            </a:r>
            <a:r>
              <a:rPr lang="en-IE" sz="2400" dirty="0">
                <a:solidFill>
                  <a:schemeClr val="tx1">
                    <a:lumMod val="50000"/>
                  </a:schemeClr>
                </a:solidFill>
              </a:rPr>
              <a:t> </a:t>
            </a:r>
          </a:p>
          <a:p>
            <a:pPr marL="0" indent="0">
              <a:buNone/>
            </a:pPr>
            <a:endParaRPr lang="en-IE" sz="2400" dirty="0">
              <a:hlinkClick r:id="rId3"/>
            </a:endParaRPr>
          </a:p>
          <a:p>
            <a:pPr marL="0" indent="0">
              <a:buNone/>
            </a:pPr>
            <a:r>
              <a:rPr lang="en-IE" sz="2400" b="1" dirty="0"/>
              <a:t>Security of Supply </a:t>
            </a:r>
            <a:r>
              <a:rPr lang="en-IE" sz="2400" dirty="0"/>
              <a:t>reduce reliance on imports </a:t>
            </a:r>
            <a:endParaRPr lang="en-IE" sz="2400" b="1" dirty="0"/>
          </a:p>
          <a:p>
            <a:pPr marL="0" indent="0">
              <a:buNone/>
            </a:pPr>
            <a:r>
              <a:rPr lang="en-IE" sz="2400" b="1" dirty="0"/>
              <a:t>Environmental Drivers</a:t>
            </a:r>
            <a:r>
              <a:rPr lang="en-IE" sz="2400" dirty="0"/>
              <a:t> National Targets, International Obligations</a:t>
            </a:r>
          </a:p>
          <a:p>
            <a:pPr marL="0" indent="0">
              <a:buNone/>
            </a:pPr>
            <a:endParaRPr lang="en-GB" sz="2400" dirty="0">
              <a:hlinkClick r:id="rId4"/>
            </a:endParaRPr>
          </a:p>
          <a:p>
            <a:pPr marL="0" indent="0">
              <a:buNone/>
            </a:pPr>
            <a:endParaRPr lang="en-GB" sz="2400" dirty="0">
              <a:highlight>
                <a:srgbClr val="FFFF00"/>
              </a:highlight>
            </a:endParaRPr>
          </a:p>
          <a:p>
            <a:pPr marL="0" indent="0">
              <a:buNone/>
            </a:pPr>
            <a:endParaRPr lang="en-IE" sz="2400" dirty="0">
              <a:highlight>
                <a:srgbClr val="FFFF00"/>
              </a:highlight>
            </a:endParaRPr>
          </a:p>
          <a:p>
            <a:pPr marL="0" indent="0">
              <a:buNone/>
            </a:pPr>
            <a:endParaRPr lang="en-IE" sz="2400" dirty="0"/>
          </a:p>
          <a:p>
            <a:pPr marL="0" indent="0">
              <a:buNone/>
            </a:pPr>
            <a:endParaRPr lang="en-IE" sz="2400" dirty="0"/>
          </a:p>
        </p:txBody>
      </p:sp>
      <p:sp>
        <p:nvSpPr>
          <p:cNvPr id="8194" name="Rectangle 2"/>
          <p:cNvSpPr>
            <a:spLocks noGrp="1" noChangeArrowheads="1"/>
          </p:cNvSpPr>
          <p:nvPr>
            <p:ph type="title" idx="4294967295"/>
          </p:nvPr>
        </p:nvSpPr>
        <p:spPr>
          <a:xfrm>
            <a:off x="0" y="488950"/>
            <a:ext cx="10391775" cy="701675"/>
          </a:xfrm>
        </p:spPr>
        <p:txBody>
          <a:bodyPr/>
          <a:lstStyle/>
          <a:p>
            <a:r>
              <a:rPr lang="en-IE" dirty="0"/>
              <a:t>Why manage school energy use? </a:t>
            </a:r>
            <a:endParaRPr lang="en-GB" dirty="0"/>
          </a:p>
        </p:txBody>
      </p:sp>
      <p:pic>
        <p:nvPicPr>
          <p:cNvPr id="4" name="Picture 3" descr="money.bmp"/>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8686474" y="669718"/>
            <a:ext cx="3099539" cy="1887413"/>
          </a:xfrm>
          <a:prstGeom prst="round2DiagRect">
            <a:avLst>
              <a:gd name="adj1" fmla="val 50000"/>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Picture 2" descr="A close up of a flower&#10;&#10;Description automatically generated">
            <a:extLst>
              <a:ext uri="{FF2B5EF4-FFF2-40B4-BE49-F238E27FC236}">
                <a16:creationId xmlns:a16="http://schemas.microsoft.com/office/drawing/2014/main" id="{F3B1F96C-A4A0-4A85-B75B-FC63D3CA15BF}"/>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613216" y="4152737"/>
            <a:ext cx="2172797" cy="1887414"/>
          </a:xfrm>
          <a:prstGeom prst="round2DiagRect">
            <a:avLst>
              <a:gd name="adj1" fmla="val 50000"/>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113420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FD612D-F7C1-48A3-AB2E-C0D049B8AD37}"/>
              </a:ext>
            </a:extLst>
          </p:cNvPr>
          <p:cNvSpPr>
            <a:spLocks noGrp="1"/>
          </p:cNvSpPr>
          <p:nvPr>
            <p:ph idx="1"/>
          </p:nvPr>
        </p:nvSpPr>
        <p:spPr>
          <a:xfrm>
            <a:off x="719999" y="928468"/>
            <a:ext cx="4977416" cy="5248495"/>
          </a:xfrm>
        </p:spPr>
        <p:txBody>
          <a:bodyPr/>
          <a:lstStyle/>
          <a:p>
            <a:r>
              <a:rPr lang="en-US" b="1" dirty="0">
                <a:solidFill>
                  <a:schemeClr val="accent6">
                    <a:lumMod val="75000"/>
                  </a:schemeClr>
                </a:solidFill>
              </a:rPr>
              <a:t>Where to Start</a:t>
            </a:r>
          </a:p>
          <a:p>
            <a:pPr marL="457200" indent="-457200">
              <a:buFont typeface="Wingdings" panose="05000000000000000000" pitchFamily="2" charset="2"/>
              <a:buChar char="§"/>
            </a:pPr>
            <a:r>
              <a:rPr lang="en-US" sz="2400" dirty="0"/>
              <a:t>Assign the role to a competent Staff Member</a:t>
            </a:r>
          </a:p>
          <a:p>
            <a:pPr marL="457200" indent="-457200">
              <a:buFont typeface="Wingdings" panose="05000000000000000000" pitchFamily="2" charset="2"/>
              <a:buChar char="§"/>
            </a:pPr>
            <a:r>
              <a:rPr lang="en-US" sz="2400" dirty="0"/>
              <a:t>Partake in SEAIs Information Seminars and Energy MAP Training</a:t>
            </a:r>
          </a:p>
          <a:p>
            <a:pPr marL="457200" indent="-457200">
              <a:buFont typeface="Wingdings" panose="05000000000000000000" pitchFamily="2" charset="2"/>
              <a:buChar char="§"/>
            </a:pPr>
            <a:r>
              <a:rPr lang="en-US" sz="2400" dirty="0"/>
              <a:t>Developed  Energy Policy</a:t>
            </a:r>
          </a:p>
          <a:p>
            <a:pPr marL="457200" indent="-457200">
              <a:buFont typeface="Wingdings" panose="05000000000000000000" pitchFamily="2" charset="2"/>
              <a:buChar char="§"/>
            </a:pPr>
            <a:r>
              <a:rPr lang="en-US" sz="2400" dirty="0"/>
              <a:t>Developed Energy Strategy and Action Plan</a:t>
            </a:r>
          </a:p>
          <a:p>
            <a:pPr marL="457200" indent="-457200">
              <a:buFont typeface="Wingdings" panose="05000000000000000000" pitchFamily="2" charset="2"/>
              <a:buChar char="§"/>
            </a:pPr>
            <a:r>
              <a:rPr lang="en-US" sz="2400" dirty="0"/>
              <a:t>Launch a Climate Action and Energy Awareness Campaign</a:t>
            </a:r>
          </a:p>
          <a:p>
            <a:pPr marL="342900" indent="-342900">
              <a:buFont typeface="Arial" panose="020B0604020202020204" pitchFamily="34" charset="0"/>
              <a:buChar char="•"/>
            </a:pPr>
            <a:endParaRPr lang="en-IE" sz="2400" dirty="0"/>
          </a:p>
          <a:p>
            <a:endParaRPr lang="en-IE" dirty="0"/>
          </a:p>
        </p:txBody>
      </p:sp>
      <p:pic>
        <p:nvPicPr>
          <p:cNvPr id="6" name="Picture 5" descr="Diagram&#10;&#10;Description automatically generated">
            <a:extLst>
              <a:ext uri="{FF2B5EF4-FFF2-40B4-BE49-F238E27FC236}">
                <a16:creationId xmlns:a16="http://schemas.microsoft.com/office/drawing/2014/main" id="{CA61559B-F12B-4898-9774-84836DC98E87}"/>
              </a:ext>
            </a:extLst>
          </p:cNvPr>
          <p:cNvPicPr>
            <a:picLocks noChangeAspect="1"/>
          </p:cNvPicPr>
          <p:nvPr/>
        </p:nvPicPr>
        <p:blipFill>
          <a:blip r:embed="rId2"/>
          <a:stretch>
            <a:fillRect/>
          </a:stretch>
        </p:blipFill>
        <p:spPr>
          <a:xfrm>
            <a:off x="6628858" y="548640"/>
            <a:ext cx="3793499" cy="5739619"/>
          </a:xfrm>
          <a:prstGeom prst="rect">
            <a:avLst/>
          </a:prstGeom>
        </p:spPr>
      </p:pic>
    </p:spTree>
    <p:extLst>
      <p:ext uri="{BB962C8B-B14F-4D97-AF65-F5344CB8AC3E}">
        <p14:creationId xmlns:p14="http://schemas.microsoft.com/office/powerpoint/2010/main" val="1618113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46921"/>
          <a:stretch/>
        </p:blipFill>
        <p:spPr>
          <a:xfrm>
            <a:off x="1679713" y="254470"/>
            <a:ext cx="4631635" cy="6514193"/>
          </a:xfrm>
          <a:prstGeom prst="rect">
            <a:avLst/>
          </a:prstGeom>
        </p:spPr>
      </p:pic>
    </p:spTree>
    <p:extLst>
      <p:ext uri="{BB962C8B-B14F-4D97-AF65-F5344CB8AC3E}">
        <p14:creationId xmlns:p14="http://schemas.microsoft.com/office/powerpoint/2010/main" val="1174453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DFEF3F-B65D-6F75-575A-5BD287082F19}"/>
              </a:ext>
            </a:extLst>
          </p:cNvPr>
          <p:cNvSpPr txBox="1"/>
          <p:nvPr/>
        </p:nvSpPr>
        <p:spPr>
          <a:xfrm>
            <a:off x="1584252" y="1252507"/>
            <a:ext cx="7942520" cy="2898037"/>
          </a:xfrm>
          <a:prstGeom prst="rect">
            <a:avLst/>
          </a:prstGeom>
          <a:noFill/>
        </p:spPr>
        <p:txBody>
          <a:bodyPr wrap="square">
            <a:spAutoFit/>
          </a:bodyPr>
          <a:lstStyle/>
          <a:p>
            <a:pPr>
              <a:lnSpc>
                <a:spcPct val="107000"/>
              </a:lnSpc>
              <a:spcAft>
                <a:spcPts val="800"/>
              </a:spcAft>
            </a:pPr>
            <a:r>
              <a:rPr lang="en-IE" sz="2800" b="1" dirty="0">
                <a:effectLst/>
                <a:latin typeface="Calibri" panose="020F0502020204030204" pitchFamily="34" charset="0"/>
                <a:ea typeface="Calibri" panose="020F0502020204030204" pitchFamily="34" charset="0"/>
                <a:cs typeface="Times New Roman" panose="02020603050405020304" pitchFamily="18" charset="0"/>
              </a:rPr>
              <a:t>City of Dublin ETB : 2018</a:t>
            </a:r>
            <a:endParaRPr lang="en-IE"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IE" sz="2400" dirty="0">
                <a:effectLst/>
                <a:latin typeface="Calibri" panose="020F0502020204030204" pitchFamily="34" charset="0"/>
                <a:ea typeface="Calibri" panose="020F0502020204030204" pitchFamily="34" charset="0"/>
                <a:cs typeface="Times New Roman" panose="02020603050405020304" pitchFamily="18" charset="0"/>
              </a:rPr>
              <a:t>“SEAI set up workshops for our heads of centres and porters. SEAI then reviewed energy management at 20 of our highest using centres, and identified improvement action plans. Between 2009 and 2018, we saved over €350,000 on energy costs across 60 centres”.</a:t>
            </a:r>
          </a:p>
        </p:txBody>
      </p:sp>
    </p:spTree>
    <p:extLst>
      <p:ext uri="{BB962C8B-B14F-4D97-AF65-F5344CB8AC3E}">
        <p14:creationId xmlns:p14="http://schemas.microsoft.com/office/powerpoint/2010/main" val="14721477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7F927-35CA-4A99-8602-59399263F9C2}"/>
              </a:ext>
            </a:extLst>
          </p:cNvPr>
          <p:cNvSpPr>
            <a:spLocks noGrp="1"/>
          </p:cNvSpPr>
          <p:nvPr>
            <p:ph type="title" idx="4294967295"/>
          </p:nvPr>
        </p:nvSpPr>
        <p:spPr>
          <a:xfrm>
            <a:off x="3856383" y="1223158"/>
            <a:ext cx="8335617" cy="3933042"/>
          </a:xfrm>
        </p:spPr>
        <p:txBody>
          <a:bodyPr>
            <a:normAutofit/>
          </a:bodyPr>
          <a:lstStyle/>
          <a:p>
            <a:r>
              <a:rPr lang="en-IE" sz="3200" dirty="0">
                <a:solidFill>
                  <a:srgbClr val="FF0000"/>
                </a:solidFill>
              </a:rPr>
              <a:t>Ashbourne Community School</a:t>
            </a:r>
          </a:p>
        </p:txBody>
      </p:sp>
      <p:sp>
        <p:nvSpPr>
          <p:cNvPr id="10" name="Content Placeholder 9">
            <a:extLst>
              <a:ext uri="{FF2B5EF4-FFF2-40B4-BE49-F238E27FC236}">
                <a16:creationId xmlns:a16="http://schemas.microsoft.com/office/drawing/2014/main" id="{091EB9F2-5E49-4A2F-87B5-515006BCE307}"/>
              </a:ext>
            </a:extLst>
          </p:cNvPr>
          <p:cNvSpPr>
            <a:spLocks noGrp="1"/>
          </p:cNvSpPr>
          <p:nvPr>
            <p:ph type="subTitle" idx="4294967295"/>
          </p:nvPr>
        </p:nvSpPr>
        <p:spPr>
          <a:xfrm>
            <a:off x="3317981" y="2108320"/>
            <a:ext cx="8874019" cy="4100393"/>
          </a:xfrm>
        </p:spPr>
        <p:txBody>
          <a:bodyPr>
            <a:normAutofit/>
          </a:bodyPr>
          <a:lstStyle/>
          <a:p>
            <a:pPr>
              <a:lnSpc>
                <a:spcPct val="120000"/>
              </a:lnSpc>
              <a:buClr>
                <a:srgbClr val="009999"/>
              </a:buClr>
            </a:pPr>
            <a:r>
              <a:rPr lang="en-US" sz="2400" dirty="0">
                <a:solidFill>
                  <a:schemeClr val="accent1"/>
                </a:solidFill>
              </a:rPr>
              <a:t>€</a:t>
            </a:r>
            <a:r>
              <a:rPr lang="en-IE" sz="2400" b="1" dirty="0">
                <a:solidFill>
                  <a:schemeClr val="accent1"/>
                </a:solidFill>
                <a:latin typeface="+mj-lt"/>
                <a:ea typeface="Calibri"/>
                <a:cs typeface="Times New Roman"/>
              </a:rPr>
              <a:t>54,000 spend, 25% estimated saving</a:t>
            </a:r>
          </a:p>
          <a:p>
            <a:pPr marL="342900" indent="-342900">
              <a:buClr>
                <a:srgbClr val="009999"/>
              </a:buClr>
              <a:buFont typeface="Arial" panose="020B0604020202020204" pitchFamily="34" charset="0"/>
              <a:buChar char="•"/>
            </a:pPr>
            <a:r>
              <a:rPr lang="en-IE" sz="2000" dirty="0">
                <a:solidFill>
                  <a:schemeClr val="accent1"/>
                </a:solidFill>
                <a:latin typeface="Calibri"/>
                <a:ea typeface="Calibri"/>
                <a:cs typeface="Times New Roman"/>
              </a:rPr>
              <a:t>Regular electricity and gas meter  readings</a:t>
            </a:r>
          </a:p>
          <a:p>
            <a:pPr marL="342900" indent="-342900">
              <a:buClr>
                <a:srgbClr val="009999"/>
              </a:buClr>
              <a:buFont typeface="Arial" panose="020B0604020202020204" pitchFamily="34" charset="0"/>
              <a:buChar char="•"/>
            </a:pPr>
            <a:r>
              <a:rPr lang="en-IE" sz="2000" dirty="0">
                <a:solidFill>
                  <a:schemeClr val="accent1"/>
                </a:solidFill>
                <a:latin typeface="Calibri"/>
                <a:ea typeface="Calibri"/>
                <a:cs typeface="Times New Roman"/>
              </a:rPr>
              <a:t>Formed student energy committee</a:t>
            </a:r>
          </a:p>
          <a:p>
            <a:pPr marL="342900" indent="-342900">
              <a:buClr>
                <a:srgbClr val="009999"/>
              </a:buClr>
              <a:buFont typeface="Arial" panose="020B0604020202020204" pitchFamily="34" charset="0"/>
              <a:buChar char="•"/>
            </a:pPr>
            <a:r>
              <a:rPr lang="en-IE" sz="2000" dirty="0">
                <a:solidFill>
                  <a:schemeClr val="accent1"/>
                </a:solidFill>
                <a:latin typeface="Calibri"/>
                <a:ea typeface="Calibri"/>
                <a:cs typeface="Times New Roman"/>
              </a:rPr>
              <a:t>Energy awareness campaign</a:t>
            </a:r>
          </a:p>
          <a:p>
            <a:pPr marL="342900" indent="-342900">
              <a:buClr>
                <a:srgbClr val="009999"/>
              </a:buClr>
              <a:buFont typeface="Arial" panose="020B0604020202020204" pitchFamily="34" charset="0"/>
              <a:buChar char="•"/>
            </a:pPr>
            <a:r>
              <a:rPr lang="en-IE" sz="2000" dirty="0">
                <a:solidFill>
                  <a:schemeClr val="accent1"/>
                </a:solidFill>
                <a:latin typeface="Calibri"/>
                <a:ea typeface="Calibri"/>
                <a:cs typeface="Times New Roman"/>
              </a:rPr>
              <a:t>‘Switch It Off’ policy</a:t>
            </a:r>
          </a:p>
          <a:p>
            <a:pPr marL="342900" indent="-342900">
              <a:buClr>
                <a:srgbClr val="009999"/>
              </a:buClr>
              <a:buFont typeface="Arial" panose="020B0604020202020204" pitchFamily="34" charset="0"/>
              <a:buChar char="•"/>
            </a:pPr>
            <a:r>
              <a:rPr lang="en-IE" sz="2000" dirty="0">
                <a:solidFill>
                  <a:schemeClr val="accent1"/>
                </a:solidFill>
                <a:latin typeface="Calibri"/>
                <a:ea typeface="Calibri"/>
                <a:cs typeface="Times New Roman"/>
              </a:rPr>
              <a:t>Install more energy efficient lights (Replace T8 with LED fixtures)</a:t>
            </a:r>
          </a:p>
          <a:p>
            <a:pPr marL="342900" indent="-342900">
              <a:buClr>
                <a:srgbClr val="009999"/>
              </a:buClr>
              <a:buFont typeface="Arial" panose="020B0604020202020204" pitchFamily="34" charset="0"/>
              <a:buChar char="•"/>
            </a:pPr>
            <a:r>
              <a:rPr lang="en-IE" sz="2000" dirty="0">
                <a:solidFill>
                  <a:schemeClr val="accent1"/>
                </a:solidFill>
                <a:latin typeface="Calibri"/>
                <a:ea typeface="Calibri"/>
                <a:cs typeface="Times New Roman"/>
              </a:rPr>
              <a:t>Better utilisation of natural light </a:t>
            </a:r>
          </a:p>
          <a:p>
            <a:pPr marL="342900" indent="-342900">
              <a:buClr>
                <a:srgbClr val="009999"/>
              </a:buClr>
              <a:buFont typeface="Arial" panose="020B0604020202020204" pitchFamily="34" charset="0"/>
              <a:buChar char="•"/>
            </a:pPr>
            <a:r>
              <a:rPr lang="en-IE" sz="2000" dirty="0">
                <a:solidFill>
                  <a:schemeClr val="accent1"/>
                </a:solidFill>
                <a:latin typeface="Calibri"/>
                <a:ea typeface="Calibri"/>
                <a:cs typeface="Times New Roman"/>
              </a:rPr>
              <a:t>Install 7-Day time-clocks on vending machines</a:t>
            </a:r>
          </a:p>
          <a:p>
            <a:pPr marL="342900" indent="-342900">
              <a:buClr>
                <a:srgbClr val="009999"/>
              </a:buClr>
              <a:buFont typeface="Arial" panose="020B0604020202020204" pitchFamily="34" charset="0"/>
              <a:buChar char="•"/>
            </a:pPr>
            <a:r>
              <a:rPr lang="en-IE" sz="2000" dirty="0">
                <a:solidFill>
                  <a:schemeClr val="accent1"/>
                </a:solidFill>
                <a:latin typeface="Calibri"/>
                <a:ea typeface="Calibri"/>
                <a:cs typeface="Times New Roman"/>
              </a:rPr>
              <a:t>Reduce boiler operating times appropriately </a:t>
            </a:r>
          </a:p>
        </p:txBody>
      </p:sp>
      <p:pic>
        <p:nvPicPr>
          <p:cNvPr id="6" name="Picture 1" descr="image002">
            <a:extLst>
              <a:ext uri="{FF2B5EF4-FFF2-40B4-BE49-F238E27FC236}">
                <a16:creationId xmlns:a16="http://schemas.microsoft.com/office/drawing/2014/main" id="{24139803-C38D-491E-A05D-735CEE5257A7}"/>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90013" y="80267"/>
            <a:ext cx="3327289" cy="1142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See the source image">
            <a:extLst>
              <a:ext uri="{FF2B5EF4-FFF2-40B4-BE49-F238E27FC236}">
                <a16:creationId xmlns:a16="http://schemas.microsoft.com/office/drawing/2014/main" id="{C9124821-C16D-4EE8-8673-6D296ACD42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052" y="559047"/>
            <a:ext cx="2999929" cy="3472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3223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a:xfrm>
            <a:off x="0" y="488950"/>
            <a:ext cx="10391775" cy="701675"/>
          </a:xfrm>
        </p:spPr>
        <p:txBody>
          <a:bodyPr/>
          <a:lstStyle/>
          <a:p>
            <a:pPr algn="ctr"/>
            <a:r>
              <a:rPr lang="en-GB" dirty="0"/>
              <a:t>School case	</a:t>
            </a:r>
            <a:endParaRPr lang="en-IE" dirty="0"/>
          </a:p>
        </p:txBody>
      </p:sp>
      <p:sp>
        <p:nvSpPr>
          <p:cNvPr id="23555" name="Content Placeholder 2"/>
          <p:cNvSpPr>
            <a:spLocks noGrp="1"/>
          </p:cNvSpPr>
          <p:nvPr>
            <p:ph idx="4294967295"/>
          </p:nvPr>
        </p:nvSpPr>
        <p:spPr>
          <a:xfrm>
            <a:off x="1025236" y="1418216"/>
            <a:ext cx="6573838" cy="4451350"/>
          </a:xfrm>
        </p:spPr>
        <p:txBody>
          <a:bodyPr>
            <a:normAutofit/>
          </a:bodyPr>
          <a:lstStyle/>
          <a:p>
            <a:r>
              <a:rPr lang="en-GB" sz="2400" dirty="0"/>
              <a:t>Savings potential:</a:t>
            </a:r>
          </a:p>
          <a:p>
            <a:pPr lvl="1"/>
            <a:r>
              <a:rPr lang="en-GB" sz="2400" dirty="0"/>
              <a:t>5% - good house keeping </a:t>
            </a:r>
          </a:p>
          <a:p>
            <a:pPr lvl="1"/>
            <a:r>
              <a:rPr lang="en-GB" sz="2400" dirty="0"/>
              <a:t>10% - modest building improvements</a:t>
            </a:r>
          </a:p>
          <a:p>
            <a:pPr lvl="1"/>
            <a:r>
              <a:rPr lang="en-GB" sz="2400" dirty="0"/>
              <a:t>25% - medium costs capital investments</a:t>
            </a:r>
          </a:p>
          <a:p>
            <a:pPr algn="ctr">
              <a:buFontTx/>
              <a:buNone/>
            </a:pPr>
            <a:endParaRPr lang="en-GB" sz="2400" dirty="0"/>
          </a:p>
          <a:p>
            <a:pPr algn="ctr">
              <a:buFontTx/>
              <a:buNone/>
            </a:pPr>
            <a:r>
              <a:rPr lang="en-GB" sz="2400" dirty="0"/>
              <a:t>What will drive your campaign?</a:t>
            </a:r>
            <a:endParaRPr lang="en-IE" sz="2400" dirty="0"/>
          </a:p>
        </p:txBody>
      </p:sp>
      <p:pic>
        <p:nvPicPr>
          <p:cNvPr id="6" name="Picture 5" descr="White piggy banks">
            <a:extLst>
              <a:ext uri="{FF2B5EF4-FFF2-40B4-BE49-F238E27FC236}">
                <a16:creationId xmlns:a16="http://schemas.microsoft.com/office/drawing/2014/main" id="{F878F5F8-9374-4FE8-9F1F-3DFCA67F8D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5128" y="3861818"/>
            <a:ext cx="2475346" cy="22350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50072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555">
                                            <p:txEl>
                                              <p:pRg st="1" end="1"/>
                                            </p:txEl>
                                          </p:spTgt>
                                        </p:tgtEl>
                                        <p:attrNameLst>
                                          <p:attrName>style.visibility</p:attrName>
                                        </p:attrNameLst>
                                      </p:cBhvr>
                                      <p:to>
                                        <p:strVal val="visible"/>
                                      </p:to>
                                    </p:set>
                                    <p:anim calcmode="lin" valueType="num">
                                      <p:cBhvr additive="base">
                                        <p:cTn id="13"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555">
                                            <p:txEl>
                                              <p:pRg st="2" end="2"/>
                                            </p:txEl>
                                          </p:spTgt>
                                        </p:tgtEl>
                                        <p:attrNameLst>
                                          <p:attrName>style.visibility</p:attrName>
                                        </p:attrNameLst>
                                      </p:cBhvr>
                                      <p:to>
                                        <p:strVal val="visible"/>
                                      </p:to>
                                    </p:set>
                                    <p:anim calcmode="lin" valueType="num">
                                      <p:cBhvr additive="base">
                                        <p:cTn id="19"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555">
                                            <p:txEl>
                                              <p:pRg st="3" end="3"/>
                                            </p:txEl>
                                          </p:spTgt>
                                        </p:tgtEl>
                                        <p:attrNameLst>
                                          <p:attrName>style.visibility</p:attrName>
                                        </p:attrNameLst>
                                      </p:cBhvr>
                                      <p:to>
                                        <p:strVal val="visible"/>
                                      </p:to>
                                    </p:set>
                                    <p:anim calcmode="lin" valueType="num">
                                      <p:cBhvr additive="base">
                                        <p:cTn id="25"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3555">
                                            <p:txEl>
                                              <p:pRg st="5" end="5"/>
                                            </p:txEl>
                                          </p:spTgt>
                                        </p:tgtEl>
                                        <p:attrNameLst>
                                          <p:attrName>style.visibility</p:attrName>
                                        </p:attrNameLst>
                                      </p:cBhvr>
                                      <p:to>
                                        <p:strVal val="visible"/>
                                      </p:to>
                                    </p:set>
                                    <p:anim calcmode="lin" valueType="num">
                                      <p:cBhvr additive="base">
                                        <p:cTn id="31" dur="500" fill="hold"/>
                                        <p:tgtEl>
                                          <p:spTgt spid="2355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p:txBody>
          <a:bodyPr/>
          <a:lstStyle/>
          <a:p>
            <a:r>
              <a:rPr lang="en-IE" dirty="0"/>
              <a:t>Building fabric, heating and hot water</a:t>
            </a:r>
            <a:endParaRPr lang="en-GB" dirty="0"/>
          </a:p>
        </p:txBody>
      </p:sp>
      <p:sp>
        <p:nvSpPr>
          <p:cNvPr id="2" name="Subtitle 1">
            <a:extLst>
              <a:ext uri="{FF2B5EF4-FFF2-40B4-BE49-F238E27FC236}">
                <a16:creationId xmlns:a16="http://schemas.microsoft.com/office/drawing/2014/main" id="{D3693F0F-0B8C-4579-B14A-09D829625E6D}"/>
              </a:ext>
            </a:extLst>
          </p:cNvPr>
          <p:cNvSpPr>
            <a:spLocks noGrp="1"/>
          </p:cNvSpPr>
          <p:nvPr>
            <p:ph type="subTitle" idx="1"/>
          </p:nvPr>
        </p:nvSpPr>
        <p:spPr/>
        <p:txBody>
          <a:bodyPr/>
          <a:lstStyle/>
          <a:p>
            <a:endParaRPr lang="en-IE"/>
          </a:p>
        </p:txBody>
      </p:sp>
    </p:spTree>
    <p:extLst>
      <p:ext uri="{BB962C8B-B14F-4D97-AF65-F5344CB8AC3E}">
        <p14:creationId xmlns:p14="http://schemas.microsoft.com/office/powerpoint/2010/main" val="28126056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A597-89FA-4241-A43A-D563571EFF0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3B23690-C642-4BC8-AAEC-FAED9BF2102C}"/>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0B0886EF-9A37-4AA7-A021-E077EA941EE1}"/>
              </a:ext>
            </a:extLst>
          </p:cNvPr>
          <p:cNvSpPr>
            <a:spLocks noGrp="1"/>
          </p:cNvSpPr>
          <p:nvPr>
            <p:ph type="sldNum" sz="quarter" idx="4"/>
          </p:nvPr>
        </p:nvSpPr>
        <p:spPr/>
        <p:txBody>
          <a:bodyPr/>
          <a:lstStyle/>
          <a:p>
            <a:pPr defTabSz="609448"/>
            <a:fld id="{316755DE-A14E-A247-9B1E-AB0C957F89E6}" type="slidenum">
              <a:rPr lang="en-US" smtClean="0"/>
              <a:pPr defTabSz="609448"/>
              <a:t>38</a:t>
            </a:fld>
            <a:endParaRPr lang="en-US" dirty="0"/>
          </a:p>
        </p:txBody>
      </p:sp>
      <p:sp>
        <p:nvSpPr>
          <p:cNvPr id="5" name="Footer Placeholder 4">
            <a:extLst>
              <a:ext uri="{FF2B5EF4-FFF2-40B4-BE49-F238E27FC236}">
                <a16:creationId xmlns:a16="http://schemas.microsoft.com/office/drawing/2014/main" id="{BE1AB586-ABB3-4515-A161-44F3B8A8F8DF}"/>
              </a:ext>
            </a:extLst>
          </p:cNvPr>
          <p:cNvSpPr>
            <a:spLocks noGrp="1"/>
          </p:cNvSpPr>
          <p:nvPr>
            <p:ph type="ftr" sz="quarter" idx="3"/>
          </p:nvPr>
        </p:nvSpPr>
        <p:spPr/>
        <p:txBody>
          <a:bodyPr/>
          <a:lstStyle/>
          <a:p>
            <a:pPr defTabSz="609448"/>
            <a:r>
              <a:rPr lang="en-IE">
                <a:latin typeface="Gotham Book" panose="02000604040000020004" pitchFamily="2" charset="0"/>
              </a:rPr>
              <a:t>www.seai.ie</a:t>
            </a:r>
          </a:p>
          <a:p>
            <a:endParaRPr lang="en-US" dirty="0">
              <a:latin typeface="Arial"/>
            </a:endParaRPr>
          </a:p>
        </p:txBody>
      </p:sp>
      <p:pic>
        <p:nvPicPr>
          <p:cNvPr id="1026" name="Picture 2" descr="See the source image">
            <a:extLst>
              <a:ext uri="{FF2B5EF4-FFF2-40B4-BE49-F238E27FC236}">
                <a16:creationId xmlns:a16="http://schemas.microsoft.com/office/drawing/2014/main" id="{33B1C243-ED1F-4A41-BF79-D7109E19E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843" y="767111"/>
            <a:ext cx="8096250" cy="50863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A7348DE-A281-42AD-A3DE-74EB646D1F44}"/>
              </a:ext>
            </a:extLst>
          </p:cNvPr>
          <p:cNvSpPr txBox="1"/>
          <p:nvPr/>
        </p:nvSpPr>
        <p:spPr>
          <a:xfrm>
            <a:off x="8696526" y="5312896"/>
            <a:ext cx="3317133" cy="646331"/>
          </a:xfrm>
          <a:prstGeom prst="rect">
            <a:avLst/>
          </a:prstGeom>
          <a:noFill/>
        </p:spPr>
        <p:txBody>
          <a:bodyPr wrap="square">
            <a:spAutoFit/>
          </a:bodyPr>
          <a:lstStyle/>
          <a:p>
            <a:pPr algn="l"/>
            <a:r>
              <a:rPr lang="en-US" b="0" i="0" dirty="0">
                <a:solidFill>
                  <a:srgbClr val="111111"/>
                </a:solidFill>
                <a:effectLst/>
                <a:latin typeface="Roboto" panose="02000000000000000000" pitchFamily="2" charset="0"/>
              </a:rPr>
              <a:t>Heat loss from a typical building Source: Carbon Trust </a:t>
            </a:r>
          </a:p>
        </p:txBody>
      </p:sp>
    </p:spTree>
    <p:extLst>
      <p:ext uri="{BB962C8B-B14F-4D97-AF65-F5344CB8AC3E}">
        <p14:creationId xmlns:p14="http://schemas.microsoft.com/office/powerpoint/2010/main" val="3731944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91671" y="556280"/>
            <a:ext cx="10700485" cy="634433"/>
          </a:xfrm>
        </p:spPr>
        <p:txBody>
          <a:bodyPr>
            <a:normAutofit fontScale="90000"/>
          </a:bodyPr>
          <a:lstStyle/>
          <a:p>
            <a:r>
              <a:rPr lang="en-GB" sz="3600" dirty="0"/>
              <a:t>Building fabric - </a:t>
            </a:r>
            <a:r>
              <a:rPr lang="en-GB" sz="3600" dirty="0">
                <a:latin typeface="+mj-lt"/>
              </a:rPr>
              <a:t>Insulation</a:t>
            </a:r>
            <a:r>
              <a:rPr lang="en-GB" sz="3600" dirty="0"/>
              <a:t> of roof spaces</a:t>
            </a:r>
          </a:p>
        </p:txBody>
      </p:sp>
      <p:sp>
        <p:nvSpPr>
          <p:cNvPr id="2" name="Content Placeholder 1"/>
          <p:cNvSpPr>
            <a:spLocks noGrp="1"/>
          </p:cNvSpPr>
          <p:nvPr>
            <p:ph idx="1"/>
          </p:nvPr>
        </p:nvSpPr>
        <p:spPr/>
        <p:txBody>
          <a:bodyPr/>
          <a:lstStyle/>
          <a:p>
            <a:r>
              <a:rPr lang="en-GB" sz="2400" b="1" dirty="0">
                <a:latin typeface="+mj-lt"/>
              </a:rPr>
              <a:t>Attic insulation </a:t>
            </a:r>
            <a:r>
              <a:rPr lang="en-GB" sz="2400" dirty="0">
                <a:latin typeface="+mj-lt"/>
              </a:rPr>
              <a:t>- Insulating any attic spaces in a building could reduce heat loss by 25%, providing a payback as short as 3-5 years, and is most beneficial if your school has no attic insulation.</a:t>
            </a:r>
          </a:p>
          <a:p>
            <a:r>
              <a:rPr lang="en-IE" sz="2400" dirty="0">
                <a:latin typeface="+mj-lt"/>
              </a:rPr>
              <a:t>Note: </a:t>
            </a:r>
            <a:r>
              <a:rPr lang="en-GB" sz="2400" dirty="0">
                <a:solidFill>
                  <a:srgbClr val="00AC75"/>
                </a:solidFill>
                <a:latin typeface="+mj-lt"/>
                <a:ea typeface="+mj-ea"/>
              </a:rPr>
              <a:t>Must maintain through ventilation in attic to avoid condensation</a:t>
            </a:r>
          </a:p>
          <a:p>
            <a:endParaRPr lang="en-IE" dirty="0"/>
          </a:p>
          <a:p>
            <a:endParaRPr lang="en-IE" dirty="0"/>
          </a:p>
        </p:txBody>
      </p:sp>
      <p:pic>
        <p:nvPicPr>
          <p:cNvPr id="5529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55932" y="4013149"/>
            <a:ext cx="2224649" cy="1669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5301"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30338" y="4188321"/>
            <a:ext cx="2518185" cy="1669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5302" name="Picture 6"/>
          <p:cNvPicPr>
            <a:picLocks noChangeAspect="1" noChangeArrowheads="1"/>
          </p:cNvPicPr>
          <p:nvPr/>
        </p:nvPicPr>
        <p:blipFill>
          <a:blip r:embed="rId5" cstate="print"/>
          <a:srcRect/>
          <a:stretch>
            <a:fillRect/>
          </a:stretch>
        </p:blipFill>
        <p:spPr bwMode="auto">
          <a:xfrm>
            <a:off x="1276782" y="4728393"/>
            <a:ext cx="2422817" cy="11296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TextBox 4">
            <a:extLst>
              <a:ext uri="{FF2B5EF4-FFF2-40B4-BE49-F238E27FC236}">
                <a16:creationId xmlns:a16="http://schemas.microsoft.com/office/drawing/2014/main" id="{98F04B2A-5CD9-4D52-8759-03C0D7B1ECCD}"/>
              </a:ext>
            </a:extLst>
          </p:cNvPr>
          <p:cNvSpPr txBox="1"/>
          <p:nvPr/>
        </p:nvSpPr>
        <p:spPr>
          <a:xfrm rot="19275442">
            <a:off x="10417713" y="4543727"/>
            <a:ext cx="1825469" cy="369332"/>
          </a:xfrm>
          <a:prstGeom prst="rect">
            <a:avLst/>
          </a:prstGeom>
          <a:noFill/>
        </p:spPr>
        <p:txBody>
          <a:bodyPr wrap="square" rtlCol="0">
            <a:spAutoFit/>
          </a:bodyPr>
          <a:lstStyle/>
          <a:p>
            <a:r>
              <a:rPr lang="en-GB" b="1" dirty="0">
                <a:solidFill>
                  <a:srgbClr val="FF0000"/>
                </a:solidFill>
              </a:rPr>
              <a:t>Very Poor</a:t>
            </a:r>
          </a:p>
        </p:txBody>
      </p:sp>
      <p:sp>
        <p:nvSpPr>
          <p:cNvPr id="11" name="TextBox 10">
            <a:extLst>
              <a:ext uri="{FF2B5EF4-FFF2-40B4-BE49-F238E27FC236}">
                <a16:creationId xmlns:a16="http://schemas.microsoft.com/office/drawing/2014/main" id="{5B41021E-43E1-4462-AB0D-8F13269F885D}"/>
              </a:ext>
            </a:extLst>
          </p:cNvPr>
          <p:cNvSpPr txBox="1"/>
          <p:nvPr/>
        </p:nvSpPr>
        <p:spPr>
          <a:xfrm rot="19336690">
            <a:off x="6996431" y="4124060"/>
            <a:ext cx="1857983" cy="369332"/>
          </a:xfrm>
          <a:prstGeom prst="rect">
            <a:avLst/>
          </a:prstGeom>
          <a:noFill/>
        </p:spPr>
        <p:txBody>
          <a:bodyPr wrap="square" rtlCol="0">
            <a:spAutoFit/>
          </a:bodyPr>
          <a:lstStyle/>
          <a:p>
            <a:r>
              <a:rPr lang="en-GB" b="1" dirty="0">
                <a:solidFill>
                  <a:srgbClr val="FF0000"/>
                </a:solidFill>
              </a:rPr>
              <a:t>Poor</a:t>
            </a:r>
          </a:p>
        </p:txBody>
      </p:sp>
      <p:sp>
        <p:nvSpPr>
          <p:cNvPr id="12" name="TextBox 11">
            <a:extLst>
              <a:ext uri="{FF2B5EF4-FFF2-40B4-BE49-F238E27FC236}">
                <a16:creationId xmlns:a16="http://schemas.microsoft.com/office/drawing/2014/main" id="{DCD173C9-7E08-4E5C-B8A1-E79B3E7C3D49}"/>
              </a:ext>
            </a:extLst>
          </p:cNvPr>
          <p:cNvSpPr txBox="1"/>
          <p:nvPr/>
        </p:nvSpPr>
        <p:spPr>
          <a:xfrm rot="19275442">
            <a:off x="3073596" y="4947949"/>
            <a:ext cx="1857983" cy="369332"/>
          </a:xfrm>
          <a:prstGeom prst="rect">
            <a:avLst/>
          </a:prstGeom>
          <a:noFill/>
        </p:spPr>
        <p:txBody>
          <a:bodyPr wrap="square" rtlCol="0">
            <a:spAutoFit/>
          </a:bodyPr>
          <a:lstStyle/>
          <a:p>
            <a:r>
              <a:rPr lang="en-GB" b="1" dirty="0">
                <a:solidFill>
                  <a:srgbClr val="FF0000"/>
                </a:solidFill>
              </a:rPr>
              <a:t>Good</a:t>
            </a:r>
          </a:p>
        </p:txBody>
      </p:sp>
    </p:spTree>
    <p:extLst>
      <p:ext uri="{BB962C8B-B14F-4D97-AF65-F5344CB8AC3E}">
        <p14:creationId xmlns:p14="http://schemas.microsoft.com/office/powerpoint/2010/main" val="2315335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normAutofit/>
          </a:bodyPr>
          <a:lstStyle/>
          <a:p>
            <a:pPr eaLnBrk="1" hangingPunct="1"/>
            <a:r>
              <a:rPr lang="en-IE" sz="3600" dirty="0">
                <a:latin typeface="+mj-lt"/>
              </a:rPr>
              <a:t>Building Fabric- Windows and Doors</a:t>
            </a:r>
            <a:endParaRPr lang="en-GB" sz="3600" dirty="0">
              <a:latin typeface="+mj-lt"/>
            </a:endParaRPr>
          </a:p>
        </p:txBody>
      </p:sp>
      <p:sp>
        <p:nvSpPr>
          <p:cNvPr id="52228" name="Rectangle 3"/>
          <p:cNvSpPr>
            <a:spLocks noGrp="1" noChangeArrowheads="1"/>
          </p:cNvSpPr>
          <p:nvPr>
            <p:ph idx="1"/>
          </p:nvPr>
        </p:nvSpPr>
        <p:spPr>
          <a:xfrm>
            <a:off x="899844" y="1317356"/>
            <a:ext cx="8195725" cy="4773533"/>
          </a:xfrm>
        </p:spPr>
        <p:txBody>
          <a:bodyPr/>
          <a:lstStyle/>
          <a:p>
            <a:pPr eaLnBrk="1" hangingPunct="1"/>
            <a:r>
              <a:rPr lang="en-IE" sz="2000" dirty="0">
                <a:latin typeface="+mj-lt"/>
              </a:rPr>
              <a:t>Check door/window closers operate correctly</a:t>
            </a:r>
          </a:p>
          <a:p>
            <a:pPr eaLnBrk="1" hangingPunct="1"/>
            <a:r>
              <a:rPr lang="en-IE" sz="2000" dirty="0">
                <a:latin typeface="+mj-lt"/>
              </a:rPr>
              <a:t>Weather-strip doors</a:t>
            </a:r>
          </a:p>
          <a:p>
            <a:pPr eaLnBrk="1" hangingPunct="1"/>
            <a:r>
              <a:rPr lang="en-IE" sz="2000" dirty="0">
                <a:latin typeface="+mj-lt"/>
              </a:rPr>
              <a:t>Repair broken windows – if replacing, use units double glazed to current standards (less heat loss)</a:t>
            </a:r>
          </a:p>
          <a:p>
            <a:pPr eaLnBrk="1" hangingPunct="1"/>
            <a:r>
              <a:rPr lang="en-US" sz="2000" b="1" dirty="0">
                <a:solidFill>
                  <a:schemeClr val="tx1">
                    <a:lumMod val="50000"/>
                  </a:schemeClr>
                </a:solidFill>
                <a:latin typeface="+mj-lt"/>
                <a:hlinkClick r:id="rId3">
                  <a:extLst>
                    <a:ext uri="{A12FA001-AC4F-418D-AE19-62706E023703}">
                      <ahyp:hlinkClr xmlns:ahyp="http://schemas.microsoft.com/office/drawing/2018/hyperlinkcolor" val="tx"/>
                    </a:ext>
                  </a:extLst>
                </a:hlinkClick>
              </a:rPr>
              <a:t>Download the factsheet: </a:t>
            </a:r>
            <a:r>
              <a:rPr lang="en-US" sz="2400" dirty="0">
                <a:solidFill>
                  <a:srgbClr val="0092D2"/>
                </a:solidFill>
                <a:latin typeface="+mj-lt"/>
                <a:hlinkClick r:id="rId3">
                  <a:extLst>
                    <a:ext uri="{A12FA001-AC4F-418D-AE19-62706E023703}">
                      <ahyp:hlinkClr xmlns:ahyp="http://schemas.microsoft.com/office/drawing/2018/hyperlinkcolor" val="tx"/>
                    </a:ext>
                  </a:extLst>
                </a:hlinkClick>
              </a:rPr>
              <a:t>Heat Loss from School Buildings</a:t>
            </a:r>
            <a:endParaRPr lang="en-IE" sz="2000" dirty="0">
              <a:latin typeface="+mj-lt"/>
            </a:endParaRPr>
          </a:p>
          <a:p>
            <a:pPr eaLnBrk="1" hangingPunct="1"/>
            <a:endParaRPr lang="en-GB" dirty="0"/>
          </a:p>
        </p:txBody>
      </p:sp>
      <p:pic>
        <p:nvPicPr>
          <p:cNvPr id="52229" name="Picture 10" descr="smashed_window"/>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81227" y="3922734"/>
            <a:ext cx="2843213" cy="18923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2230" name="Picture 12" descr="DoorCloser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61129" y="3735410"/>
            <a:ext cx="2771775" cy="20796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2231" name="Picture 14" descr="attic_door_seali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544164" y="1884134"/>
            <a:ext cx="1998663" cy="26638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274663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r>
              <a:rPr lang="en-GB" sz="3600" dirty="0">
                <a:latin typeface="+mj-lt"/>
              </a:rPr>
              <a:t>What’s wrong here?</a:t>
            </a:r>
          </a:p>
        </p:txBody>
      </p:sp>
      <p:sp>
        <p:nvSpPr>
          <p:cNvPr id="2" name="Content Placeholder 1"/>
          <p:cNvSpPr>
            <a:spLocks noGrp="1"/>
          </p:cNvSpPr>
          <p:nvPr>
            <p:ph idx="1"/>
          </p:nvPr>
        </p:nvSpPr>
        <p:spPr/>
        <p:txBody>
          <a:bodyPr/>
          <a:lstStyle/>
          <a:p>
            <a:r>
              <a:rPr lang="en-IE" sz="2400" dirty="0">
                <a:latin typeface="+mj-lt"/>
              </a:rPr>
              <a:t>Maintain window closers</a:t>
            </a:r>
          </a:p>
          <a:p>
            <a:r>
              <a:rPr lang="en-GB" sz="2400" dirty="0">
                <a:latin typeface="+mj-lt"/>
              </a:rPr>
              <a:t>And</a:t>
            </a:r>
            <a:r>
              <a:rPr lang="en-GB" sz="2400" dirty="0">
                <a:solidFill>
                  <a:srgbClr val="00AC75"/>
                </a:solidFill>
                <a:latin typeface="+mj-lt"/>
                <a:ea typeface="+mj-ea"/>
              </a:rPr>
              <a:t> close </a:t>
            </a:r>
            <a:r>
              <a:rPr lang="en-GB" sz="2400" dirty="0">
                <a:latin typeface="+mj-lt"/>
              </a:rPr>
              <a:t>all windows </a:t>
            </a:r>
            <a:r>
              <a:rPr lang="en-GB" sz="2400" dirty="0">
                <a:solidFill>
                  <a:srgbClr val="00AC75"/>
                </a:solidFill>
                <a:latin typeface="+mj-lt"/>
                <a:ea typeface="+mj-ea"/>
              </a:rPr>
              <a:t>at night</a:t>
            </a:r>
          </a:p>
          <a:p>
            <a:endParaRPr lang="en-IE" dirty="0"/>
          </a:p>
        </p:txBody>
      </p:sp>
      <p:pic>
        <p:nvPicPr>
          <p:cNvPr id="53251" name="Picture 3"/>
          <p:cNvPicPr>
            <a:picLocks noChangeAspect="1" noChangeArrowheads="1"/>
          </p:cNvPicPr>
          <p:nvPr/>
        </p:nvPicPr>
        <p:blipFill>
          <a:blip r:embed="rId2" cstate="print"/>
          <a:srcRect/>
          <a:stretch>
            <a:fillRect/>
          </a:stretch>
        </p:blipFill>
        <p:spPr bwMode="auto">
          <a:xfrm>
            <a:off x="5763708" y="1854338"/>
            <a:ext cx="5169859" cy="38808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09436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88896" y="665260"/>
            <a:ext cx="10193659" cy="705939"/>
          </a:xfrm>
        </p:spPr>
        <p:txBody>
          <a:bodyPr>
            <a:noAutofit/>
          </a:bodyPr>
          <a:lstStyle/>
          <a:p>
            <a:r>
              <a:rPr lang="en-IE" dirty="0">
                <a:solidFill>
                  <a:schemeClr val="accent1"/>
                </a:solidFill>
              </a:rPr>
              <a:t>Maintain external door alignment</a:t>
            </a:r>
            <a:br>
              <a:rPr lang="en-IE" dirty="0">
                <a:solidFill>
                  <a:schemeClr val="accent1"/>
                </a:solidFill>
              </a:rPr>
            </a:br>
            <a:r>
              <a:rPr lang="en-IE" dirty="0">
                <a:solidFill>
                  <a:schemeClr val="accent1"/>
                </a:solidFill>
              </a:rPr>
              <a:t>and </a:t>
            </a:r>
            <a:r>
              <a:rPr lang="en-IE" dirty="0" err="1">
                <a:solidFill>
                  <a:schemeClr val="accent1"/>
                </a:solidFill>
              </a:rPr>
              <a:t>draughtstrips</a:t>
            </a:r>
            <a:endParaRPr lang="en-GB" dirty="0">
              <a:solidFill>
                <a:schemeClr val="accent1"/>
              </a:solidFill>
            </a:endParaRPr>
          </a:p>
        </p:txBody>
      </p:sp>
      <p:pic>
        <p:nvPicPr>
          <p:cNvPr id="5" name="Content Placeholder 4">
            <a:extLst>
              <a:ext uri="{FF2B5EF4-FFF2-40B4-BE49-F238E27FC236}">
                <a16:creationId xmlns:a16="http://schemas.microsoft.com/office/drawing/2014/main" id="{F07F7355-C293-493C-B5DF-0541EEC8E8F8}"/>
              </a:ext>
            </a:extLst>
          </p:cNvPr>
          <p:cNvPicPr>
            <a:picLocks noGrp="1" noChangeAspect="1"/>
          </p:cNvPicPr>
          <p:nvPr>
            <p:ph idx="1"/>
          </p:nvPr>
        </p:nvPicPr>
        <p:blipFill>
          <a:blip r:embed="rId3"/>
          <a:stretch>
            <a:fillRect/>
          </a:stretch>
        </p:blipFill>
        <p:spPr>
          <a:xfrm>
            <a:off x="1163315" y="2002356"/>
            <a:ext cx="4481848" cy="33787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09922" name="Picture 2" descr="C:\Users\Noel\Documents\Consulteco 2012\Public Sector\Schools Training\AMAs\Athlone Education Centre\Pics\20141127_115206.jpg"/>
          <p:cNvPicPr>
            <a:picLocks noChangeAspect="1" noChangeArrowheads="1"/>
          </p:cNvPicPr>
          <p:nvPr/>
        </p:nvPicPr>
        <p:blipFill>
          <a:blip r:embed="rId4" cstate="screen"/>
          <a:srcRect/>
          <a:stretch>
            <a:fillRect/>
          </a:stretch>
        </p:blipFill>
        <p:spPr bwMode="auto">
          <a:xfrm>
            <a:off x="6719231" y="1393611"/>
            <a:ext cx="4481848" cy="44830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745791934"/>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p:txBody>
          <a:bodyPr/>
          <a:lstStyle/>
          <a:p>
            <a:pPr eaLnBrk="1" hangingPunct="1"/>
            <a:r>
              <a:rPr lang="en-IE" dirty="0"/>
              <a:t>Space heating &amp; boilers</a:t>
            </a:r>
            <a:endParaRPr lang="en-GB" dirty="0"/>
          </a:p>
        </p:txBody>
      </p:sp>
      <p:sp>
        <p:nvSpPr>
          <p:cNvPr id="57348" name="Rectangle 3"/>
          <p:cNvSpPr>
            <a:spLocks noGrp="1" noChangeArrowheads="1"/>
          </p:cNvSpPr>
          <p:nvPr>
            <p:ph idx="1"/>
          </p:nvPr>
        </p:nvSpPr>
        <p:spPr>
          <a:xfrm>
            <a:off x="899848" y="1190708"/>
            <a:ext cx="8195724" cy="4900181"/>
          </a:xfrm>
        </p:spPr>
        <p:txBody>
          <a:bodyPr>
            <a:normAutofit/>
          </a:bodyPr>
          <a:lstStyle/>
          <a:p>
            <a:r>
              <a:rPr lang="en-IE" dirty="0"/>
              <a:t>Are thermostats fitted, working and set to </a:t>
            </a:r>
            <a:r>
              <a:rPr lang="en-IE" dirty="0">
                <a:cs typeface="Arial" charset="0"/>
              </a:rPr>
              <a:t>18ºC for classrooms? Are TRVs used appropriately?</a:t>
            </a:r>
          </a:p>
          <a:p>
            <a:r>
              <a:rPr lang="en-GB" dirty="0">
                <a:cs typeface="Arial" charset="0"/>
              </a:rPr>
              <a:t>Experiment with switch-on/off times for heating to see if later start and earlier stop times are possible.</a:t>
            </a:r>
          </a:p>
          <a:p>
            <a:r>
              <a:rPr lang="en-GB" dirty="0">
                <a:cs typeface="Arial" charset="0"/>
              </a:rPr>
              <a:t>Turn down the radiators in the corridors and toilets to allow setting or set associated thermostats to a lower level than classrooms. </a:t>
            </a:r>
          </a:p>
          <a:p>
            <a:r>
              <a:rPr lang="en-IE" dirty="0"/>
              <a:t>Ensure boiler and controls are routinely serviced</a:t>
            </a:r>
          </a:p>
          <a:p>
            <a:pPr lvl="1"/>
            <a:r>
              <a:rPr lang="en-IE" dirty="0"/>
              <a:t>Ask for efficiency report; ‘as found’ and ‘after‘ service</a:t>
            </a:r>
          </a:p>
          <a:p>
            <a:pPr lvl="1"/>
            <a:r>
              <a:rPr lang="en-IE" dirty="0"/>
              <a:t>especially “weather compensation” controls.</a:t>
            </a:r>
          </a:p>
          <a:p>
            <a:pPr lvl="1"/>
            <a:r>
              <a:rPr lang="en-IE" dirty="0"/>
              <a:t>Ask your plumber to explain “weather compensation” controls to you.</a:t>
            </a:r>
          </a:p>
        </p:txBody>
      </p:sp>
      <p:pic>
        <p:nvPicPr>
          <p:cNvPr id="57351" name="Picture 7"/>
          <p:cNvPicPr>
            <a:picLocks noChangeAspect="1" noChangeArrowheads="1"/>
          </p:cNvPicPr>
          <p:nvPr/>
        </p:nvPicPr>
        <p:blipFill>
          <a:blip r:embed="rId3" cstate="print"/>
          <a:srcRect/>
          <a:stretch>
            <a:fillRect/>
          </a:stretch>
        </p:blipFill>
        <p:spPr bwMode="auto">
          <a:xfrm>
            <a:off x="8286750" y="6067431"/>
            <a:ext cx="2381250" cy="790575"/>
          </a:xfrm>
          <a:prstGeom prst="rect">
            <a:avLst/>
          </a:prstGeom>
          <a:noFill/>
        </p:spPr>
      </p:pic>
      <p:pic>
        <p:nvPicPr>
          <p:cNvPr id="102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095572" y="1654010"/>
            <a:ext cx="2914650" cy="19750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 name="Picture 2">
            <a:extLst>
              <a:ext uri="{FF2B5EF4-FFF2-40B4-BE49-F238E27FC236}">
                <a16:creationId xmlns:a16="http://schemas.microsoft.com/office/drawing/2014/main" id="{5385B441-37A2-4C8D-BEF2-6B2EA0D099FA}"/>
              </a:ext>
            </a:extLst>
          </p:cNvPr>
          <p:cNvPicPr>
            <a:picLocks noChangeAspect="1"/>
          </p:cNvPicPr>
          <p:nvPr/>
        </p:nvPicPr>
        <p:blipFill>
          <a:blip r:embed="rId5"/>
          <a:stretch>
            <a:fillRect/>
          </a:stretch>
        </p:blipFill>
        <p:spPr>
          <a:xfrm>
            <a:off x="8793804" y="4052884"/>
            <a:ext cx="2914650" cy="19746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536289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GB" dirty="0"/>
              <a:t>What’s wrong here?</a:t>
            </a:r>
          </a:p>
        </p:txBody>
      </p:sp>
      <p:sp>
        <p:nvSpPr>
          <p:cNvPr id="2" name="Content Placeholder 1">
            <a:extLst>
              <a:ext uri="{FF2B5EF4-FFF2-40B4-BE49-F238E27FC236}">
                <a16:creationId xmlns:a16="http://schemas.microsoft.com/office/drawing/2014/main" id="{532575FB-361A-442C-BF5B-988EBBD970CC}"/>
              </a:ext>
            </a:extLst>
          </p:cNvPr>
          <p:cNvSpPr>
            <a:spLocks noGrp="1"/>
          </p:cNvSpPr>
          <p:nvPr>
            <p:ph idx="1"/>
          </p:nvPr>
        </p:nvSpPr>
        <p:spPr/>
        <p:txBody>
          <a:bodyPr/>
          <a:lstStyle/>
          <a:p>
            <a:endParaRPr lang="en-IE"/>
          </a:p>
        </p:txBody>
      </p:sp>
      <p:pic>
        <p:nvPicPr>
          <p:cNvPr id="6144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32175" y="1557338"/>
            <a:ext cx="4751388" cy="46101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nvGrpSpPr>
          <p:cNvPr id="6" name="Group 5"/>
          <p:cNvGrpSpPr/>
          <p:nvPr/>
        </p:nvGrpSpPr>
        <p:grpSpPr>
          <a:xfrm>
            <a:off x="3648076" y="4652969"/>
            <a:ext cx="6480398" cy="1081087"/>
            <a:chOff x="2124075" y="4652963"/>
            <a:chExt cx="6480398" cy="1081087"/>
          </a:xfrm>
        </p:grpSpPr>
        <p:sp>
          <p:nvSpPr>
            <p:cNvPr id="61445" name="Rectangle 5"/>
            <p:cNvSpPr>
              <a:spLocks noChangeArrowheads="1"/>
            </p:cNvSpPr>
            <p:nvPr/>
          </p:nvSpPr>
          <p:spPr bwMode="auto">
            <a:xfrm>
              <a:off x="2124075" y="4652963"/>
              <a:ext cx="2952750" cy="1081087"/>
            </a:xfrm>
            <a:prstGeom prst="rect">
              <a:avLst/>
            </a:prstGeom>
            <a:noFill/>
            <a:ln w="76200" cmpd="tri">
              <a:solidFill>
                <a:srgbClr val="008000"/>
              </a:solidFill>
              <a:miter lim="800000"/>
              <a:headEnd/>
              <a:tailEnd/>
            </a:ln>
          </p:spPr>
          <p:txBody>
            <a:bodyPr wrap="none" anchor="ctr"/>
            <a:lstStyle/>
            <a:p>
              <a:pPr defTabSz="457200"/>
              <a:endParaRPr lang="en-US">
                <a:solidFill>
                  <a:srgbClr val="616565"/>
                </a:solidFill>
                <a:latin typeface="Arial"/>
              </a:endParaRPr>
            </a:p>
          </p:txBody>
        </p:sp>
        <p:sp>
          <p:nvSpPr>
            <p:cNvPr id="61446" name="Text Box 6"/>
            <p:cNvSpPr txBox="1">
              <a:spLocks noChangeArrowheads="1"/>
            </p:cNvSpPr>
            <p:nvPr/>
          </p:nvSpPr>
          <p:spPr bwMode="auto">
            <a:xfrm>
              <a:off x="6804248" y="4725144"/>
              <a:ext cx="1800225" cy="830997"/>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spAutoFit/>
            </a:bodyPr>
            <a:lstStyle/>
            <a:p>
              <a:pPr defTabSz="457200">
                <a:spcBef>
                  <a:spcPct val="50000"/>
                </a:spcBef>
              </a:pPr>
              <a:r>
                <a:rPr lang="en-GB" sz="2400">
                  <a:solidFill>
                    <a:srgbClr val="FFFFFF"/>
                  </a:solidFill>
                  <a:latin typeface="Arial"/>
                </a:rPr>
                <a:t>Blocked radiator</a:t>
              </a:r>
            </a:p>
          </p:txBody>
        </p:sp>
        <p:sp>
          <p:nvSpPr>
            <p:cNvPr id="61447" name="Line 7"/>
            <p:cNvSpPr>
              <a:spLocks noChangeShapeType="1"/>
            </p:cNvSpPr>
            <p:nvPr/>
          </p:nvSpPr>
          <p:spPr bwMode="auto">
            <a:xfrm flipH="1">
              <a:off x="5148263" y="5157788"/>
              <a:ext cx="1657350" cy="0"/>
            </a:xfrm>
            <a:prstGeom prst="line">
              <a:avLst/>
            </a:prstGeom>
            <a:noFill/>
            <a:ln w="101600">
              <a:solidFill>
                <a:srgbClr val="FF0000"/>
              </a:solidFill>
              <a:round/>
              <a:headEnd/>
              <a:tailEnd type="triangle" w="med" len="med"/>
            </a:ln>
          </p:spPr>
          <p:txBody>
            <a:bodyPr/>
            <a:lstStyle/>
            <a:p>
              <a:pPr defTabSz="457200"/>
              <a:endParaRPr lang="en-IE">
                <a:solidFill>
                  <a:srgbClr val="616565"/>
                </a:solidFill>
                <a:latin typeface="Arial"/>
              </a:endParaRPr>
            </a:p>
          </p:txBody>
        </p:sp>
      </p:grpSp>
      <p:grpSp>
        <p:nvGrpSpPr>
          <p:cNvPr id="5" name="Group 4"/>
          <p:cNvGrpSpPr/>
          <p:nvPr/>
        </p:nvGrpSpPr>
        <p:grpSpPr>
          <a:xfrm>
            <a:off x="5016502" y="3068966"/>
            <a:ext cx="5111973" cy="3023865"/>
            <a:chOff x="3492500" y="3068960"/>
            <a:chExt cx="5111973" cy="3023865"/>
          </a:xfrm>
        </p:grpSpPr>
        <p:sp>
          <p:nvSpPr>
            <p:cNvPr id="61444" name="Rectangle 4"/>
            <p:cNvSpPr>
              <a:spLocks noChangeArrowheads="1"/>
            </p:cNvSpPr>
            <p:nvPr/>
          </p:nvSpPr>
          <p:spPr bwMode="auto">
            <a:xfrm>
              <a:off x="3492500" y="3500438"/>
              <a:ext cx="1439863" cy="2592387"/>
            </a:xfrm>
            <a:prstGeom prst="rect">
              <a:avLst/>
            </a:prstGeom>
            <a:noFill/>
            <a:ln w="76200" cmpd="tri">
              <a:solidFill>
                <a:srgbClr val="FF0000"/>
              </a:solidFill>
              <a:miter lim="800000"/>
              <a:headEnd/>
              <a:tailEnd/>
            </a:ln>
          </p:spPr>
          <p:txBody>
            <a:bodyPr wrap="none" anchor="ctr"/>
            <a:lstStyle/>
            <a:p>
              <a:pPr defTabSz="457200"/>
              <a:endParaRPr lang="en-US">
                <a:solidFill>
                  <a:srgbClr val="616565"/>
                </a:solidFill>
                <a:latin typeface="Arial"/>
              </a:endParaRPr>
            </a:p>
          </p:txBody>
        </p:sp>
        <p:sp>
          <p:nvSpPr>
            <p:cNvPr id="61448" name="Text Box 8"/>
            <p:cNvSpPr txBox="1">
              <a:spLocks noChangeArrowheads="1"/>
            </p:cNvSpPr>
            <p:nvPr/>
          </p:nvSpPr>
          <p:spPr bwMode="auto">
            <a:xfrm>
              <a:off x="6804248" y="3068960"/>
              <a:ext cx="1800225" cy="119697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spAutoFit/>
            </a:bodyPr>
            <a:lstStyle/>
            <a:p>
              <a:pPr defTabSz="457200">
                <a:spcBef>
                  <a:spcPct val="50000"/>
                </a:spcBef>
              </a:pPr>
              <a:r>
                <a:rPr lang="en-GB" sz="2400" dirty="0">
                  <a:solidFill>
                    <a:srgbClr val="FFFFFF"/>
                  </a:solidFill>
                  <a:latin typeface="Arial"/>
                </a:rPr>
                <a:t>Display unit blocks light and heat</a:t>
              </a:r>
            </a:p>
          </p:txBody>
        </p:sp>
        <p:sp>
          <p:nvSpPr>
            <p:cNvPr id="61449" name="Line 9"/>
            <p:cNvSpPr>
              <a:spLocks noChangeShapeType="1"/>
            </p:cNvSpPr>
            <p:nvPr/>
          </p:nvSpPr>
          <p:spPr bwMode="auto">
            <a:xfrm flipH="1">
              <a:off x="4787900" y="3862388"/>
              <a:ext cx="2017713" cy="214312"/>
            </a:xfrm>
            <a:prstGeom prst="line">
              <a:avLst/>
            </a:prstGeom>
            <a:noFill/>
            <a:ln w="101600">
              <a:solidFill>
                <a:srgbClr val="FF0000"/>
              </a:solidFill>
              <a:round/>
              <a:headEnd/>
              <a:tailEnd type="triangle" w="med" len="med"/>
            </a:ln>
          </p:spPr>
          <p:txBody>
            <a:bodyPr/>
            <a:lstStyle/>
            <a:p>
              <a:pPr defTabSz="457200"/>
              <a:endParaRPr lang="en-IE">
                <a:solidFill>
                  <a:srgbClr val="616565"/>
                </a:solidFill>
                <a:latin typeface="Arial"/>
              </a:endParaRPr>
            </a:p>
          </p:txBody>
        </p:sp>
      </p:grpSp>
    </p:spTree>
    <p:extLst>
      <p:ext uri="{BB962C8B-B14F-4D97-AF65-F5344CB8AC3E}">
        <p14:creationId xmlns:p14="http://schemas.microsoft.com/office/powerpoint/2010/main" val="82636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3794" name="Picture 2" descr="C:\Users\Noel\Pictures\BOBP\Roo Virtual\heater covered so compensated with plugin heater.JPG"/>
          <p:cNvPicPr>
            <a:picLocks noGrp="1" noChangeAspect="1" noChangeArrowheads="1"/>
          </p:cNvPicPr>
          <p:nvPr>
            <p:ph idx="1"/>
          </p:nvPr>
        </p:nvPicPr>
        <p:blipFill rotWithShape="1">
          <a:blip r:embed="rId2" cstate="screen"/>
          <a:srcRect b="4678"/>
          <a:stretch/>
        </p:blipFill>
        <p:spPr bwMode="auto">
          <a:xfrm>
            <a:off x="-413697" y="0"/>
            <a:ext cx="12787077" cy="6858000"/>
          </a:xfrm>
          <a:prstGeom prst="rect">
            <a:avLst/>
          </a:prstGeom>
          <a:noFill/>
        </p:spPr>
      </p:pic>
      <p:sp>
        <p:nvSpPr>
          <p:cNvPr id="4" name="Rectangle 2">
            <a:extLst>
              <a:ext uri="{FF2B5EF4-FFF2-40B4-BE49-F238E27FC236}">
                <a16:creationId xmlns:a16="http://schemas.microsoft.com/office/drawing/2014/main" id="{20500272-5DB9-48E3-A2D6-4EBFA19B305F}"/>
              </a:ext>
            </a:extLst>
          </p:cNvPr>
          <p:cNvSpPr txBox="1">
            <a:spLocks noChangeArrowheads="1"/>
          </p:cNvSpPr>
          <p:nvPr/>
        </p:nvSpPr>
        <p:spPr>
          <a:xfrm>
            <a:off x="1160529" y="5273663"/>
            <a:ext cx="7345797" cy="701603"/>
          </a:xfrm>
          <a:prstGeom prst="rect">
            <a:avLst/>
          </a:prstGeom>
          <a:solidFill>
            <a:schemeClr val="bg1">
              <a:lumMod val="85000"/>
            </a:schemeClr>
          </a:solidFill>
        </p:spPr>
        <p:txBody>
          <a:bodyPr vert="horz" lIns="91440" tIns="45720" rIns="91440" bIns="45720" rtlCol="0" anchor="t">
            <a:normAutofit/>
          </a:bodyPr>
          <a:lstStyle>
            <a:lvl1pPr algn="l" defTabSz="609448" rtl="0" eaLnBrk="1" latinLnBrk="0" hangingPunct="1">
              <a:spcBef>
                <a:spcPct val="0"/>
              </a:spcBef>
              <a:buNone/>
              <a:defRPr sz="3732" b="0" i="0" kern="1200">
                <a:solidFill>
                  <a:srgbClr val="00AC75"/>
                </a:solidFill>
                <a:latin typeface="Arial"/>
                <a:ea typeface="+mj-ea"/>
                <a:cs typeface="Arial"/>
              </a:defRPr>
            </a:lvl1pPr>
          </a:lstStyle>
          <a:p>
            <a:r>
              <a:rPr lang="en-IE" dirty="0">
                <a:solidFill>
                  <a:srgbClr val="FF0000"/>
                </a:solidFill>
              </a:rPr>
              <a:t>Clear obstructions from radiators</a:t>
            </a:r>
            <a:endParaRPr lang="en-GB" dirty="0">
              <a:solidFill>
                <a:srgbClr val="FF0000"/>
              </a:solidFill>
            </a:endParaRPr>
          </a:p>
        </p:txBody>
      </p:sp>
      <p:sp>
        <p:nvSpPr>
          <p:cNvPr id="3" name="Arrow: Left 2">
            <a:extLst>
              <a:ext uri="{FF2B5EF4-FFF2-40B4-BE49-F238E27FC236}">
                <a16:creationId xmlns:a16="http://schemas.microsoft.com/office/drawing/2014/main" id="{17F8E9C1-71D4-495A-A47C-599BF14BBD16}"/>
              </a:ext>
            </a:extLst>
          </p:cNvPr>
          <p:cNvSpPr/>
          <p:nvPr/>
        </p:nvSpPr>
        <p:spPr>
          <a:xfrm rot="3988619">
            <a:off x="3138115" y="3038143"/>
            <a:ext cx="1272222" cy="1756611"/>
          </a:xfrm>
          <a:prstGeom prst="lef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24040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p:txBody>
          <a:bodyPr/>
          <a:lstStyle/>
          <a:p>
            <a:r>
              <a:rPr lang="en-GB" dirty="0"/>
              <a:t>Switch off radiators in lobbies</a:t>
            </a:r>
          </a:p>
        </p:txBody>
      </p:sp>
      <p:sp>
        <p:nvSpPr>
          <p:cNvPr id="3" name="Content Placeholder 2">
            <a:extLst>
              <a:ext uri="{FF2B5EF4-FFF2-40B4-BE49-F238E27FC236}">
                <a16:creationId xmlns:a16="http://schemas.microsoft.com/office/drawing/2014/main" id="{DA98E58E-AEB3-4796-B791-A280F2446D83}"/>
              </a:ext>
            </a:extLst>
          </p:cNvPr>
          <p:cNvSpPr>
            <a:spLocks noGrp="1"/>
          </p:cNvSpPr>
          <p:nvPr>
            <p:ph idx="1"/>
          </p:nvPr>
        </p:nvSpPr>
        <p:spPr/>
        <p:txBody>
          <a:bodyPr/>
          <a:lstStyle/>
          <a:p>
            <a:endParaRPr lang="en-IE"/>
          </a:p>
        </p:txBody>
      </p:sp>
      <p:pic>
        <p:nvPicPr>
          <p:cNvPr id="58371" name="Picture 5"/>
          <p:cNvPicPr>
            <a:picLocks noChangeAspect="1" noChangeArrowheads="1"/>
          </p:cNvPicPr>
          <p:nvPr/>
        </p:nvPicPr>
        <p:blipFill>
          <a:blip r:embed="rId2" cstate="print"/>
          <a:srcRect/>
          <a:stretch>
            <a:fillRect/>
          </a:stretch>
        </p:blipFill>
        <p:spPr bwMode="auto">
          <a:xfrm>
            <a:off x="2364284" y="1554245"/>
            <a:ext cx="5760000" cy="432418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8372" name="Text Box 6"/>
          <p:cNvSpPr txBox="1">
            <a:spLocks noChangeArrowheads="1"/>
          </p:cNvSpPr>
          <p:nvPr/>
        </p:nvSpPr>
        <p:spPr bwMode="auto">
          <a:xfrm>
            <a:off x="8688388" y="3716344"/>
            <a:ext cx="1439862" cy="830997"/>
          </a:xfrm>
          <a:prstGeom prst="rect">
            <a:avLst/>
          </a:prstGeom>
          <a:noFill/>
          <a:ln w="9525">
            <a:noFill/>
            <a:miter lim="800000"/>
            <a:headEnd/>
            <a:tailEnd/>
          </a:ln>
        </p:spPr>
        <p:txBody>
          <a:bodyPr>
            <a:spAutoFit/>
          </a:bodyPr>
          <a:lstStyle/>
          <a:p>
            <a:pPr defTabSz="457200">
              <a:spcBef>
                <a:spcPct val="50000"/>
              </a:spcBef>
            </a:pPr>
            <a:r>
              <a:rPr lang="en-GB" sz="2400">
                <a:solidFill>
                  <a:srgbClr val="FF0000"/>
                </a:solidFill>
                <a:latin typeface="Arial"/>
              </a:rPr>
              <a:t>Outside door</a:t>
            </a:r>
          </a:p>
        </p:txBody>
      </p:sp>
      <p:sp>
        <p:nvSpPr>
          <p:cNvPr id="58373" name="Text Box 7"/>
          <p:cNvSpPr txBox="1">
            <a:spLocks noChangeArrowheads="1"/>
          </p:cNvSpPr>
          <p:nvPr/>
        </p:nvSpPr>
        <p:spPr bwMode="auto">
          <a:xfrm>
            <a:off x="8688388" y="5516563"/>
            <a:ext cx="1439862" cy="457200"/>
          </a:xfrm>
          <a:prstGeom prst="rect">
            <a:avLst/>
          </a:prstGeom>
          <a:noFill/>
          <a:ln w="9525">
            <a:noFill/>
            <a:miter lim="800000"/>
            <a:headEnd/>
            <a:tailEnd/>
          </a:ln>
        </p:spPr>
        <p:txBody>
          <a:bodyPr>
            <a:spAutoFit/>
          </a:bodyPr>
          <a:lstStyle/>
          <a:p>
            <a:pPr defTabSz="457200">
              <a:spcBef>
                <a:spcPct val="50000"/>
              </a:spcBef>
            </a:pPr>
            <a:r>
              <a:rPr lang="en-GB" sz="2400" dirty="0">
                <a:solidFill>
                  <a:srgbClr val="FF0000"/>
                </a:solidFill>
                <a:latin typeface="Arial"/>
              </a:rPr>
              <a:t>Door mat</a:t>
            </a:r>
          </a:p>
        </p:txBody>
      </p:sp>
      <p:sp>
        <p:nvSpPr>
          <p:cNvPr id="58374" name="Line 8"/>
          <p:cNvSpPr>
            <a:spLocks noChangeShapeType="1"/>
          </p:cNvSpPr>
          <p:nvPr/>
        </p:nvSpPr>
        <p:spPr bwMode="auto">
          <a:xfrm flipH="1">
            <a:off x="7535866" y="5734056"/>
            <a:ext cx="1152525" cy="142875"/>
          </a:xfrm>
          <a:prstGeom prst="line">
            <a:avLst/>
          </a:prstGeom>
          <a:noFill/>
          <a:ln w="9525">
            <a:solidFill>
              <a:schemeClr val="tx1"/>
            </a:solidFill>
            <a:round/>
            <a:headEnd/>
            <a:tailEnd type="triangle" w="med" len="med"/>
          </a:ln>
        </p:spPr>
        <p:txBody>
          <a:bodyPr/>
          <a:lstStyle/>
          <a:p>
            <a:pPr defTabSz="457200"/>
            <a:endParaRPr lang="en-IE">
              <a:solidFill>
                <a:srgbClr val="616565"/>
              </a:solidFill>
              <a:latin typeface="Arial"/>
            </a:endParaRPr>
          </a:p>
        </p:txBody>
      </p:sp>
      <p:sp>
        <p:nvSpPr>
          <p:cNvPr id="58375" name="Line 9"/>
          <p:cNvSpPr>
            <a:spLocks noChangeShapeType="1"/>
          </p:cNvSpPr>
          <p:nvPr/>
        </p:nvSpPr>
        <p:spPr bwMode="auto">
          <a:xfrm flipH="1">
            <a:off x="8183565" y="4149731"/>
            <a:ext cx="576262" cy="1008063"/>
          </a:xfrm>
          <a:prstGeom prst="line">
            <a:avLst/>
          </a:prstGeom>
          <a:noFill/>
          <a:ln w="101600">
            <a:solidFill>
              <a:srgbClr val="FF0000"/>
            </a:solidFill>
            <a:round/>
            <a:headEnd/>
            <a:tailEnd type="triangle" w="med" len="med"/>
          </a:ln>
        </p:spPr>
        <p:txBody>
          <a:bodyPr/>
          <a:lstStyle/>
          <a:p>
            <a:pPr defTabSz="457200"/>
            <a:endParaRPr lang="en-IE">
              <a:solidFill>
                <a:srgbClr val="616565"/>
              </a:solidFill>
              <a:latin typeface="Arial"/>
            </a:endParaRPr>
          </a:p>
        </p:txBody>
      </p:sp>
    </p:spTree>
    <p:extLst>
      <p:ext uri="{BB962C8B-B14F-4D97-AF65-F5344CB8AC3E}">
        <p14:creationId xmlns:p14="http://schemas.microsoft.com/office/powerpoint/2010/main" val="7662874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1E81F-2B1A-4ADC-98FD-A0041283E935}"/>
              </a:ext>
            </a:extLst>
          </p:cNvPr>
          <p:cNvSpPr>
            <a:spLocks noGrp="1"/>
          </p:cNvSpPr>
          <p:nvPr>
            <p:ph type="title"/>
          </p:nvPr>
        </p:nvSpPr>
        <p:spPr/>
        <p:txBody>
          <a:bodyPr/>
          <a:lstStyle/>
          <a:p>
            <a:r>
              <a:rPr lang="en-IE" dirty="0"/>
              <a:t>Lighting</a:t>
            </a:r>
          </a:p>
        </p:txBody>
      </p:sp>
      <p:sp>
        <p:nvSpPr>
          <p:cNvPr id="3" name="Subtitle 2">
            <a:extLst>
              <a:ext uri="{FF2B5EF4-FFF2-40B4-BE49-F238E27FC236}">
                <a16:creationId xmlns:a16="http://schemas.microsoft.com/office/drawing/2014/main" id="{45B718E7-FEB6-476C-88C5-875EFB84859B}"/>
              </a:ext>
            </a:extLst>
          </p:cNvPr>
          <p:cNvSpPr>
            <a:spLocks noGrp="1"/>
          </p:cNvSpPr>
          <p:nvPr>
            <p:ph type="subTitle" idx="1"/>
          </p:nvPr>
        </p:nvSpPr>
        <p:spPr/>
        <p:txBody>
          <a:bodyPr/>
          <a:lstStyle/>
          <a:p>
            <a:endParaRPr lang="en-IE"/>
          </a:p>
        </p:txBody>
      </p:sp>
      <p:sp>
        <p:nvSpPr>
          <p:cNvPr id="4" name="Slide Number Placeholder 3">
            <a:extLst>
              <a:ext uri="{FF2B5EF4-FFF2-40B4-BE49-F238E27FC236}">
                <a16:creationId xmlns:a16="http://schemas.microsoft.com/office/drawing/2014/main" id="{7AE04896-71CE-4CF8-B008-8DBD1B37A000}"/>
              </a:ext>
            </a:extLst>
          </p:cNvPr>
          <p:cNvSpPr>
            <a:spLocks noGrp="1"/>
          </p:cNvSpPr>
          <p:nvPr>
            <p:ph type="sldNum" sz="quarter" idx="4"/>
          </p:nvPr>
        </p:nvSpPr>
        <p:spPr/>
        <p:txBody>
          <a:bodyPr/>
          <a:lstStyle/>
          <a:p>
            <a:pPr defTabSz="609448"/>
            <a:fld id="{316755DE-A14E-A247-9B1E-AB0C957F89E6}" type="slidenum">
              <a:rPr lang="en-US"/>
              <a:pPr defTabSz="609448"/>
              <a:t>47</a:t>
            </a:fld>
            <a:endParaRPr lang="en-US" dirty="0"/>
          </a:p>
        </p:txBody>
      </p:sp>
    </p:spTree>
    <p:extLst>
      <p:ext uri="{BB962C8B-B14F-4D97-AF65-F5344CB8AC3E}">
        <p14:creationId xmlns:p14="http://schemas.microsoft.com/office/powerpoint/2010/main" val="20589960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GB"/>
              <a:t>Lighting</a:t>
            </a:r>
          </a:p>
        </p:txBody>
      </p:sp>
      <p:sp>
        <p:nvSpPr>
          <p:cNvPr id="2" name="Content Placeholder 1">
            <a:extLst>
              <a:ext uri="{FF2B5EF4-FFF2-40B4-BE49-F238E27FC236}">
                <a16:creationId xmlns:a16="http://schemas.microsoft.com/office/drawing/2014/main" id="{EDDBAEAD-1408-46DD-93B0-75CF667D96B5}"/>
              </a:ext>
            </a:extLst>
          </p:cNvPr>
          <p:cNvSpPr>
            <a:spLocks noGrp="1"/>
          </p:cNvSpPr>
          <p:nvPr>
            <p:ph idx="1"/>
          </p:nvPr>
        </p:nvSpPr>
        <p:spPr/>
        <p:txBody>
          <a:bodyPr/>
          <a:lstStyle/>
          <a:p>
            <a:endParaRPr lang="en-IE"/>
          </a:p>
        </p:txBody>
      </p:sp>
      <p:pic>
        <p:nvPicPr>
          <p:cNvPr id="8704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5329" y="1409207"/>
            <a:ext cx="3600450" cy="23955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7045"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31787" y="3354789"/>
            <a:ext cx="3660775" cy="24352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7047"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57074" y="3235914"/>
            <a:ext cx="2047875" cy="27305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7046" name="Text Box 6"/>
          <p:cNvSpPr txBox="1">
            <a:spLocks noChangeArrowheads="1"/>
          </p:cNvSpPr>
          <p:nvPr/>
        </p:nvSpPr>
        <p:spPr bwMode="auto">
          <a:xfrm>
            <a:off x="8179323" y="5344447"/>
            <a:ext cx="3673475" cy="588962"/>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spAutoFit/>
          </a:bodyPr>
          <a:lstStyle/>
          <a:p>
            <a:pPr algn="ctr" defTabSz="457200">
              <a:spcBef>
                <a:spcPct val="50000"/>
              </a:spcBef>
            </a:pPr>
            <a:r>
              <a:rPr lang="en-GB" sz="3200" dirty="0">
                <a:solidFill>
                  <a:srgbClr val="FFFFFF"/>
                </a:solidFill>
                <a:latin typeface="Arial"/>
              </a:rPr>
              <a:t>GP Hall=300 lux</a:t>
            </a:r>
          </a:p>
        </p:txBody>
      </p:sp>
      <p:sp>
        <p:nvSpPr>
          <p:cNvPr id="87048" name="Text Box 8"/>
          <p:cNvSpPr txBox="1">
            <a:spLocks noChangeArrowheads="1"/>
          </p:cNvSpPr>
          <p:nvPr/>
        </p:nvSpPr>
        <p:spPr bwMode="auto">
          <a:xfrm>
            <a:off x="1285081" y="3978276"/>
            <a:ext cx="3600450" cy="528637"/>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spAutoFit/>
          </a:bodyPr>
          <a:lstStyle/>
          <a:p>
            <a:pPr algn="ctr" defTabSz="457200">
              <a:spcBef>
                <a:spcPct val="50000"/>
              </a:spcBef>
            </a:pPr>
            <a:r>
              <a:rPr lang="en-GB" sz="2800">
                <a:solidFill>
                  <a:srgbClr val="FFFFFF"/>
                </a:solidFill>
                <a:latin typeface="Arial"/>
              </a:rPr>
              <a:t>Classroom=300 lux</a:t>
            </a:r>
          </a:p>
        </p:txBody>
      </p:sp>
      <p:sp>
        <p:nvSpPr>
          <p:cNvPr id="87049" name="Text Box 9"/>
          <p:cNvSpPr txBox="1">
            <a:spLocks noChangeArrowheads="1"/>
          </p:cNvSpPr>
          <p:nvPr/>
        </p:nvSpPr>
        <p:spPr bwMode="auto">
          <a:xfrm>
            <a:off x="3464719" y="5876931"/>
            <a:ext cx="3673475" cy="588963"/>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spAutoFit/>
          </a:bodyPr>
          <a:lstStyle/>
          <a:p>
            <a:pPr algn="ctr" defTabSz="457200">
              <a:spcBef>
                <a:spcPct val="50000"/>
              </a:spcBef>
            </a:pPr>
            <a:r>
              <a:rPr lang="en-GB" sz="3200">
                <a:solidFill>
                  <a:srgbClr val="FFFFFF"/>
                </a:solidFill>
                <a:latin typeface="Arial"/>
              </a:rPr>
              <a:t>Corridors =120 lux</a:t>
            </a:r>
          </a:p>
        </p:txBody>
      </p:sp>
      <p:pic>
        <p:nvPicPr>
          <p:cNvPr id="4" name="Picture 3">
            <a:extLst>
              <a:ext uri="{FF2B5EF4-FFF2-40B4-BE49-F238E27FC236}">
                <a16:creationId xmlns:a16="http://schemas.microsoft.com/office/drawing/2014/main" id="{F12E5113-C5BC-41C7-97C4-D4FF2CE01924}"/>
              </a:ext>
            </a:extLst>
          </p:cNvPr>
          <p:cNvPicPr>
            <a:picLocks noChangeAspect="1"/>
          </p:cNvPicPr>
          <p:nvPr/>
        </p:nvPicPr>
        <p:blipFill>
          <a:blip r:embed="rId6"/>
          <a:stretch>
            <a:fillRect/>
          </a:stretch>
        </p:blipFill>
        <p:spPr>
          <a:xfrm>
            <a:off x="4997710" y="602573"/>
            <a:ext cx="3806396" cy="2724238"/>
          </a:xfrm>
          <a:prstGeom prst="rect">
            <a:avLst/>
          </a:prstGeom>
        </p:spPr>
      </p:pic>
    </p:spTree>
    <p:extLst>
      <p:ext uri="{BB962C8B-B14F-4D97-AF65-F5344CB8AC3E}">
        <p14:creationId xmlns:p14="http://schemas.microsoft.com/office/powerpoint/2010/main" val="40785859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2ACE1D-39E8-4F0A-A4F4-5D074CAB6F3C}"/>
              </a:ext>
            </a:extLst>
          </p:cNvPr>
          <p:cNvPicPr>
            <a:picLocks noChangeAspect="1"/>
          </p:cNvPicPr>
          <p:nvPr/>
        </p:nvPicPr>
        <p:blipFill rotWithShape="1">
          <a:blip r:embed="rId3"/>
          <a:srcRect l="37401" t="14210" r="37829" b="23684"/>
          <a:stretch/>
        </p:blipFill>
        <p:spPr>
          <a:xfrm rot="654645">
            <a:off x="8241631" y="1589849"/>
            <a:ext cx="3019927" cy="4259179"/>
          </a:xfrm>
          <a:prstGeom prst="rect">
            <a:avLst/>
          </a:prstGeom>
        </p:spPr>
      </p:pic>
      <p:sp>
        <p:nvSpPr>
          <p:cNvPr id="2" name="Content Placeholder 1"/>
          <p:cNvSpPr>
            <a:spLocks noGrp="1"/>
          </p:cNvSpPr>
          <p:nvPr>
            <p:ph idx="1"/>
          </p:nvPr>
        </p:nvSpPr>
        <p:spPr>
          <a:xfrm>
            <a:off x="899847" y="1342539"/>
            <a:ext cx="6647828" cy="4455143"/>
          </a:xfrm>
        </p:spPr>
        <p:txBody>
          <a:bodyPr>
            <a:normAutofit fontScale="92500" lnSpcReduction="10000"/>
          </a:bodyPr>
          <a:lstStyle/>
          <a:p>
            <a:r>
              <a:rPr lang="en-IE" sz="2400" dirty="0"/>
              <a:t>Replace incandescent lamps with LED lamps - 80% energy saving. </a:t>
            </a:r>
          </a:p>
          <a:p>
            <a:pPr marL="0" indent="0">
              <a:buNone/>
            </a:pPr>
            <a:endParaRPr lang="en-IE" sz="2400" dirty="0"/>
          </a:p>
          <a:p>
            <a:r>
              <a:rPr lang="en-IE" sz="2400" dirty="0"/>
              <a:t>Replace CFL lamps with LED </a:t>
            </a:r>
            <a:r>
              <a:rPr lang="en-IE" sz="2400" dirty="0">
                <a:solidFill>
                  <a:srgbClr val="616565"/>
                </a:solidFill>
              </a:rPr>
              <a:t>lamps </a:t>
            </a:r>
            <a:r>
              <a:rPr lang="en-IE" sz="2400" dirty="0"/>
              <a:t>- 50% energy saving.</a:t>
            </a:r>
          </a:p>
          <a:p>
            <a:endParaRPr lang="en-IE" sz="2400" dirty="0"/>
          </a:p>
          <a:p>
            <a:r>
              <a:rPr lang="en-IE" sz="2400" dirty="0"/>
              <a:t>LED bulbs last up to 20 times longer. they pay for themselves in replacement costs alone, and the energy savings come free. </a:t>
            </a:r>
          </a:p>
          <a:p>
            <a:pPr marL="0" indent="0">
              <a:buNone/>
            </a:pPr>
            <a:endParaRPr lang="en-IE" sz="2400" dirty="0"/>
          </a:p>
          <a:p>
            <a:r>
              <a:rPr lang="en-IE" sz="2400" dirty="0">
                <a:hlinkClick r:id="rId4"/>
              </a:rPr>
              <a:t>Lighting factsheet</a:t>
            </a:r>
            <a:endParaRPr lang="en-IE" sz="2400" dirty="0"/>
          </a:p>
          <a:p>
            <a:endParaRPr lang="en-IE" sz="2400" dirty="0"/>
          </a:p>
        </p:txBody>
      </p:sp>
      <p:sp>
        <p:nvSpPr>
          <p:cNvPr id="16386" name="Title 1"/>
          <p:cNvSpPr>
            <a:spLocks noGrp="1"/>
          </p:cNvSpPr>
          <p:nvPr>
            <p:ph type="title"/>
          </p:nvPr>
        </p:nvSpPr>
        <p:spPr/>
        <p:txBody>
          <a:bodyPr/>
          <a:lstStyle/>
          <a:p>
            <a:r>
              <a:rPr lang="en-GB" altLang="en-US" dirty="0"/>
              <a:t>Lighting</a:t>
            </a:r>
            <a:endParaRPr lang="en-IE" altLang="en-US" dirty="0"/>
          </a:p>
        </p:txBody>
      </p:sp>
    </p:spTree>
    <p:extLst>
      <p:ext uri="{BB962C8B-B14F-4D97-AF65-F5344CB8AC3E}">
        <p14:creationId xmlns:p14="http://schemas.microsoft.com/office/powerpoint/2010/main" val="29077870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94464" y="1485947"/>
            <a:ext cx="2737726" cy="20554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0964" name="Rectangle 2"/>
          <p:cNvSpPr>
            <a:spLocks noGrp="1" noChangeArrowheads="1"/>
          </p:cNvSpPr>
          <p:nvPr>
            <p:ph type="title"/>
          </p:nvPr>
        </p:nvSpPr>
        <p:spPr/>
        <p:txBody>
          <a:bodyPr/>
          <a:lstStyle/>
          <a:p>
            <a:r>
              <a:rPr lang="en-IE"/>
              <a:t>Lighting</a:t>
            </a:r>
            <a:endParaRPr lang="en-GB"/>
          </a:p>
        </p:txBody>
      </p:sp>
      <p:sp>
        <p:nvSpPr>
          <p:cNvPr id="40965" name="Rectangle 3"/>
          <p:cNvSpPr>
            <a:spLocks noGrp="1" noChangeArrowheads="1"/>
          </p:cNvSpPr>
          <p:nvPr>
            <p:ph idx="1"/>
          </p:nvPr>
        </p:nvSpPr>
        <p:spPr/>
        <p:txBody>
          <a:bodyPr/>
          <a:lstStyle/>
          <a:p>
            <a:r>
              <a:rPr lang="en-IE" sz="2400" dirty="0"/>
              <a:t>Paint unpainted block work </a:t>
            </a:r>
            <a:br>
              <a:rPr lang="en-IE" sz="2400" dirty="0"/>
            </a:br>
            <a:r>
              <a:rPr lang="en-IE" sz="2400" dirty="0"/>
              <a:t>with light coloured paint </a:t>
            </a:r>
          </a:p>
          <a:p>
            <a:pPr lvl="1"/>
            <a:r>
              <a:rPr lang="en-IE" sz="2400" dirty="0"/>
              <a:t>Label light switches</a:t>
            </a:r>
          </a:p>
          <a:p>
            <a:r>
              <a:rPr lang="en-IE" sz="2400" dirty="0"/>
              <a:t>Ensure </a:t>
            </a:r>
          </a:p>
          <a:p>
            <a:pPr lvl="1"/>
            <a:r>
              <a:rPr lang="en-IE" sz="2400" u="sng" dirty="0"/>
              <a:t>Everyone</a:t>
            </a:r>
            <a:r>
              <a:rPr lang="en-IE" sz="2400" dirty="0"/>
              <a:t> knows where switches are</a:t>
            </a:r>
          </a:p>
          <a:p>
            <a:pPr lvl="1"/>
            <a:r>
              <a:rPr lang="en-IE" sz="2400" dirty="0"/>
              <a:t>Lights are off,  when daylight levels are good</a:t>
            </a:r>
          </a:p>
          <a:p>
            <a:pPr lvl="1"/>
            <a:r>
              <a:rPr lang="en-IE" sz="2400" dirty="0"/>
              <a:t>Unoccupied areas are not lit</a:t>
            </a:r>
          </a:p>
          <a:p>
            <a:r>
              <a:rPr lang="en-IE" sz="2400" dirty="0"/>
              <a:t>Clean dirty light diffusers/ shades</a:t>
            </a:r>
          </a:p>
          <a:p>
            <a:endParaRPr lang="en-GB" dirty="0"/>
          </a:p>
        </p:txBody>
      </p:sp>
      <p:pic>
        <p:nvPicPr>
          <p:cNvPr id="40967" name="Picture 1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37769" y="4210197"/>
            <a:ext cx="3553031" cy="18380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2" descr="C:\Users\Noel\Documents\Consulteco 2012\WEBPAGES\Best of Bad Practice Images\Smaller size\Day 2 Register of Opportunities presentation images\IMG_6813.jpg">
            <a:extLst>
              <a:ext uri="{FF2B5EF4-FFF2-40B4-BE49-F238E27FC236}">
                <a16:creationId xmlns:a16="http://schemas.microsoft.com/office/drawing/2014/main" id="{B7A0B3D5-431E-463D-B467-10C0BBB7169F}"/>
              </a:ext>
            </a:extLst>
          </p:cNvPr>
          <p:cNvPicPr>
            <a:picLocks noChangeAspect="1" noChangeArrowheads="1"/>
          </p:cNvPicPr>
          <p:nvPr/>
        </p:nvPicPr>
        <p:blipFill>
          <a:blip r:embed="rId4" cstate="screen"/>
          <a:srcRect t="12500" b="12500"/>
          <a:stretch>
            <a:fillRect/>
          </a:stretch>
        </p:blipFill>
        <p:spPr bwMode="auto">
          <a:xfrm>
            <a:off x="5955630" y="1498601"/>
            <a:ext cx="2525889" cy="14208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1702472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GB" dirty="0"/>
              <a:t>Optimise use of </a:t>
            </a:r>
            <a:r>
              <a:rPr lang="en-GB" b="1" u="sng" dirty="0"/>
              <a:t>site lighting</a:t>
            </a:r>
          </a:p>
        </p:txBody>
      </p:sp>
      <p:sp>
        <p:nvSpPr>
          <p:cNvPr id="2" name="Content Placeholder 1"/>
          <p:cNvSpPr>
            <a:spLocks noGrp="1"/>
          </p:cNvSpPr>
          <p:nvPr>
            <p:ph idx="1"/>
          </p:nvPr>
        </p:nvSpPr>
        <p:spPr/>
        <p:txBody>
          <a:bodyPr/>
          <a:lstStyle/>
          <a:p>
            <a:pPr>
              <a:spcBef>
                <a:spcPct val="50000"/>
              </a:spcBef>
            </a:pPr>
            <a:r>
              <a:rPr lang="en-GB" dirty="0"/>
              <a:t>Case Study</a:t>
            </a:r>
          </a:p>
          <a:p>
            <a:pPr lvl="1">
              <a:spcBef>
                <a:spcPct val="50000"/>
              </a:spcBef>
            </a:pPr>
            <a:r>
              <a:rPr lang="en-GB" dirty="0"/>
              <a:t>&gt;25% of the electricity for site lighting</a:t>
            </a:r>
          </a:p>
          <a:p>
            <a:pPr lvl="1">
              <a:spcBef>
                <a:spcPct val="50000"/>
              </a:spcBef>
            </a:pPr>
            <a:r>
              <a:rPr lang="en-GB" dirty="0"/>
              <a:t>Adjusted time switch</a:t>
            </a:r>
          </a:p>
          <a:p>
            <a:pPr lvl="1">
              <a:spcBef>
                <a:spcPct val="50000"/>
              </a:spcBef>
            </a:pPr>
            <a:r>
              <a:rPr lang="en-GB" dirty="0"/>
              <a:t>22%  immediate savings in electricity</a:t>
            </a:r>
          </a:p>
          <a:p>
            <a:pPr>
              <a:spcBef>
                <a:spcPct val="50000"/>
              </a:spcBef>
            </a:pPr>
            <a:r>
              <a:rPr lang="en-GB" dirty="0"/>
              <a:t>Use </a:t>
            </a:r>
            <a:r>
              <a:rPr lang="en-GB" dirty="0">
                <a:solidFill>
                  <a:schemeClr val="tx1">
                    <a:lumMod val="50000"/>
                  </a:schemeClr>
                </a:solidFill>
              </a:rPr>
              <a:t>time switches</a:t>
            </a:r>
          </a:p>
          <a:p>
            <a:pPr lvl="1">
              <a:spcBef>
                <a:spcPct val="50000"/>
              </a:spcBef>
            </a:pPr>
            <a:r>
              <a:rPr lang="en-GB" dirty="0"/>
              <a:t>Adjust time switches</a:t>
            </a:r>
          </a:p>
          <a:p>
            <a:pPr lvl="1">
              <a:spcBef>
                <a:spcPct val="50000"/>
              </a:spcBef>
            </a:pPr>
            <a:r>
              <a:rPr lang="en-GB" dirty="0"/>
              <a:t>Make use of public street lighting</a:t>
            </a:r>
          </a:p>
          <a:p>
            <a:pPr>
              <a:spcBef>
                <a:spcPct val="50000"/>
              </a:spcBef>
            </a:pPr>
            <a:r>
              <a:rPr lang="en-GB" dirty="0">
                <a:solidFill>
                  <a:schemeClr val="tx1">
                    <a:lumMod val="50000"/>
                  </a:schemeClr>
                </a:solidFill>
              </a:rPr>
              <a:t>If CCTV, use infrared cameras &amp; lights</a:t>
            </a:r>
            <a:endParaRPr lang="en-IE" dirty="0">
              <a:solidFill>
                <a:schemeClr val="tx1">
                  <a:lumMod val="50000"/>
                </a:schemeClr>
              </a:solidFill>
            </a:endParaRPr>
          </a:p>
        </p:txBody>
      </p:sp>
      <p:pic>
        <p:nvPicPr>
          <p:cNvPr id="5120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23076" y="1952663"/>
            <a:ext cx="2214506" cy="29526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1321586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1E81F-2B1A-4ADC-98FD-A0041283E935}"/>
              </a:ext>
            </a:extLst>
          </p:cNvPr>
          <p:cNvSpPr>
            <a:spLocks noGrp="1"/>
          </p:cNvSpPr>
          <p:nvPr>
            <p:ph type="title"/>
          </p:nvPr>
        </p:nvSpPr>
        <p:spPr/>
        <p:txBody>
          <a:bodyPr/>
          <a:lstStyle/>
          <a:p>
            <a:r>
              <a:rPr lang="en-IE" dirty="0"/>
              <a:t>ICT and electrical equipment</a:t>
            </a:r>
          </a:p>
        </p:txBody>
      </p:sp>
      <p:sp>
        <p:nvSpPr>
          <p:cNvPr id="3" name="Subtitle 2">
            <a:extLst>
              <a:ext uri="{FF2B5EF4-FFF2-40B4-BE49-F238E27FC236}">
                <a16:creationId xmlns:a16="http://schemas.microsoft.com/office/drawing/2014/main" id="{45B718E7-FEB6-476C-88C5-875EFB84859B}"/>
              </a:ext>
            </a:extLst>
          </p:cNvPr>
          <p:cNvSpPr>
            <a:spLocks noGrp="1"/>
          </p:cNvSpPr>
          <p:nvPr>
            <p:ph type="subTitle" idx="1"/>
          </p:nvPr>
        </p:nvSpPr>
        <p:spPr/>
        <p:txBody>
          <a:bodyPr/>
          <a:lstStyle/>
          <a:p>
            <a:endParaRPr lang="en-IE"/>
          </a:p>
        </p:txBody>
      </p:sp>
      <p:sp>
        <p:nvSpPr>
          <p:cNvPr id="4" name="Slide Number Placeholder 3">
            <a:extLst>
              <a:ext uri="{FF2B5EF4-FFF2-40B4-BE49-F238E27FC236}">
                <a16:creationId xmlns:a16="http://schemas.microsoft.com/office/drawing/2014/main" id="{7AE04896-71CE-4CF8-B008-8DBD1B37A000}"/>
              </a:ext>
            </a:extLst>
          </p:cNvPr>
          <p:cNvSpPr>
            <a:spLocks noGrp="1"/>
          </p:cNvSpPr>
          <p:nvPr>
            <p:ph type="sldNum" sz="quarter" idx="4"/>
          </p:nvPr>
        </p:nvSpPr>
        <p:spPr/>
        <p:txBody>
          <a:bodyPr/>
          <a:lstStyle/>
          <a:p>
            <a:pPr defTabSz="609448"/>
            <a:fld id="{316755DE-A14E-A247-9B1E-AB0C957F89E6}" type="slidenum">
              <a:rPr lang="en-US"/>
              <a:pPr defTabSz="609448"/>
              <a:t>52</a:t>
            </a:fld>
            <a:endParaRPr lang="en-US" dirty="0"/>
          </a:p>
        </p:txBody>
      </p:sp>
    </p:spTree>
    <p:extLst>
      <p:ext uri="{BB962C8B-B14F-4D97-AF65-F5344CB8AC3E}">
        <p14:creationId xmlns:p14="http://schemas.microsoft.com/office/powerpoint/2010/main" val="1737359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ea typeface="Montserrat" charset="0"/>
              </a:rPr>
              <a:t>Office equipment applications</a:t>
            </a:r>
            <a:br>
              <a:rPr lang="en-US" dirty="0">
                <a:ea typeface="Montserrat" charset="0"/>
              </a:rPr>
            </a:br>
            <a:endParaRPr lang="en-GB" dirty="0"/>
          </a:p>
        </p:txBody>
      </p:sp>
      <p:sp>
        <p:nvSpPr>
          <p:cNvPr id="3" name="Content Placeholder 2"/>
          <p:cNvSpPr>
            <a:spLocks noGrp="1"/>
          </p:cNvSpPr>
          <p:nvPr>
            <p:ph idx="1"/>
          </p:nvPr>
        </p:nvSpPr>
        <p:spPr/>
        <p:txBody>
          <a:bodyPr>
            <a:normAutofit/>
          </a:bodyPr>
          <a:lstStyle/>
          <a:p>
            <a:r>
              <a:rPr lang="en-GB" dirty="0">
                <a:solidFill>
                  <a:schemeClr val="tx1">
                    <a:lumMod val="50000"/>
                  </a:schemeClr>
                </a:solidFill>
              </a:rPr>
              <a:t>Computers</a:t>
            </a:r>
          </a:p>
          <a:p>
            <a:r>
              <a:rPr lang="en-GB" dirty="0">
                <a:solidFill>
                  <a:schemeClr val="tx1">
                    <a:lumMod val="50000"/>
                  </a:schemeClr>
                </a:solidFill>
              </a:rPr>
              <a:t>Laptops</a:t>
            </a:r>
          </a:p>
          <a:p>
            <a:r>
              <a:rPr lang="en-GB" dirty="0">
                <a:solidFill>
                  <a:schemeClr val="tx1">
                    <a:lumMod val="50000"/>
                  </a:schemeClr>
                </a:solidFill>
              </a:rPr>
              <a:t>Printers</a:t>
            </a:r>
          </a:p>
          <a:p>
            <a:r>
              <a:rPr lang="en-GB" dirty="0">
                <a:solidFill>
                  <a:schemeClr val="tx1">
                    <a:lumMod val="50000"/>
                  </a:schemeClr>
                </a:solidFill>
              </a:rPr>
              <a:t>Scanners</a:t>
            </a:r>
          </a:p>
          <a:p>
            <a:r>
              <a:rPr lang="en-GB" dirty="0">
                <a:solidFill>
                  <a:schemeClr val="tx1">
                    <a:lumMod val="50000"/>
                  </a:schemeClr>
                </a:solidFill>
              </a:rPr>
              <a:t>Photocopiers</a:t>
            </a:r>
          </a:p>
          <a:p>
            <a:r>
              <a:rPr lang="en-GB" dirty="0">
                <a:solidFill>
                  <a:schemeClr val="tx1">
                    <a:lumMod val="50000"/>
                  </a:schemeClr>
                </a:solidFill>
              </a:rPr>
              <a:t>Laminating Machines</a:t>
            </a:r>
          </a:p>
          <a:p>
            <a:r>
              <a:rPr lang="en-GB" dirty="0">
                <a:solidFill>
                  <a:schemeClr val="tx1">
                    <a:lumMod val="50000"/>
                  </a:schemeClr>
                </a:solidFill>
              </a:rPr>
              <a:t>Label Makers</a:t>
            </a:r>
          </a:p>
          <a:p>
            <a:r>
              <a:rPr lang="en-GB" dirty="0">
                <a:solidFill>
                  <a:schemeClr val="tx1">
                    <a:lumMod val="50000"/>
                  </a:schemeClr>
                </a:solidFill>
              </a:rPr>
              <a:t>Shredders</a:t>
            </a:r>
          </a:p>
        </p:txBody>
      </p:sp>
      <p:sp>
        <p:nvSpPr>
          <p:cNvPr id="4" name="Slide Number Placeholder 3"/>
          <p:cNvSpPr>
            <a:spLocks noGrp="1"/>
          </p:cNvSpPr>
          <p:nvPr>
            <p:ph type="sldNum" sz="quarter" idx="4294967295"/>
          </p:nvPr>
        </p:nvSpPr>
        <p:spPr>
          <a:xfrm>
            <a:off x="901202" y="6445729"/>
            <a:ext cx="417465" cy="244353"/>
          </a:xfrm>
          <a:prstGeom prst="rect">
            <a:avLst/>
          </a:prstGeom>
        </p:spPr>
        <p:txBody>
          <a:bodyPr vert="horz" lIns="91428" tIns="45715" rIns="91428" bIns="45715" rtlCol="0" anchor="ctr"/>
          <a:lstStyle/>
          <a:p>
            <a:fld id="{316755DE-A14E-A247-9B1E-AB0C957F89E6}" type="slidenum">
              <a:rPr lang="en-US" smtClean="0"/>
              <a:pPr/>
              <a:t>53</a:t>
            </a:fld>
            <a:endParaRPr lang="en-US" dirty="0"/>
          </a:p>
        </p:txBody>
      </p:sp>
      <p:pic>
        <p:nvPicPr>
          <p:cNvPr id="5" name="Content Placeholder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967017" y="1246680"/>
            <a:ext cx="4257110" cy="4632567"/>
          </a:xfrm>
          <a:prstGeom prst="rect">
            <a:avLst/>
          </a:prstGeom>
        </p:spPr>
      </p:pic>
      <p:sp>
        <p:nvSpPr>
          <p:cNvPr id="8" name="Text Box 5">
            <a:extLst>
              <a:ext uri="{FF2B5EF4-FFF2-40B4-BE49-F238E27FC236}">
                <a16:creationId xmlns:a16="http://schemas.microsoft.com/office/drawing/2014/main" id="{DB4A24CA-B257-427E-A920-9ED4437DB754}"/>
              </a:ext>
            </a:extLst>
          </p:cNvPr>
          <p:cNvSpPr txBox="1">
            <a:spLocks noChangeArrowheads="1"/>
          </p:cNvSpPr>
          <p:nvPr/>
        </p:nvSpPr>
        <p:spPr bwMode="auto">
          <a:xfrm>
            <a:off x="899845" y="5075226"/>
            <a:ext cx="5112056" cy="1015663"/>
          </a:xfrm>
          <a:prstGeom prst="rect">
            <a:avLst/>
          </a:prstGeom>
          <a:gradFill>
            <a:gsLst>
              <a:gs pos="100000">
                <a:schemeClr val="accent2">
                  <a:tint val="100000"/>
                  <a:shade val="100000"/>
                  <a:satMod val="130000"/>
                </a:schemeClr>
              </a:gs>
              <a:gs pos="100000">
                <a:schemeClr val="accent2">
                  <a:tint val="50000"/>
                  <a:shade val="100000"/>
                  <a:satMod val="350000"/>
                </a:schemeClr>
              </a:gs>
            </a:gsLst>
          </a:gradFill>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defTabSz="457200">
              <a:spcBef>
                <a:spcPct val="50000"/>
              </a:spcBef>
              <a:buFontTx/>
              <a:buChar char="•"/>
            </a:pPr>
            <a:r>
              <a:rPr lang="en-US" sz="1200" dirty="0">
                <a:solidFill>
                  <a:srgbClr val="FFFFFF"/>
                </a:solidFill>
                <a:latin typeface="Arial"/>
              </a:rPr>
              <a:t>Only buy SEAI “Triple-E” listed devices. </a:t>
            </a:r>
            <a:r>
              <a:rPr lang="en-GB" sz="1200" dirty="0">
                <a:solidFill>
                  <a:srgbClr val="FFFFFF"/>
                </a:solidFill>
                <a:latin typeface="Arial"/>
              </a:rPr>
              <a:t>Switch off completely</a:t>
            </a:r>
          </a:p>
          <a:p>
            <a:pPr defTabSz="457200">
              <a:spcBef>
                <a:spcPct val="50000"/>
              </a:spcBef>
              <a:buFontTx/>
              <a:buChar char="•"/>
            </a:pPr>
            <a:r>
              <a:rPr lang="en-GB" sz="1200" dirty="0">
                <a:solidFill>
                  <a:srgbClr val="FFFFFF"/>
                </a:solidFill>
                <a:latin typeface="Arial"/>
              </a:rPr>
              <a:t>Use Sleep during idle times during the day but switch  computers off at night.</a:t>
            </a:r>
            <a:endParaRPr lang="en-IE" sz="1200" dirty="0">
              <a:solidFill>
                <a:srgbClr val="FFFFFF"/>
              </a:solidFill>
              <a:latin typeface="Arial"/>
            </a:endParaRPr>
          </a:p>
          <a:p>
            <a:pPr defTabSz="457200">
              <a:spcBef>
                <a:spcPct val="50000"/>
              </a:spcBef>
              <a:buFontTx/>
              <a:buChar char="•"/>
            </a:pPr>
            <a:r>
              <a:rPr lang="en-GB" sz="1200" dirty="0">
                <a:solidFill>
                  <a:srgbClr val="FFFFFF"/>
                </a:solidFill>
                <a:latin typeface="Arial"/>
              </a:rPr>
              <a:t>Use Intelligent multi-sockets (extension leads) </a:t>
            </a:r>
            <a:endParaRPr lang="en-GB" sz="1200" b="1" dirty="0">
              <a:solidFill>
                <a:srgbClr val="FFFFFF"/>
              </a:solidFill>
              <a:latin typeface="Arial"/>
            </a:endParaRPr>
          </a:p>
        </p:txBody>
      </p:sp>
    </p:spTree>
    <p:extLst>
      <p:ext uri="{BB962C8B-B14F-4D97-AF65-F5344CB8AC3E}">
        <p14:creationId xmlns:p14="http://schemas.microsoft.com/office/powerpoint/2010/main" val="15531757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p:txBody>
          <a:bodyPr/>
          <a:lstStyle/>
          <a:p>
            <a:r>
              <a:rPr lang="en-US" dirty="0"/>
              <a:t>Computers</a:t>
            </a:r>
          </a:p>
        </p:txBody>
      </p:sp>
      <p:sp>
        <p:nvSpPr>
          <p:cNvPr id="5" name="Content Placeholder 4"/>
          <p:cNvSpPr>
            <a:spLocks noGrp="1"/>
          </p:cNvSpPr>
          <p:nvPr>
            <p:ph idx="1"/>
          </p:nvPr>
        </p:nvSpPr>
        <p:spPr>
          <a:xfrm>
            <a:off x="901202" y="1498601"/>
            <a:ext cx="8193590" cy="4592288"/>
          </a:xfrm>
        </p:spPr>
        <p:txBody>
          <a:bodyPr>
            <a:normAutofit fontScale="85000" lnSpcReduction="20000"/>
          </a:bodyPr>
          <a:lstStyle/>
          <a:p>
            <a:pPr>
              <a:spcBef>
                <a:spcPct val="50000"/>
              </a:spcBef>
            </a:pPr>
            <a:r>
              <a:rPr lang="en-GB" sz="2400" dirty="0"/>
              <a:t>Switch off when not in use</a:t>
            </a:r>
          </a:p>
          <a:p>
            <a:pPr>
              <a:spcBef>
                <a:spcPct val="50000"/>
              </a:spcBef>
            </a:pPr>
            <a:r>
              <a:rPr lang="en-IE" sz="2400" dirty="0">
                <a:cs typeface="+mn-cs"/>
              </a:rPr>
              <a:t>Make use of the Power &amp; Sleep Settings on a PC. </a:t>
            </a:r>
            <a:endParaRPr lang="en-IE" sz="2400" dirty="0"/>
          </a:p>
          <a:p>
            <a:pPr>
              <a:spcBef>
                <a:spcPct val="50000"/>
              </a:spcBef>
            </a:pPr>
            <a:r>
              <a:rPr lang="en-GB" sz="2400" dirty="0"/>
              <a:t>Put notice up: who is last out today?</a:t>
            </a:r>
          </a:p>
          <a:p>
            <a:pPr marL="457086" lvl="2" indent="-457086">
              <a:lnSpc>
                <a:spcPct val="110000"/>
              </a:lnSpc>
              <a:spcBef>
                <a:spcPct val="50000"/>
              </a:spcBef>
              <a:buClr>
                <a:srgbClr val="009C75"/>
              </a:buClr>
            </a:pPr>
            <a:r>
              <a:rPr lang="en-IE" sz="2400" b="1" dirty="0"/>
              <a:t>Wasted energy in a poorly managed computer room could cost €600 over the year. </a:t>
            </a:r>
            <a:endParaRPr lang="en-IE" sz="2400" dirty="0"/>
          </a:p>
          <a:p>
            <a:pPr lvl="2">
              <a:spcBef>
                <a:spcPct val="50000"/>
              </a:spcBef>
            </a:pPr>
            <a:r>
              <a:rPr lang="en-GB" sz="2300" dirty="0">
                <a:solidFill>
                  <a:srgbClr val="FF0000"/>
                </a:solidFill>
              </a:rPr>
              <a:t>Screen on all year = 350 kWh</a:t>
            </a:r>
          </a:p>
          <a:p>
            <a:pPr lvl="2">
              <a:spcBef>
                <a:spcPct val="50000"/>
              </a:spcBef>
            </a:pPr>
            <a:r>
              <a:rPr lang="en-GB" sz="2300" dirty="0">
                <a:solidFill>
                  <a:srgbClr val="00AC75"/>
                </a:solidFill>
                <a:ea typeface="+mj-ea"/>
              </a:rPr>
              <a:t>Screen on school hours	= 70 kWh</a:t>
            </a:r>
          </a:p>
          <a:p>
            <a:pPr lvl="2">
              <a:spcBef>
                <a:spcPct val="50000"/>
              </a:spcBef>
            </a:pPr>
            <a:r>
              <a:rPr lang="en-GB" sz="2300" dirty="0">
                <a:solidFill>
                  <a:srgbClr val="00AC75"/>
                </a:solidFill>
                <a:ea typeface="+mj-ea"/>
              </a:rPr>
              <a:t>Savings = €45/</a:t>
            </a:r>
            <a:r>
              <a:rPr lang="en-GB" sz="2300" dirty="0" err="1">
                <a:solidFill>
                  <a:srgbClr val="00AC75"/>
                </a:solidFill>
                <a:ea typeface="+mj-ea"/>
              </a:rPr>
              <a:t>yr</a:t>
            </a:r>
            <a:endParaRPr lang="en-GB" sz="2300" dirty="0">
              <a:solidFill>
                <a:srgbClr val="00AC75"/>
              </a:solidFill>
              <a:ea typeface="+mj-ea"/>
            </a:endParaRPr>
          </a:p>
          <a:p>
            <a:pPr lvl="2">
              <a:spcBef>
                <a:spcPct val="50000"/>
              </a:spcBef>
            </a:pPr>
            <a:r>
              <a:rPr lang="en-GB" sz="2300" dirty="0">
                <a:solidFill>
                  <a:srgbClr val="FF0000"/>
                </a:solidFill>
              </a:rPr>
              <a:t>PC &amp; screen all year = 700 kWh</a:t>
            </a:r>
          </a:p>
          <a:p>
            <a:pPr lvl="2">
              <a:spcBef>
                <a:spcPct val="50000"/>
              </a:spcBef>
            </a:pPr>
            <a:r>
              <a:rPr lang="en-GB" sz="2300" dirty="0">
                <a:solidFill>
                  <a:srgbClr val="00AC75"/>
                </a:solidFill>
                <a:ea typeface="+mj-ea"/>
              </a:rPr>
              <a:t>PC &amp; screen on school hrs = 140 kWh</a:t>
            </a:r>
          </a:p>
          <a:p>
            <a:pPr lvl="2">
              <a:spcBef>
                <a:spcPct val="50000"/>
              </a:spcBef>
            </a:pPr>
            <a:r>
              <a:rPr lang="en-GB" sz="2300" dirty="0">
                <a:solidFill>
                  <a:srgbClr val="00AC75"/>
                </a:solidFill>
                <a:ea typeface="+mj-ea"/>
              </a:rPr>
              <a:t>Savings = €90/</a:t>
            </a:r>
            <a:r>
              <a:rPr lang="en-GB" sz="2300" dirty="0" err="1">
                <a:solidFill>
                  <a:srgbClr val="00AC75"/>
                </a:solidFill>
                <a:ea typeface="+mj-ea"/>
              </a:rPr>
              <a:t>yr</a:t>
            </a:r>
            <a:endParaRPr lang="en-GB" sz="2300" dirty="0">
              <a:solidFill>
                <a:srgbClr val="00AC75"/>
              </a:solidFill>
              <a:ea typeface="+mj-ea"/>
            </a:endParaRPr>
          </a:p>
        </p:txBody>
      </p:sp>
      <p:pic>
        <p:nvPicPr>
          <p:cNvPr id="6" name="Picture 5" descr="PC power settings">
            <a:extLst>
              <a:ext uri="{FF2B5EF4-FFF2-40B4-BE49-F238E27FC236}">
                <a16:creationId xmlns:a16="http://schemas.microsoft.com/office/drawing/2014/main" id="{0EE82786-A463-48CA-A2F7-9FC0C11BB6CA}"/>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8941165" y="1348704"/>
            <a:ext cx="2534818" cy="4160593"/>
          </a:xfrm>
          <a:prstGeom prst="rect">
            <a:avLst/>
          </a:prstGeom>
          <a:noFill/>
          <a:ln w="9525" cmpd="sng">
            <a:solidFill>
              <a:srgbClr val="000000"/>
            </a:solidFill>
            <a:miter lim="800000"/>
            <a:headEnd/>
            <a:tailEnd/>
          </a:ln>
          <a:effectLst/>
        </p:spPr>
      </p:pic>
    </p:spTree>
    <p:extLst>
      <p:ext uri="{BB962C8B-B14F-4D97-AF65-F5344CB8AC3E}">
        <p14:creationId xmlns:p14="http://schemas.microsoft.com/office/powerpoint/2010/main" val="35863891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GB" dirty="0"/>
              <a:t>Projectors &amp; smart boards</a:t>
            </a:r>
          </a:p>
        </p:txBody>
      </p:sp>
      <p:sp>
        <p:nvSpPr>
          <p:cNvPr id="2" name="Content Placeholder 1"/>
          <p:cNvSpPr>
            <a:spLocks noGrp="1"/>
          </p:cNvSpPr>
          <p:nvPr>
            <p:ph idx="1"/>
          </p:nvPr>
        </p:nvSpPr>
        <p:spPr>
          <a:xfrm>
            <a:off x="901202" y="1498601"/>
            <a:ext cx="10389602" cy="4572415"/>
          </a:xfrm>
        </p:spPr>
        <p:txBody>
          <a:bodyPr>
            <a:normAutofit lnSpcReduction="10000"/>
          </a:bodyPr>
          <a:lstStyle/>
          <a:p>
            <a:pPr>
              <a:spcBef>
                <a:spcPct val="50000"/>
              </a:spcBef>
            </a:pPr>
            <a:r>
              <a:rPr lang="en-GB" sz="2400" u="sng" dirty="0"/>
              <a:t>Read</a:t>
            </a:r>
            <a:r>
              <a:rPr lang="en-GB" sz="2400" dirty="0"/>
              <a:t> the manuals</a:t>
            </a:r>
          </a:p>
          <a:p>
            <a:pPr>
              <a:spcBef>
                <a:spcPct val="50000"/>
              </a:spcBef>
            </a:pPr>
            <a:r>
              <a:rPr lang="en-GB" sz="2400" dirty="0"/>
              <a:t>Standby is not enough. </a:t>
            </a:r>
            <a:r>
              <a:rPr lang="en-GB" sz="2400" dirty="0">
                <a:solidFill>
                  <a:srgbClr val="009900"/>
                </a:solidFill>
              </a:rPr>
              <a:t>Switch off.</a:t>
            </a:r>
          </a:p>
          <a:p>
            <a:pPr lvl="1">
              <a:spcBef>
                <a:spcPct val="50000"/>
              </a:spcBef>
            </a:pPr>
            <a:r>
              <a:rPr lang="en-GB" sz="2400" dirty="0"/>
              <a:t>10 W * 8000 hrs = 80 kWh</a:t>
            </a:r>
          </a:p>
          <a:p>
            <a:pPr>
              <a:spcBef>
                <a:spcPct val="50000"/>
              </a:spcBef>
            </a:pPr>
            <a:r>
              <a:rPr lang="en-GB" sz="2400" dirty="0"/>
              <a:t>80 kWh x 6 projectors = 480 kWh/</a:t>
            </a:r>
            <a:r>
              <a:rPr lang="en-GB" sz="2400" dirty="0" err="1"/>
              <a:t>yr</a:t>
            </a:r>
            <a:r>
              <a:rPr lang="en-GB" sz="2400" dirty="0"/>
              <a:t>  </a:t>
            </a:r>
          </a:p>
          <a:p>
            <a:pPr lvl="1">
              <a:spcBef>
                <a:spcPct val="50000"/>
              </a:spcBef>
            </a:pPr>
            <a:r>
              <a:rPr lang="en-GB" sz="2400" dirty="0"/>
              <a:t>= €80</a:t>
            </a:r>
          </a:p>
          <a:p>
            <a:pPr lvl="1">
              <a:spcBef>
                <a:spcPct val="50000"/>
              </a:spcBef>
            </a:pPr>
            <a:endParaRPr lang="en-GB" sz="2400" dirty="0"/>
          </a:p>
          <a:p>
            <a:r>
              <a:rPr lang="en-US" dirty="0"/>
              <a:t>For guidance on purchasing Interactive whiteboards and digital projectors visit Professional Development Services for Teachers (PDST) website. </a:t>
            </a:r>
            <a:r>
              <a:rPr lang="en-US" dirty="0">
                <a:hlinkClick r:id="rId3"/>
              </a:rPr>
              <a:t>https://www.pdsttechnologyineducation.ie/en/Technology/Presenting-in-the-Classroom/</a:t>
            </a:r>
            <a:endParaRPr lang="en-US" dirty="0"/>
          </a:p>
          <a:p>
            <a:endParaRPr lang="en-IE" dirty="0"/>
          </a:p>
        </p:txBody>
      </p:sp>
      <p:pic>
        <p:nvPicPr>
          <p:cNvPr id="46084" name="Picture 5"/>
          <p:cNvPicPr>
            <a:picLocks noChangeAspect="1" noChangeArrowheads="1"/>
          </p:cNvPicPr>
          <p:nvPr/>
        </p:nvPicPr>
        <p:blipFill>
          <a:blip r:embed="rId4" cstate="print"/>
          <a:srcRect/>
          <a:stretch>
            <a:fillRect/>
          </a:stretch>
        </p:blipFill>
        <p:spPr bwMode="auto">
          <a:xfrm>
            <a:off x="7288648" y="3516573"/>
            <a:ext cx="1857736" cy="6968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6083"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735253" y="1335847"/>
            <a:ext cx="2761925" cy="239083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000767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p:txBody>
          <a:bodyPr/>
          <a:lstStyle/>
          <a:p>
            <a:pPr eaLnBrk="1" hangingPunct="1"/>
            <a:r>
              <a:rPr lang="en-IE" dirty="0"/>
              <a:t>Other electrical equipment</a:t>
            </a:r>
            <a:endParaRPr lang="en-GB" dirty="0"/>
          </a:p>
        </p:txBody>
      </p:sp>
      <p:sp>
        <p:nvSpPr>
          <p:cNvPr id="49156" name="Rectangle 3"/>
          <p:cNvSpPr>
            <a:spLocks noGrp="1" noChangeArrowheads="1"/>
          </p:cNvSpPr>
          <p:nvPr>
            <p:ph idx="1"/>
          </p:nvPr>
        </p:nvSpPr>
        <p:spPr>
          <a:xfrm>
            <a:off x="753035" y="1398494"/>
            <a:ext cx="11060802" cy="4668937"/>
          </a:xfrm>
          <a:prstGeom prst="rect">
            <a:avLst/>
          </a:prstGeom>
        </p:spPr>
        <p:txBody>
          <a:bodyPr>
            <a:normAutofit fontScale="85000" lnSpcReduction="20000"/>
          </a:bodyPr>
          <a:lstStyle/>
          <a:p>
            <a:pPr marL="0" indent="0">
              <a:buNone/>
            </a:pPr>
            <a:r>
              <a:rPr lang="en-IE" sz="2400" dirty="0"/>
              <a:t>When the school is closed at night, weekends or holidays, </a:t>
            </a:r>
            <a:r>
              <a:rPr lang="en-IE" sz="2400" b="1" dirty="0"/>
              <a:t>switch off at the socket</a:t>
            </a:r>
            <a:r>
              <a:rPr lang="en-IE" sz="2400" dirty="0"/>
              <a:t>:</a:t>
            </a:r>
          </a:p>
          <a:p>
            <a:endParaRPr lang="en-IE" sz="2400" dirty="0"/>
          </a:p>
          <a:p>
            <a:pPr lvl="0"/>
            <a:r>
              <a:rPr lang="en-IE" sz="2400" dirty="0"/>
              <a:t>Computers and their screens</a:t>
            </a:r>
          </a:p>
          <a:p>
            <a:pPr lvl="0"/>
            <a:r>
              <a:rPr lang="en-IE" sz="2400" dirty="0"/>
              <a:t>Servers, switches, routers, and </a:t>
            </a:r>
            <a:r>
              <a:rPr lang="en-IE" sz="2400" dirty="0" err="1"/>
              <a:t>wifi</a:t>
            </a:r>
            <a:r>
              <a:rPr lang="en-IE" sz="2400" dirty="0"/>
              <a:t> devices </a:t>
            </a:r>
          </a:p>
          <a:p>
            <a:pPr lvl="0"/>
            <a:r>
              <a:rPr lang="en-IE" sz="2400" dirty="0"/>
              <a:t>Photocopiers and printers</a:t>
            </a:r>
          </a:p>
          <a:p>
            <a:pPr lvl="0"/>
            <a:r>
              <a:rPr lang="en-IE" sz="2400" dirty="0"/>
              <a:t>Scanners, shredders, etc</a:t>
            </a:r>
          </a:p>
          <a:p>
            <a:pPr lvl="0"/>
            <a:r>
              <a:rPr lang="en-IE" sz="2400" dirty="0"/>
              <a:t>Projectors, smart boards, and laptops</a:t>
            </a:r>
          </a:p>
          <a:p>
            <a:pPr lvl="0"/>
            <a:r>
              <a:rPr lang="en-IE" sz="2400" dirty="0"/>
              <a:t>TVs, DVD players, amplifiers, stereos</a:t>
            </a:r>
          </a:p>
          <a:p>
            <a:pPr lvl="0"/>
            <a:r>
              <a:rPr lang="en-IE" sz="2400" dirty="0"/>
              <a:t>Public address systems</a:t>
            </a:r>
          </a:p>
          <a:p>
            <a:pPr lvl="0"/>
            <a:r>
              <a:rPr lang="en-IE" sz="2400" dirty="0"/>
              <a:t>Chargers/ adaptors for phones, laptops, speakers etc.</a:t>
            </a:r>
          </a:p>
          <a:p>
            <a:pPr lvl="0"/>
            <a:r>
              <a:rPr lang="en-IE" sz="2400" dirty="0"/>
              <a:t>Defrost and switch off fridges, leaving door open</a:t>
            </a:r>
          </a:p>
          <a:p>
            <a:pPr lvl="0"/>
            <a:r>
              <a:rPr lang="en-IE" sz="2400" dirty="0"/>
              <a:t>Exhaust fans including those on time switches</a:t>
            </a:r>
          </a:p>
          <a:p>
            <a:pPr lvl="0"/>
            <a:r>
              <a:rPr lang="en-IE" sz="2400" dirty="0"/>
              <a:t>Domestic hot water heaters</a:t>
            </a:r>
          </a:p>
          <a:p>
            <a:pPr eaLnBrk="1" hangingPunct="1"/>
            <a:endParaRPr lang="en-GB" dirty="0"/>
          </a:p>
        </p:txBody>
      </p:sp>
      <p:pic>
        <p:nvPicPr>
          <p:cNvPr id="49159" name="Picture 7"/>
          <p:cNvPicPr>
            <a:picLocks noChangeAspect="1" noChangeArrowheads="1"/>
          </p:cNvPicPr>
          <p:nvPr/>
        </p:nvPicPr>
        <p:blipFill>
          <a:blip r:embed="rId3" cstate="print"/>
          <a:srcRect/>
          <a:stretch>
            <a:fillRect/>
          </a:stretch>
        </p:blipFill>
        <p:spPr bwMode="auto">
          <a:xfrm>
            <a:off x="8286750" y="6067431"/>
            <a:ext cx="2381250" cy="790575"/>
          </a:xfrm>
          <a:prstGeom prst="rect">
            <a:avLst/>
          </a:prstGeom>
          <a:noFill/>
        </p:spPr>
      </p:pic>
      <p:sp>
        <p:nvSpPr>
          <p:cNvPr id="3" name="TextBox 2">
            <a:extLst>
              <a:ext uri="{FF2B5EF4-FFF2-40B4-BE49-F238E27FC236}">
                <a16:creationId xmlns:a16="http://schemas.microsoft.com/office/drawing/2014/main" id="{9D8474B7-E401-4192-9B76-2B37295F8F9A}"/>
              </a:ext>
            </a:extLst>
          </p:cNvPr>
          <p:cNvSpPr txBox="1"/>
          <p:nvPr/>
        </p:nvSpPr>
        <p:spPr>
          <a:xfrm>
            <a:off x="7062281" y="2767280"/>
            <a:ext cx="4591361" cy="1323439"/>
          </a:xfrm>
          <a:prstGeom prst="rect">
            <a:avLst/>
          </a:prstGeom>
          <a:noFill/>
        </p:spPr>
        <p:txBody>
          <a:bodyPr wrap="square" rtlCol="0">
            <a:spAutoFit/>
          </a:bodyPr>
          <a:lstStyle/>
          <a:p>
            <a:r>
              <a:rPr lang="en-GB" sz="4000" dirty="0">
                <a:solidFill>
                  <a:srgbClr val="FF0000"/>
                </a:solidFill>
              </a:rPr>
              <a:t>Do you have it?, </a:t>
            </a:r>
          </a:p>
          <a:p>
            <a:r>
              <a:rPr lang="en-GB" sz="4000" dirty="0">
                <a:solidFill>
                  <a:srgbClr val="FF0000"/>
                </a:solidFill>
              </a:rPr>
              <a:t>Is it on a checklist?</a:t>
            </a:r>
          </a:p>
        </p:txBody>
      </p:sp>
    </p:spTree>
    <p:extLst>
      <p:ext uri="{BB962C8B-B14F-4D97-AF65-F5344CB8AC3E}">
        <p14:creationId xmlns:p14="http://schemas.microsoft.com/office/powerpoint/2010/main" val="15888041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03726-61F9-43AE-A97D-F6FBBA1C5421}"/>
              </a:ext>
            </a:extLst>
          </p:cNvPr>
          <p:cNvSpPr>
            <a:spLocks noGrp="1"/>
          </p:cNvSpPr>
          <p:nvPr>
            <p:ph type="title"/>
          </p:nvPr>
        </p:nvSpPr>
        <p:spPr/>
        <p:txBody>
          <a:bodyPr>
            <a:normAutofit/>
          </a:bodyPr>
          <a:lstStyle/>
          <a:p>
            <a:r>
              <a:rPr lang="en-GB" sz="2800" dirty="0"/>
              <a:t>Low/No Cost Measures Vs Investment Measures</a:t>
            </a:r>
          </a:p>
        </p:txBody>
      </p:sp>
      <p:sp>
        <p:nvSpPr>
          <p:cNvPr id="3" name="Content Placeholder 2">
            <a:extLst>
              <a:ext uri="{FF2B5EF4-FFF2-40B4-BE49-F238E27FC236}">
                <a16:creationId xmlns:a16="http://schemas.microsoft.com/office/drawing/2014/main" id="{5126A9DD-6552-4B14-B689-C1F83A8F10E6}"/>
              </a:ext>
            </a:extLst>
          </p:cNvPr>
          <p:cNvSpPr>
            <a:spLocks noGrp="1"/>
          </p:cNvSpPr>
          <p:nvPr>
            <p:ph idx="1"/>
          </p:nvPr>
        </p:nvSpPr>
        <p:spPr>
          <a:xfrm>
            <a:off x="899848" y="1498601"/>
            <a:ext cx="10271072" cy="4592288"/>
          </a:xfrm>
        </p:spPr>
        <p:txBody>
          <a:bodyPr>
            <a:noAutofit/>
          </a:bodyPr>
          <a:lstStyle/>
          <a:p>
            <a:r>
              <a:rPr lang="en-GB" sz="1800" dirty="0"/>
              <a:t>Low Cost/No Cost</a:t>
            </a:r>
          </a:p>
          <a:p>
            <a:pPr lvl="1"/>
            <a:r>
              <a:rPr lang="en-GB" sz="1800" dirty="0"/>
              <a:t>Can begin working on these immediately </a:t>
            </a:r>
          </a:p>
          <a:p>
            <a:pPr lvl="1"/>
            <a:r>
              <a:rPr lang="en-GB" sz="1800" dirty="0"/>
              <a:t>Can be applied to all departments and everyone can take part</a:t>
            </a:r>
          </a:p>
          <a:p>
            <a:pPr lvl="1"/>
            <a:r>
              <a:rPr lang="en-GB" sz="1800" dirty="0"/>
              <a:t>Can yield impressive savings without having to find capital funding</a:t>
            </a:r>
          </a:p>
          <a:p>
            <a:pPr lvl="1"/>
            <a:r>
              <a:rPr lang="en-GB" sz="1800" dirty="0"/>
              <a:t>Can serve as a learning resource for students of all ages</a:t>
            </a:r>
          </a:p>
          <a:p>
            <a:pPr lvl="1"/>
            <a:r>
              <a:rPr lang="en-GB" sz="1800" dirty="0"/>
              <a:t>Good housekeeping can result in improved productivity and comfort</a:t>
            </a:r>
          </a:p>
          <a:p>
            <a:pPr lvl="0"/>
            <a:endParaRPr lang="en-GB" sz="1800" dirty="0">
              <a:solidFill>
                <a:srgbClr val="616565"/>
              </a:solidFill>
            </a:endParaRPr>
          </a:p>
          <a:p>
            <a:pPr lvl="0"/>
            <a:r>
              <a:rPr lang="en-GB" sz="1800" dirty="0">
                <a:solidFill>
                  <a:srgbClr val="616565"/>
                </a:solidFill>
              </a:rPr>
              <a:t>Investment Measures</a:t>
            </a:r>
          </a:p>
          <a:p>
            <a:pPr lvl="1"/>
            <a:r>
              <a:rPr lang="en-GB" sz="1800" dirty="0">
                <a:solidFill>
                  <a:schemeClr val="accent1"/>
                </a:solidFill>
              </a:rPr>
              <a:t>Require grants or capital funding from School or Summer Works Programme</a:t>
            </a:r>
          </a:p>
          <a:p>
            <a:pPr lvl="1"/>
            <a:r>
              <a:rPr lang="en-GB" sz="1800" dirty="0">
                <a:solidFill>
                  <a:schemeClr val="accent1"/>
                </a:solidFill>
              </a:rPr>
              <a:t>Can have a large impact on reducing energy use</a:t>
            </a:r>
          </a:p>
          <a:p>
            <a:pPr lvl="1"/>
            <a:r>
              <a:rPr lang="en-GB" sz="1800" dirty="0">
                <a:solidFill>
                  <a:schemeClr val="accent1"/>
                </a:solidFill>
              </a:rPr>
              <a:t>Requires specialist knowledge and input from third parties</a:t>
            </a:r>
            <a:endParaRPr lang="en-GB" sz="1800" dirty="0">
              <a:solidFill>
                <a:srgbClr val="616565"/>
              </a:solidFill>
            </a:endParaRPr>
          </a:p>
          <a:p>
            <a:pPr marL="0" lvl="1" indent="0">
              <a:buNone/>
            </a:pPr>
            <a:r>
              <a:rPr lang="en-GB" sz="1800" dirty="0">
                <a:solidFill>
                  <a:schemeClr val="accent4"/>
                </a:solidFill>
              </a:rPr>
              <a:t>Without good monitoring and housekeeping from low/no cost measures larger investment projects may not reach their potential.  Never underestimate the importance or effectiveness of low and no cost measures and good energy management! </a:t>
            </a:r>
          </a:p>
        </p:txBody>
      </p:sp>
      <p:sp>
        <p:nvSpPr>
          <p:cNvPr id="4" name="Footer Placeholder 3">
            <a:extLst>
              <a:ext uri="{FF2B5EF4-FFF2-40B4-BE49-F238E27FC236}">
                <a16:creationId xmlns:a16="http://schemas.microsoft.com/office/drawing/2014/main" id="{6BBA48E0-B11A-49C9-863D-311CFBB381B1}"/>
              </a:ext>
            </a:extLst>
          </p:cNvPr>
          <p:cNvSpPr>
            <a:spLocks noGrp="1"/>
          </p:cNvSpPr>
          <p:nvPr>
            <p:ph type="ftr" sz="quarter" idx="3"/>
          </p:nvPr>
        </p:nvSpPr>
        <p:spPr/>
        <p:txBody>
          <a:bodyPr/>
          <a:lstStyle/>
          <a:p>
            <a:endParaRPr lang="en-US" dirty="0">
              <a:latin typeface="Arial"/>
            </a:endParaRPr>
          </a:p>
        </p:txBody>
      </p:sp>
    </p:spTree>
    <p:extLst>
      <p:ext uri="{BB962C8B-B14F-4D97-AF65-F5344CB8AC3E}">
        <p14:creationId xmlns:p14="http://schemas.microsoft.com/office/powerpoint/2010/main" val="31903741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ircle of painted arms Free Photo">
            <a:extLst>
              <a:ext uri="{FF2B5EF4-FFF2-40B4-BE49-F238E27FC236}">
                <a16:creationId xmlns:a16="http://schemas.microsoft.com/office/drawing/2014/main" id="{B1E58F20-1A15-4A82-BDFF-61B44D41CD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2036" y="1655763"/>
            <a:ext cx="5962650" cy="3952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8BC658A-988C-4668-BF74-141DC4C1D39F}"/>
              </a:ext>
            </a:extLst>
          </p:cNvPr>
          <p:cNvSpPr>
            <a:spLocks noGrp="1"/>
          </p:cNvSpPr>
          <p:nvPr>
            <p:ph type="title"/>
          </p:nvPr>
        </p:nvSpPr>
        <p:spPr/>
        <p:txBody>
          <a:bodyPr>
            <a:normAutofit/>
          </a:bodyPr>
          <a:lstStyle/>
          <a:p>
            <a:r>
              <a:rPr lang="en-GB" dirty="0"/>
              <a:t>Energy Action Plan</a:t>
            </a:r>
          </a:p>
        </p:txBody>
      </p:sp>
      <p:sp>
        <p:nvSpPr>
          <p:cNvPr id="3" name="Content Placeholder 2">
            <a:extLst>
              <a:ext uri="{FF2B5EF4-FFF2-40B4-BE49-F238E27FC236}">
                <a16:creationId xmlns:a16="http://schemas.microsoft.com/office/drawing/2014/main" id="{66FE0159-878B-409E-A00C-EA1B796B867A}"/>
              </a:ext>
            </a:extLst>
          </p:cNvPr>
          <p:cNvSpPr>
            <a:spLocks noGrp="1"/>
          </p:cNvSpPr>
          <p:nvPr>
            <p:ph idx="1"/>
          </p:nvPr>
        </p:nvSpPr>
        <p:spPr>
          <a:xfrm>
            <a:off x="899848" y="1386841"/>
            <a:ext cx="5002188" cy="4704048"/>
          </a:xfrm>
        </p:spPr>
        <p:txBody>
          <a:bodyPr>
            <a:normAutofit fontScale="70000" lnSpcReduction="20000"/>
          </a:bodyPr>
          <a:lstStyle/>
          <a:p>
            <a:pPr marL="0" indent="0">
              <a:buNone/>
            </a:pPr>
            <a:r>
              <a:rPr lang="en-US" sz="2800" dirty="0">
                <a:solidFill>
                  <a:schemeClr val="tx1">
                    <a:lumMod val="50000"/>
                  </a:schemeClr>
                </a:solidFill>
              </a:rPr>
              <a:t>Schools are at the centre of our communities and are where our children learn skills for their future. By ensuring that older schools undertake energy upgrades to become low-energy buildings, we can demonstrate the steps necessary to our children, and the wider community, while critically reducing running costs, emissions, and improving the comfort levels and learning environment in these vital buildings.</a:t>
            </a:r>
          </a:p>
          <a:p>
            <a:endParaRPr lang="en-US" sz="2800" dirty="0">
              <a:solidFill>
                <a:schemeClr val="tx1">
                  <a:lumMod val="50000"/>
                </a:schemeClr>
              </a:solidFill>
            </a:endParaRPr>
          </a:p>
          <a:p>
            <a:pPr lvl="1"/>
            <a:r>
              <a:rPr lang="en-US" sz="2800" dirty="0">
                <a:solidFill>
                  <a:schemeClr val="tx1">
                    <a:lumMod val="50000"/>
                  </a:schemeClr>
                </a:solidFill>
              </a:rPr>
              <a:t>Minister Eamon Ryan </a:t>
            </a:r>
          </a:p>
          <a:p>
            <a:pPr lvl="1"/>
            <a:r>
              <a:rPr lang="en-US" sz="1400" dirty="0">
                <a:solidFill>
                  <a:schemeClr val="tx1">
                    <a:lumMod val="50000"/>
                  </a:schemeClr>
                </a:solidFill>
              </a:rPr>
              <a:t>https://www.education.ie/en/Press-Events/Press-Releases/2021-press-releases/PR21-04-26a.html</a:t>
            </a:r>
          </a:p>
        </p:txBody>
      </p:sp>
      <p:sp>
        <p:nvSpPr>
          <p:cNvPr id="4" name="Footer Placeholder 3">
            <a:extLst>
              <a:ext uri="{FF2B5EF4-FFF2-40B4-BE49-F238E27FC236}">
                <a16:creationId xmlns:a16="http://schemas.microsoft.com/office/drawing/2014/main" id="{CCD65EEA-1465-47F2-BFCF-8602CB937028}"/>
              </a:ext>
            </a:extLst>
          </p:cNvPr>
          <p:cNvSpPr>
            <a:spLocks noGrp="1"/>
          </p:cNvSpPr>
          <p:nvPr>
            <p:ph type="ftr" sz="quarter" idx="3"/>
          </p:nvPr>
        </p:nvSpPr>
        <p:spPr/>
        <p:txBody>
          <a:bodyPr/>
          <a:lstStyle/>
          <a:p>
            <a:endParaRPr lang="en-US" dirty="0">
              <a:latin typeface="Arial"/>
            </a:endParaRPr>
          </a:p>
        </p:txBody>
      </p:sp>
    </p:spTree>
    <p:extLst>
      <p:ext uri="{BB962C8B-B14F-4D97-AF65-F5344CB8AC3E}">
        <p14:creationId xmlns:p14="http://schemas.microsoft.com/office/powerpoint/2010/main" val="17541854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0A61547-2555-4DE2-A37F-A53E549174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5C2447E0-8F0D-479C-94E4-82BC8EB68C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F943397-DCDD-44CB-BBA9-9510B7698D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E2630ADC-31DB-4C48-AC4A-DAAE5A7B8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15" name="Rectangle 25">
              <a:extLst>
                <a:ext uri="{FF2B5EF4-FFF2-40B4-BE49-F238E27FC236}">
                  <a16:creationId xmlns:a16="http://schemas.microsoft.com/office/drawing/2014/main" id="{2CA5C44E-F54E-47E0-8989-4D8686B33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16" name="Isosceles Triangle 15">
              <a:extLst>
                <a:ext uri="{FF2B5EF4-FFF2-40B4-BE49-F238E27FC236}">
                  <a16:creationId xmlns:a16="http://schemas.microsoft.com/office/drawing/2014/main" id="{FF54E15E-830B-4375-A239-4C51954DE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17" name="Rectangle 27">
              <a:extLst>
                <a:ext uri="{FF2B5EF4-FFF2-40B4-BE49-F238E27FC236}">
                  <a16:creationId xmlns:a16="http://schemas.microsoft.com/office/drawing/2014/main" id="{CB37E322-FF7E-4872-BD6B-50A48CBEA5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18" name="Rectangle 28">
              <a:extLst>
                <a:ext uri="{FF2B5EF4-FFF2-40B4-BE49-F238E27FC236}">
                  <a16:creationId xmlns:a16="http://schemas.microsoft.com/office/drawing/2014/main" id="{710D0C1E-D2F8-45B2-AE14-1AC8E976F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19" name="Rectangle 29">
              <a:extLst>
                <a:ext uri="{FF2B5EF4-FFF2-40B4-BE49-F238E27FC236}">
                  <a16:creationId xmlns:a16="http://schemas.microsoft.com/office/drawing/2014/main" id="{3216331B-17D0-4167-ABD2-B2198058C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0" name="Isosceles Triangle 19">
              <a:extLst>
                <a:ext uri="{FF2B5EF4-FFF2-40B4-BE49-F238E27FC236}">
                  <a16:creationId xmlns:a16="http://schemas.microsoft.com/office/drawing/2014/main" id="{A53A7A96-3806-4BB3-91DE-6EED48AC78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1" name="Isosceles Triangle 20">
              <a:extLst>
                <a:ext uri="{FF2B5EF4-FFF2-40B4-BE49-F238E27FC236}">
                  <a16:creationId xmlns:a16="http://schemas.microsoft.com/office/drawing/2014/main" id="{F8C2B86C-EE71-466E-8991-503F9C9C1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grpSp>
      <p:sp>
        <p:nvSpPr>
          <p:cNvPr id="2" name="Title 1"/>
          <p:cNvSpPr>
            <a:spLocks noGrp="1"/>
          </p:cNvSpPr>
          <p:nvPr>
            <p:ph type="title" idx="4294967295"/>
          </p:nvPr>
        </p:nvSpPr>
        <p:spPr>
          <a:xfrm>
            <a:off x="574158" y="4614529"/>
            <a:ext cx="8709498" cy="1199861"/>
          </a:xfrm>
        </p:spPr>
        <p:txBody>
          <a:bodyPr vert="horz" lIns="91440" tIns="45720" rIns="91440" bIns="45720" rtlCol="0" anchor="b">
            <a:normAutofit fontScale="90000"/>
          </a:bodyPr>
          <a:lstStyle/>
          <a:p>
            <a:pPr algn="ctr">
              <a:lnSpc>
                <a:spcPct val="90000"/>
              </a:lnSpc>
            </a:pPr>
            <a:br>
              <a:rPr lang="en-US" sz="1200" dirty="0"/>
            </a:br>
            <a:br>
              <a:rPr lang="en-US" sz="1200" dirty="0"/>
            </a:br>
            <a:br>
              <a:rPr lang="en-US" sz="1200" dirty="0"/>
            </a:br>
            <a:br>
              <a:rPr lang="en-US" sz="1200" dirty="0"/>
            </a:br>
            <a:br>
              <a:rPr lang="en-US" sz="1200" dirty="0"/>
            </a:br>
            <a:br>
              <a:rPr lang="en-US" sz="1200" dirty="0"/>
            </a:br>
            <a:r>
              <a:rPr lang="en-US" sz="2200" dirty="0">
                <a:hlinkClick r:id="rId3"/>
              </a:rPr>
              <a:t>www.energyineducation.ie</a:t>
            </a:r>
            <a:br>
              <a:rPr lang="en-US" sz="2200" dirty="0"/>
            </a:br>
            <a:br>
              <a:rPr lang="en-US" sz="2200" dirty="0"/>
            </a:br>
            <a:r>
              <a:rPr lang="en-US" sz="2000" u="sng" dirty="0"/>
              <a:t>https://forms.office.com/Pages/ResponsePage.aspx?id=RuNk9vvW5UOFuowECBAjVcUKQghXNh1KiVkney0eTFtUMUowSElKMVZONlZFVjU4NFY2RUQwWkxHSy4u </a:t>
            </a:r>
            <a:br>
              <a:rPr lang="en-US" sz="2000" u="sng" dirty="0"/>
            </a:br>
            <a:br>
              <a:rPr lang="en-US" sz="2000" u="sng" dirty="0"/>
            </a:br>
            <a:br>
              <a:rPr lang="en-US" sz="1200" u="sng" dirty="0"/>
            </a:br>
            <a:r>
              <a:rPr lang="en-US" sz="4000" u="sng" dirty="0"/>
              <a:t>Thank You</a:t>
            </a:r>
          </a:p>
        </p:txBody>
      </p:sp>
      <p:pic>
        <p:nvPicPr>
          <p:cNvPr id="6" name="Picture 2"/>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985965" y="1740924"/>
            <a:ext cx="4883927" cy="137970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descr="Qr code&#10;&#10;Description automatically generated">
            <a:extLst>
              <a:ext uri="{FF2B5EF4-FFF2-40B4-BE49-F238E27FC236}">
                <a16:creationId xmlns:a16="http://schemas.microsoft.com/office/drawing/2014/main" id="{4F04DA29-4938-4FA7-87A9-A06057E985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5010" y="152654"/>
            <a:ext cx="3176540" cy="3176540"/>
          </a:xfrm>
          <a:prstGeom prst="rect">
            <a:avLst/>
          </a:prstGeom>
        </p:spPr>
      </p:pic>
    </p:spTree>
    <p:extLst>
      <p:ext uri="{BB962C8B-B14F-4D97-AF65-F5344CB8AC3E}">
        <p14:creationId xmlns:p14="http://schemas.microsoft.com/office/powerpoint/2010/main" val="19176150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97D83B-99A1-D76B-BCA4-38E0D885494C}"/>
              </a:ext>
            </a:extLst>
          </p:cNvPr>
          <p:cNvSpPr txBox="1"/>
          <p:nvPr/>
        </p:nvSpPr>
        <p:spPr>
          <a:xfrm>
            <a:off x="1212112" y="988828"/>
            <a:ext cx="7623544" cy="1220655"/>
          </a:xfrm>
          <a:prstGeom prst="rect">
            <a:avLst/>
          </a:prstGeom>
          <a:noFill/>
        </p:spPr>
        <p:txBody>
          <a:bodyPr wrap="square">
            <a:spAutoFit/>
          </a:bodyPr>
          <a:lstStyle/>
          <a:p>
            <a:pPr algn="ctr">
              <a:lnSpc>
                <a:spcPct val="107000"/>
              </a:lnSpc>
              <a:spcAft>
                <a:spcPts val="800"/>
              </a:spcAft>
            </a:pPr>
            <a:endParaRPr lang="en-IE" sz="4000" dirty="0">
              <a:effectLst/>
              <a:latin typeface="+mj-lt"/>
              <a:ea typeface="Calibri" panose="020F0502020204030204" pitchFamily="34" charset="0"/>
              <a:cs typeface="Times New Roman" panose="02020603050405020304" pitchFamily="18" charset="0"/>
            </a:endParaRPr>
          </a:p>
          <a:p>
            <a:pPr>
              <a:lnSpc>
                <a:spcPct val="107000"/>
              </a:lnSpc>
              <a:spcAft>
                <a:spcPts val="800"/>
              </a:spcAft>
            </a:pPr>
            <a:r>
              <a:rPr lang="en-IE" sz="2400" dirty="0">
                <a:effectLst/>
                <a:latin typeface="+mj-l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74971835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Custom 12">
      <a:dk1>
        <a:srgbClr val="616565"/>
      </a:dk1>
      <a:lt1>
        <a:srgbClr val="FFFFFF"/>
      </a:lt1>
      <a:dk2>
        <a:srgbClr val="FFFFFF"/>
      </a:dk2>
      <a:lt2>
        <a:srgbClr val="FFFFFF"/>
      </a:lt2>
      <a:accent1>
        <a:srgbClr val="009C75"/>
      </a:accent1>
      <a:accent2>
        <a:srgbClr val="9CA920"/>
      </a:accent2>
      <a:accent3>
        <a:srgbClr val="EFA82F"/>
      </a:accent3>
      <a:accent4>
        <a:srgbClr val="DA5320"/>
      </a:accent4>
      <a:accent5>
        <a:srgbClr val="900045"/>
      </a:accent5>
      <a:accent6>
        <a:srgbClr val="4A1966"/>
      </a:accent6>
      <a:hlink>
        <a:srgbClr val="0092D2"/>
      </a:hlink>
      <a:folHlink>
        <a:srgbClr val="7F7F7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Custom 12">
      <a:dk1>
        <a:srgbClr val="616565"/>
      </a:dk1>
      <a:lt1>
        <a:srgbClr val="FFFFFF"/>
      </a:lt1>
      <a:dk2>
        <a:srgbClr val="FFFFFF"/>
      </a:dk2>
      <a:lt2>
        <a:srgbClr val="FFFFFF"/>
      </a:lt2>
      <a:accent1>
        <a:srgbClr val="009C75"/>
      </a:accent1>
      <a:accent2>
        <a:srgbClr val="9CA920"/>
      </a:accent2>
      <a:accent3>
        <a:srgbClr val="EFA82F"/>
      </a:accent3>
      <a:accent4>
        <a:srgbClr val="DA5320"/>
      </a:accent4>
      <a:accent5>
        <a:srgbClr val="900045"/>
      </a:accent5>
      <a:accent6>
        <a:srgbClr val="4A1966"/>
      </a:accent6>
      <a:hlink>
        <a:srgbClr val="0092D2"/>
      </a:hlink>
      <a:folHlink>
        <a:srgbClr val="7F7F7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EAI(2017-wide)">
  <a:themeElements>
    <a:clrScheme name="Custom 12">
      <a:dk1>
        <a:srgbClr val="616565"/>
      </a:dk1>
      <a:lt1>
        <a:srgbClr val="FFFFFF"/>
      </a:lt1>
      <a:dk2>
        <a:srgbClr val="FFFFFF"/>
      </a:dk2>
      <a:lt2>
        <a:srgbClr val="FFFFFF"/>
      </a:lt2>
      <a:accent1>
        <a:srgbClr val="009C75"/>
      </a:accent1>
      <a:accent2>
        <a:srgbClr val="9CA920"/>
      </a:accent2>
      <a:accent3>
        <a:srgbClr val="EFA82F"/>
      </a:accent3>
      <a:accent4>
        <a:srgbClr val="DA5320"/>
      </a:accent4>
      <a:accent5>
        <a:srgbClr val="900045"/>
      </a:accent5>
      <a:accent6>
        <a:srgbClr val="4A1966"/>
      </a:accent6>
      <a:hlink>
        <a:srgbClr val="0092D2"/>
      </a:hlink>
      <a:folHlink>
        <a:srgbClr val="7F7F7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EAI(2017-wide)" id="{BDE5AF56-6BD8-4A22-B297-F2BA4F12AF29}" vid="{DDA69F61-A2EB-4138-8D7E-004E3FAF70EC}"/>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ustom 12">
    <a:dk1>
      <a:srgbClr val="616565"/>
    </a:dk1>
    <a:lt1>
      <a:srgbClr val="FFFFFF"/>
    </a:lt1>
    <a:dk2>
      <a:srgbClr val="FFFFFF"/>
    </a:dk2>
    <a:lt2>
      <a:srgbClr val="FFFFFF"/>
    </a:lt2>
    <a:accent1>
      <a:srgbClr val="009C75"/>
    </a:accent1>
    <a:accent2>
      <a:srgbClr val="9CA920"/>
    </a:accent2>
    <a:accent3>
      <a:srgbClr val="EFA82F"/>
    </a:accent3>
    <a:accent4>
      <a:srgbClr val="DA5320"/>
    </a:accent4>
    <a:accent5>
      <a:srgbClr val="900045"/>
    </a:accent5>
    <a:accent6>
      <a:srgbClr val="4A1966"/>
    </a:accent6>
    <a:hlink>
      <a:srgbClr val="0092D2"/>
    </a:hlink>
    <a:folHlink>
      <a:srgbClr val="7F7F7F"/>
    </a:folHlink>
  </a:clrScheme>
</a:themeOverride>
</file>

<file path=docProps/app.xml><?xml version="1.0" encoding="utf-8"?>
<Properties xmlns="http://schemas.openxmlformats.org/officeDocument/2006/extended-properties" xmlns:vt="http://schemas.openxmlformats.org/officeDocument/2006/docPropsVTypes">
  <Template/>
  <TotalTime>940</TotalTime>
  <Words>4047</Words>
  <Application>Microsoft Office PowerPoint</Application>
  <PresentationFormat>Widescreen</PresentationFormat>
  <Paragraphs>529</Paragraphs>
  <Slides>60</Slides>
  <Notes>17</Notes>
  <HiddenSlides>0</HiddenSlides>
  <MMClips>0</MMClips>
  <ScaleCrop>false</ScaleCrop>
  <HeadingPairs>
    <vt:vector size="6" baseType="variant">
      <vt:variant>
        <vt:lpstr>Fonts Used</vt:lpstr>
      </vt:variant>
      <vt:variant>
        <vt:i4>18</vt:i4>
      </vt:variant>
      <vt:variant>
        <vt:lpstr>Theme</vt:lpstr>
      </vt:variant>
      <vt:variant>
        <vt:i4>8</vt:i4>
      </vt:variant>
      <vt:variant>
        <vt:lpstr>Slide Titles</vt:lpstr>
      </vt:variant>
      <vt:variant>
        <vt:i4>60</vt:i4>
      </vt:variant>
    </vt:vector>
  </HeadingPairs>
  <TitlesOfParts>
    <vt:vector size="86" baseType="lpstr">
      <vt:lpstr>Abadi</vt:lpstr>
      <vt:lpstr>Arial</vt:lpstr>
      <vt:lpstr>Calibri</vt:lpstr>
      <vt:lpstr>Calibri body</vt:lpstr>
      <vt:lpstr>Calibri Light</vt:lpstr>
      <vt:lpstr>Canva Sans Bold</vt:lpstr>
      <vt:lpstr>Gotham Book</vt:lpstr>
      <vt:lpstr>Helvetica</vt:lpstr>
      <vt:lpstr>Montserrat</vt:lpstr>
      <vt:lpstr>Myriad Pro</vt:lpstr>
      <vt:lpstr>Myriad Pro</vt:lpstr>
      <vt:lpstr>Myriad Pro light</vt:lpstr>
      <vt:lpstr>Neris Black</vt:lpstr>
      <vt:lpstr>Roboto</vt:lpstr>
      <vt:lpstr>Source Sans Pro</vt:lpstr>
      <vt:lpstr>Trebuchet MS</vt:lpstr>
      <vt:lpstr>Wingdings</vt:lpstr>
      <vt:lpstr>Wingdings 3</vt:lpstr>
      <vt:lpstr>Facet</vt:lpstr>
      <vt:lpstr>Office Theme</vt:lpstr>
      <vt:lpstr>2_Office Theme</vt:lpstr>
      <vt:lpstr>1_Office Theme</vt:lpstr>
      <vt:lpstr>Office Theme</vt:lpstr>
      <vt:lpstr>SEAI(2017-wide)</vt:lpstr>
      <vt:lpstr>Office Theme</vt:lpstr>
      <vt:lpstr>Office Theme</vt:lpstr>
      <vt:lpstr>PowerPoint Presentation</vt:lpstr>
      <vt:lpstr>PowerPoint Presentation</vt:lpstr>
      <vt:lpstr>PowerPoint Presentation</vt:lpstr>
      <vt:lpstr>PowerPoint Presentation</vt:lpstr>
      <vt:lpstr>     </vt:lpstr>
      <vt:lpstr>ETB Energy &amp; Emissions Summary</vt:lpstr>
      <vt:lpstr>     </vt:lpstr>
      <vt:lpstr>     </vt:lpstr>
      <vt:lpstr>Progress Towards 2030 Targets</vt:lpstr>
      <vt:lpstr> </vt:lpstr>
      <vt:lpstr> </vt:lpstr>
      <vt:lpstr> </vt:lpstr>
      <vt:lpstr>Box Plots Explained</vt:lpstr>
      <vt:lpstr>Energy Use by Pupil Numbers</vt:lpstr>
      <vt:lpstr>ETB Schools Energy Use Range</vt:lpstr>
      <vt:lpstr>ETB Schools Energy Use Range</vt:lpstr>
      <vt:lpstr>PowerPoint Presentation</vt:lpstr>
      <vt:lpstr>Proposed Action</vt:lpstr>
      <vt:lpstr>Out of Hours Energy Audit Steps</vt:lpstr>
      <vt:lpstr>PowerPoint Presentation</vt:lpstr>
      <vt:lpstr>Things to Watch Out For</vt:lpstr>
      <vt:lpstr>Other Suggestions</vt:lpstr>
      <vt:lpstr>ETBs on Energylink</vt:lpstr>
      <vt:lpstr>NOTES</vt:lpstr>
      <vt:lpstr> </vt:lpstr>
      <vt:lpstr>SEAI Partnership and Energy Management for ETBs</vt:lpstr>
      <vt:lpstr> </vt:lpstr>
      <vt:lpstr> </vt:lpstr>
      <vt:lpstr> Energy in Education training for schools  and Centres</vt:lpstr>
      <vt:lpstr>Steps to Energy Management</vt:lpstr>
      <vt:lpstr>Why manage school energy use? </vt:lpstr>
      <vt:lpstr>PowerPoint Presentation</vt:lpstr>
      <vt:lpstr>PowerPoint Presentation</vt:lpstr>
      <vt:lpstr>PowerPoint Presentation</vt:lpstr>
      <vt:lpstr>Ashbourne Community School</vt:lpstr>
      <vt:lpstr>School case </vt:lpstr>
      <vt:lpstr>Building fabric, heating and hot water</vt:lpstr>
      <vt:lpstr>PowerPoint Presentation</vt:lpstr>
      <vt:lpstr>Building fabric - Insulation of roof spaces</vt:lpstr>
      <vt:lpstr>Building Fabric- Windows and Doors</vt:lpstr>
      <vt:lpstr>What’s wrong here?</vt:lpstr>
      <vt:lpstr>Maintain external door alignment and draughtstrips</vt:lpstr>
      <vt:lpstr>Space heating &amp; boilers</vt:lpstr>
      <vt:lpstr>What’s wrong here?</vt:lpstr>
      <vt:lpstr>PowerPoint Presentation</vt:lpstr>
      <vt:lpstr>Switch off radiators in lobbies</vt:lpstr>
      <vt:lpstr>Lighting</vt:lpstr>
      <vt:lpstr>Lighting</vt:lpstr>
      <vt:lpstr>Lighting</vt:lpstr>
      <vt:lpstr>Lighting</vt:lpstr>
      <vt:lpstr>Optimise use of site lighting</vt:lpstr>
      <vt:lpstr>ICT and electrical equipment</vt:lpstr>
      <vt:lpstr>Office equipment applications </vt:lpstr>
      <vt:lpstr>Computers</vt:lpstr>
      <vt:lpstr>Projectors &amp; smart boards</vt:lpstr>
      <vt:lpstr>Other electrical equipment</vt:lpstr>
      <vt:lpstr>Low/No Cost Measures Vs Investment Measures</vt:lpstr>
      <vt:lpstr>Energy Action Plan</vt:lpstr>
      <vt:lpstr>      www.energyineducation.ie  https://forms.office.com/Pages/ResponsePage.aspx?id=RuNk9vvW5UOFuowECBAjVcUKQghXNh1KiVkney0eTFtUMUowSElKMVZONlZFVjU4NFY2RUQwWkxHSy4u    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Karl Fitzmaurice</dc:creator>
  <cp:lastModifiedBy>Karl Fitzmaurice</cp:lastModifiedBy>
  <cp:revision>29</cp:revision>
  <dcterms:created xsi:type="dcterms:W3CDTF">2023-01-21T09:04:55Z</dcterms:created>
  <dcterms:modified xsi:type="dcterms:W3CDTF">2024-02-01T15:36:11Z</dcterms:modified>
</cp:coreProperties>
</file>