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3"/>
  </p:notesMasterIdLst>
  <p:handoutMasterIdLst>
    <p:handoutMasterId r:id="rId24"/>
  </p:handoutMasterIdLst>
  <p:sldIdLst>
    <p:sldId id="508" r:id="rId6"/>
    <p:sldId id="509" r:id="rId7"/>
    <p:sldId id="519" r:id="rId8"/>
    <p:sldId id="510" r:id="rId9"/>
    <p:sldId id="511" r:id="rId10"/>
    <p:sldId id="514" r:id="rId11"/>
    <p:sldId id="516" r:id="rId12"/>
    <p:sldId id="517" r:id="rId13"/>
    <p:sldId id="518" r:id="rId14"/>
    <p:sldId id="504" r:id="rId15"/>
    <p:sldId id="469" r:id="rId16"/>
    <p:sldId id="499" r:id="rId17"/>
    <p:sldId id="496" r:id="rId18"/>
    <p:sldId id="475" r:id="rId19"/>
    <p:sldId id="520" r:id="rId20"/>
    <p:sldId id="502" r:id="rId21"/>
    <p:sldId id="329" r:id="rId22"/>
  </p:sldIdLst>
  <p:sldSz cx="24384000" cy="13716000"/>
  <p:notesSz cx="6808788" cy="994092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1pPr>
    <a:lvl2pPr marL="0" marR="0" indent="2286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2pPr>
    <a:lvl3pPr marL="0" marR="0" indent="4572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3pPr>
    <a:lvl4pPr marL="0" marR="0" indent="6858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4pPr>
    <a:lvl5pPr marL="0" marR="0" indent="9144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5pPr>
    <a:lvl6pPr marL="0" marR="0" indent="11430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6pPr>
    <a:lvl7pPr marL="0" marR="0" indent="13716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7pPr>
    <a:lvl8pPr marL="0" marR="0" indent="16002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8pPr>
    <a:lvl9pPr marL="0" marR="0" indent="18288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 Fhlannchadha, Pádraig" initials="MFP" lastIdx="2" clrIdx="0">
    <p:extLst>
      <p:ext uri="{19B8F6BF-5375-455C-9EA6-DF929625EA0E}">
        <p15:presenceInfo xmlns:p15="http://schemas.microsoft.com/office/powerpoint/2012/main" userId="S-1-5-21-1482476501-1770027372-725345543-20207" providerId="AD"/>
      </p:ext>
    </p:extLst>
  </p:cmAuthor>
  <p:cmAuthor id="2" name="Keating, Yvonne" initials="KY" lastIdx="3" clrIdx="1">
    <p:extLst>
      <p:ext uri="{19B8F6BF-5375-455C-9EA6-DF929625EA0E}">
        <p15:presenceInfo xmlns:p15="http://schemas.microsoft.com/office/powerpoint/2012/main" userId="S-1-5-21-1482476501-1770027372-725345543-223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5A52"/>
    <a:srgbClr val="005850"/>
    <a:srgbClr val="004D44"/>
    <a:srgbClr val="A79563"/>
    <a:srgbClr val="A39161"/>
    <a:srgbClr val="B3B6A7"/>
    <a:srgbClr val="D8E7B9"/>
    <a:srgbClr val="5E5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3" autoAdjust="0"/>
    <p:restoredTop sz="54776" autoAdjust="0"/>
  </p:normalViewPr>
  <p:slideViewPr>
    <p:cSldViewPr snapToGrid="0" snapToObjects="1" showGuides="1">
      <p:cViewPr varScale="1">
        <p:scale>
          <a:sx n="44" d="100"/>
          <a:sy n="44" d="100"/>
        </p:scale>
        <p:origin x="492" y="72"/>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sorterViewPr>
    <p:cViewPr>
      <p:scale>
        <a:sx n="54" d="100"/>
        <a:sy n="54" d="100"/>
      </p:scale>
      <p:origin x="0" y="-11580"/>
    </p:cViewPr>
  </p:sorterViewPr>
  <p:notesViewPr>
    <p:cSldViewPr snapToGrid="0" snapToObjects="1" showGuides="1">
      <p:cViewPr varScale="1">
        <p:scale>
          <a:sx n="61" d="100"/>
          <a:sy n="61" d="100"/>
        </p:scale>
        <p:origin x="326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27" Type="http://schemas.openxmlformats.org/officeDocument/2006/relationships/viewProps" Target="viewProps.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4CD071-174C-4FA7-A41C-F280BE10429F}" type="doc">
      <dgm:prSet loTypeId="urn:microsoft.com/office/officeart/2009/layout/CircleArrowProcess" loCatId="process" qsTypeId="urn:microsoft.com/office/officeart/2005/8/quickstyle/simple2" qsCatId="simple" csTypeId="urn:microsoft.com/office/officeart/2005/8/colors/accent5_4" csCatId="accent5" phldr="1"/>
      <dgm:spPr/>
      <dgm:t>
        <a:bodyPr/>
        <a:lstStyle/>
        <a:p>
          <a:endParaRPr lang="en-IE"/>
        </a:p>
      </dgm:t>
    </dgm:pt>
    <dgm:pt modelId="{20F5F0BC-80FB-46B8-8D86-578DB9787F2D}">
      <dgm:prSet phldrT="[Text]" custT="1"/>
      <dgm:spPr/>
      <dgm:t>
        <a:bodyPr/>
        <a:lstStyle/>
        <a:p>
          <a:r>
            <a:rPr lang="en-IE" sz="2800" dirty="0" smtClean="0"/>
            <a:t>2016 </a:t>
          </a:r>
        </a:p>
        <a:p>
          <a:r>
            <a:rPr lang="en-IE" sz="2800" dirty="0" smtClean="0"/>
            <a:t>Board for Senior Cycle</a:t>
          </a:r>
          <a:endParaRPr lang="en-IE" sz="2800" dirty="0"/>
        </a:p>
      </dgm:t>
    </dgm:pt>
    <dgm:pt modelId="{604E626F-CBB7-4368-B5DF-B7438036D95C}" type="parTrans" cxnId="{0D8D8AD1-D52D-410E-BF35-9A4C06825885}">
      <dgm:prSet/>
      <dgm:spPr/>
      <dgm:t>
        <a:bodyPr/>
        <a:lstStyle/>
        <a:p>
          <a:endParaRPr lang="en-IE"/>
        </a:p>
      </dgm:t>
    </dgm:pt>
    <dgm:pt modelId="{3A542E65-F89D-4A47-AC66-D1F7F4217956}" type="sibTrans" cxnId="{0D8D8AD1-D52D-410E-BF35-9A4C06825885}">
      <dgm:prSet/>
      <dgm:spPr/>
      <dgm:t>
        <a:bodyPr/>
        <a:lstStyle/>
        <a:p>
          <a:endParaRPr lang="en-IE"/>
        </a:p>
      </dgm:t>
    </dgm:pt>
    <dgm:pt modelId="{DEEB7D82-B7CB-40C4-8681-279865ED8978}">
      <dgm:prSet phldrT="[Text]" custT="1"/>
      <dgm:spPr/>
      <dgm:t>
        <a:bodyPr/>
        <a:lstStyle/>
        <a:p>
          <a:r>
            <a:rPr lang="en-IE" sz="2800" dirty="0" smtClean="0"/>
            <a:t>2017</a:t>
          </a:r>
        </a:p>
        <a:p>
          <a:r>
            <a:rPr lang="en-IE" sz="2800" dirty="0" smtClean="0"/>
            <a:t>International perspective</a:t>
          </a:r>
          <a:endParaRPr lang="en-IE" sz="2800" dirty="0"/>
        </a:p>
      </dgm:t>
    </dgm:pt>
    <dgm:pt modelId="{C1EBAB20-38B9-4820-8C43-16358248F02E}" type="parTrans" cxnId="{AABA0C51-107C-4687-B125-BB4C2A4D398F}">
      <dgm:prSet/>
      <dgm:spPr/>
      <dgm:t>
        <a:bodyPr/>
        <a:lstStyle/>
        <a:p>
          <a:endParaRPr lang="en-IE"/>
        </a:p>
      </dgm:t>
    </dgm:pt>
    <dgm:pt modelId="{A7027061-9AAD-4120-835C-0135E24B7B12}" type="sibTrans" cxnId="{AABA0C51-107C-4687-B125-BB4C2A4D398F}">
      <dgm:prSet/>
      <dgm:spPr/>
      <dgm:t>
        <a:bodyPr/>
        <a:lstStyle/>
        <a:p>
          <a:endParaRPr lang="en-IE"/>
        </a:p>
      </dgm:t>
    </dgm:pt>
    <dgm:pt modelId="{21199BE2-0DA3-4FAC-AAA3-10980388D106}">
      <dgm:prSet phldrT="[Text]" custT="1"/>
      <dgm:spPr/>
      <dgm:t>
        <a:bodyPr/>
        <a:lstStyle/>
        <a:p>
          <a:r>
            <a:rPr lang="en-IE" sz="2800" dirty="0" smtClean="0"/>
            <a:t>2018 School based Consultation</a:t>
          </a:r>
          <a:endParaRPr lang="en-IE" sz="2800" dirty="0"/>
        </a:p>
      </dgm:t>
    </dgm:pt>
    <dgm:pt modelId="{974ACF8A-6B59-4A96-ADD3-2FBC4CC1B173}" type="parTrans" cxnId="{0744F45E-3531-4D8F-8B4F-0F31FD9A1289}">
      <dgm:prSet/>
      <dgm:spPr/>
      <dgm:t>
        <a:bodyPr/>
        <a:lstStyle/>
        <a:p>
          <a:endParaRPr lang="en-IE"/>
        </a:p>
      </dgm:t>
    </dgm:pt>
    <dgm:pt modelId="{639BFD78-B9FF-4BAE-87BA-669B33030FD0}" type="sibTrans" cxnId="{0744F45E-3531-4D8F-8B4F-0F31FD9A1289}">
      <dgm:prSet/>
      <dgm:spPr/>
      <dgm:t>
        <a:bodyPr/>
        <a:lstStyle/>
        <a:p>
          <a:endParaRPr lang="en-IE"/>
        </a:p>
      </dgm:t>
    </dgm:pt>
    <dgm:pt modelId="{AA87D018-4FEE-4988-8876-567B8D1CFF36}">
      <dgm:prSet/>
      <dgm:spPr/>
      <dgm:t>
        <a:bodyPr/>
        <a:lstStyle/>
        <a:p>
          <a:endParaRPr lang="en-IE"/>
        </a:p>
      </dgm:t>
    </dgm:pt>
    <dgm:pt modelId="{20EC50EC-DFE2-4710-AD14-97A1D456853E}" type="parTrans" cxnId="{0791B94C-87A7-4E56-9320-729D8769E9BF}">
      <dgm:prSet/>
      <dgm:spPr/>
      <dgm:t>
        <a:bodyPr/>
        <a:lstStyle/>
        <a:p>
          <a:endParaRPr lang="en-IE"/>
        </a:p>
      </dgm:t>
    </dgm:pt>
    <dgm:pt modelId="{3249A8AA-C8A8-4509-8C91-D3C44DEC297A}" type="sibTrans" cxnId="{0791B94C-87A7-4E56-9320-729D8769E9BF}">
      <dgm:prSet/>
      <dgm:spPr/>
      <dgm:t>
        <a:bodyPr/>
        <a:lstStyle/>
        <a:p>
          <a:endParaRPr lang="en-IE"/>
        </a:p>
      </dgm:t>
    </dgm:pt>
    <dgm:pt modelId="{18D639A8-A534-4988-A621-606B0D383954}">
      <dgm:prSet/>
      <dgm:spPr/>
      <dgm:t>
        <a:bodyPr/>
        <a:lstStyle/>
        <a:p>
          <a:endParaRPr lang="en-IE"/>
        </a:p>
      </dgm:t>
    </dgm:pt>
    <dgm:pt modelId="{E35D68A2-CBBE-4767-98B7-55079F475C14}" type="parTrans" cxnId="{F6CB0FE0-B9C5-4A13-8A24-A2C6184754FB}">
      <dgm:prSet/>
      <dgm:spPr/>
      <dgm:t>
        <a:bodyPr/>
        <a:lstStyle/>
        <a:p>
          <a:endParaRPr lang="en-IE"/>
        </a:p>
      </dgm:t>
    </dgm:pt>
    <dgm:pt modelId="{4D7E18F2-1B0E-4C92-9845-04AD9A2DD8CC}" type="sibTrans" cxnId="{F6CB0FE0-B9C5-4A13-8A24-A2C6184754FB}">
      <dgm:prSet/>
      <dgm:spPr/>
      <dgm:t>
        <a:bodyPr/>
        <a:lstStyle/>
        <a:p>
          <a:endParaRPr lang="en-IE"/>
        </a:p>
      </dgm:t>
    </dgm:pt>
    <dgm:pt modelId="{75E12C42-B5C3-4462-8DE4-E55B0C8CFC6B}">
      <dgm:prSet/>
      <dgm:spPr/>
      <dgm:t>
        <a:bodyPr/>
        <a:lstStyle/>
        <a:p>
          <a:endParaRPr lang="en-IE"/>
        </a:p>
      </dgm:t>
    </dgm:pt>
    <dgm:pt modelId="{E44338C0-E1A2-4B6F-BB9B-09EAD201A21E}" type="parTrans" cxnId="{E208561E-0C83-4765-9640-9C338544CADE}">
      <dgm:prSet/>
      <dgm:spPr/>
      <dgm:t>
        <a:bodyPr/>
        <a:lstStyle/>
        <a:p>
          <a:endParaRPr lang="en-IE"/>
        </a:p>
      </dgm:t>
    </dgm:pt>
    <dgm:pt modelId="{150CF595-8EF8-4429-B9FA-CC13BF5A6B20}" type="sibTrans" cxnId="{E208561E-0C83-4765-9640-9C338544CADE}">
      <dgm:prSet/>
      <dgm:spPr/>
      <dgm:t>
        <a:bodyPr/>
        <a:lstStyle/>
        <a:p>
          <a:endParaRPr lang="en-IE"/>
        </a:p>
      </dgm:t>
    </dgm:pt>
    <dgm:pt modelId="{794A866A-0AC9-4C6E-8795-9077AFC7EE95}">
      <dgm:prSet/>
      <dgm:spPr/>
      <dgm:t>
        <a:bodyPr/>
        <a:lstStyle/>
        <a:p>
          <a:endParaRPr lang="en-IE"/>
        </a:p>
      </dgm:t>
    </dgm:pt>
    <dgm:pt modelId="{FAFBB412-8319-4F12-9615-759F7D720BEC}" type="parTrans" cxnId="{83D9EDCB-9375-487F-B1DF-7B9630395E75}">
      <dgm:prSet/>
      <dgm:spPr/>
      <dgm:t>
        <a:bodyPr/>
        <a:lstStyle/>
        <a:p>
          <a:endParaRPr lang="en-IE"/>
        </a:p>
      </dgm:t>
    </dgm:pt>
    <dgm:pt modelId="{AD9D3D8A-BB3A-40C8-AAFF-508B0FC98DEC}" type="sibTrans" cxnId="{83D9EDCB-9375-487F-B1DF-7B9630395E75}">
      <dgm:prSet/>
      <dgm:spPr/>
      <dgm:t>
        <a:bodyPr/>
        <a:lstStyle/>
        <a:p>
          <a:endParaRPr lang="en-IE"/>
        </a:p>
      </dgm:t>
    </dgm:pt>
    <dgm:pt modelId="{643E7B93-5E3E-4DE7-80DA-DE59A31D2B1E}" type="pres">
      <dgm:prSet presAssocID="{6D4CD071-174C-4FA7-A41C-F280BE10429F}" presName="Name0" presStyleCnt="0">
        <dgm:presLayoutVars>
          <dgm:chMax val="7"/>
          <dgm:chPref val="7"/>
          <dgm:dir/>
          <dgm:animLvl val="lvl"/>
        </dgm:presLayoutVars>
      </dgm:prSet>
      <dgm:spPr/>
      <dgm:t>
        <a:bodyPr/>
        <a:lstStyle/>
        <a:p>
          <a:endParaRPr lang="en-IE"/>
        </a:p>
      </dgm:t>
    </dgm:pt>
    <dgm:pt modelId="{48E2FB4F-DC35-46CD-ABBD-B2D520711D86}" type="pres">
      <dgm:prSet presAssocID="{20F5F0BC-80FB-46B8-8D86-578DB9787F2D}" presName="Accent1" presStyleCnt="0"/>
      <dgm:spPr/>
      <dgm:t>
        <a:bodyPr/>
        <a:lstStyle/>
        <a:p>
          <a:endParaRPr lang="en-IE"/>
        </a:p>
      </dgm:t>
    </dgm:pt>
    <dgm:pt modelId="{E94FA9A9-FC12-45C3-8303-833B8AED8ED2}" type="pres">
      <dgm:prSet presAssocID="{20F5F0BC-80FB-46B8-8D86-578DB9787F2D}" presName="Accent" presStyleLbl="node1" presStyleIdx="0" presStyleCnt="5"/>
      <dgm:spPr/>
      <dgm:t>
        <a:bodyPr/>
        <a:lstStyle/>
        <a:p>
          <a:endParaRPr lang="en-IE"/>
        </a:p>
      </dgm:t>
    </dgm:pt>
    <dgm:pt modelId="{FB82630E-86F5-4151-A3FB-4F902A44FFCE}" type="pres">
      <dgm:prSet presAssocID="{20F5F0BC-80FB-46B8-8D86-578DB9787F2D}" presName="Parent1" presStyleLbl="revTx" presStyleIdx="0" presStyleCnt="7">
        <dgm:presLayoutVars>
          <dgm:chMax val="1"/>
          <dgm:chPref val="1"/>
          <dgm:bulletEnabled val="1"/>
        </dgm:presLayoutVars>
      </dgm:prSet>
      <dgm:spPr/>
      <dgm:t>
        <a:bodyPr/>
        <a:lstStyle/>
        <a:p>
          <a:endParaRPr lang="en-IE"/>
        </a:p>
      </dgm:t>
    </dgm:pt>
    <dgm:pt modelId="{55EC2BB9-5353-40E6-9562-857499D84348}" type="pres">
      <dgm:prSet presAssocID="{DEEB7D82-B7CB-40C4-8681-279865ED8978}" presName="Accent2" presStyleCnt="0"/>
      <dgm:spPr/>
      <dgm:t>
        <a:bodyPr/>
        <a:lstStyle/>
        <a:p>
          <a:endParaRPr lang="en-IE"/>
        </a:p>
      </dgm:t>
    </dgm:pt>
    <dgm:pt modelId="{5E68AD18-BD21-4F04-9ACC-6658B784F8FB}" type="pres">
      <dgm:prSet presAssocID="{DEEB7D82-B7CB-40C4-8681-279865ED8978}" presName="Accent" presStyleLbl="node1" presStyleIdx="1" presStyleCnt="5"/>
      <dgm:spPr/>
      <dgm:t>
        <a:bodyPr/>
        <a:lstStyle/>
        <a:p>
          <a:endParaRPr lang="en-IE"/>
        </a:p>
      </dgm:t>
    </dgm:pt>
    <dgm:pt modelId="{F2CEEF99-BF6D-4E09-BE72-7790D5F04216}" type="pres">
      <dgm:prSet presAssocID="{DEEB7D82-B7CB-40C4-8681-279865ED8978}" presName="Parent2" presStyleLbl="revTx" presStyleIdx="1" presStyleCnt="7">
        <dgm:presLayoutVars>
          <dgm:chMax val="1"/>
          <dgm:chPref val="1"/>
          <dgm:bulletEnabled val="1"/>
        </dgm:presLayoutVars>
      </dgm:prSet>
      <dgm:spPr/>
      <dgm:t>
        <a:bodyPr/>
        <a:lstStyle/>
        <a:p>
          <a:endParaRPr lang="en-IE"/>
        </a:p>
      </dgm:t>
    </dgm:pt>
    <dgm:pt modelId="{D1973BA4-234E-4953-BADE-DE517832B9E4}" type="pres">
      <dgm:prSet presAssocID="{21199BE2-0DA3-4FAC-AAA3-10980388D106}" presName="Accent3" presStyleCnt="0"/>
      <dgm:spPr/>
      <dgm:t>
        <a:bodyPr/>
        <a:lstStyle/>
        <a:p>
          <a:endParaRPr lang="en-IE"/>
        </a:p>
      </dgm:t>
    </dgm:pt>
    <dgm:pt modelId="{3E752951-66AF-4CBE-A316-0C35B6690BC3}" type="pres">
      <dgm:prSet presAssocID="{21199BE2-0DA3-4FAC-AAA3-10980388D106}" presName="Accent" presStyleLbl="node1" presStyleIdx="2" presStyleCnt="5"/>
      <dgm:spPr/>
      <dgm:t>
        <a:bodyPr/>
        <a:lstStyle/>
        <a:p>
          <a:endParaRPr lang="en-IE"/>
        </a:p>
      </dgm:t>
    </dgm:pt>
    <dgm:pt modelId="{68FA24F4-8A19-42A5-A2C6-6311C184CA11}" type="pres">
      <dgm:prSet presAssocID="{21199BE2-0DA3-4FAC-AAA3-10980388D106}" presName="Child3" presStyleLbl="revTx" presStyleIdx="2" presStyleCnt="7">
        <dgm:presLayoutVars>
          <dgm:chMax val="0"/>
          <dgm:chPref val="0"/>
          <dgm:bulletEnabled val="1"/>
        </dgm:presLayoutVars>
      </dgm:prSet>
      <dgm:spPr/>
      <dgm:t>
        <a:bodyPr/>
        <a:lstStyle/>
        <a:p>
          <a:endParaRPr lang="en-IE"/>
        </a:p>
      </dgm:t>
    </dgm:pt>
    <dgm:pt modelId="{CAE6EAEC-B7F0-49A1-BCCA-D15D65AAB3AB}" type="pres">
      <dgm:prSet presAssocID="{21199BE2-0DA3-4FAC-AAA3-10980388D106}" presName="Parent3" presStyleLbl="revTx" presStyleIdx="3" presStyleCnt="7">
        <dgm:presLayoutVars>
          <dgm:chMax val="1"/>
          <dgm:chPref val="1"/>
          <dgm:bulletEnabled val="1"/>
        </dgm:presLayoutVars>
      </dgm:prSet>
      <dgm:spPr/>
      <dgm:t>
        <a:bodyPr/>
        <a:lstStyle/>
        <a:p>
          <a:endParaRPr lang="en-IE"/>
        </a:p>
      </dgm:t>
    </dgm:pt>
    <dgm:pt modelId="{57AE65AB-FC2E-4167-A6AA-3E459CB654C5}" type="pres">
      <dgm:prSet presAssocID="{18D639A8-A534-4988-A621-606B0D383954}" presName="Accent4" presStyleCnt="0"/>
      <dgm:spPr/>
      <dgm:t>
        <a:bodyPr/>
        <a:lstStyle/>
        <a:p>
          <a:endParaRPr lang="en-IE"/>
        </a:p>
      </dgm:t>
    </dgm:pt>
    <dgm:pt modelId="{2A830DCE-C9D0-42CE-BEE2-9F27CC927F67}" type="pres">
      <dgm:prSet presAssocID="{18D639A8-A534-4988-A621-606B0D383954}" presName="Accent" presStyleLbl="node1" presStyleIdx="3" presStyleCnt="5"/>
      <dgm:spPr/>
      <dgm:t>
        <a:bodyPr/>
        <a:lstStyle/>
        <a:p>
          <a:endParaRPr lang="en-IE"/>
        </a:p>
      </dgm:t>
    </dgm:pt>
    <dgm:pt modelId="{33187491-78B6-4414-A550-BC2F58CBD5F0}" type="pres">
      <dgm:prSet presAssocID="{18D639A8-A534-4988-A621-606B0D383954}" presName="Child4" presStyleLbl="revTx" presStyleIdx="4" presStyleCnt="7" custLinFactX="-32508" custLinFactNeighborX="-100000" custLinFactNeighborY="-5707">
        <dgm:presLayoutVars>
          <dgm:chMax val="0"/>
          <dgm:chPref val="0"/>
          <dgm:bulletEnabled val="1"/>
        </dgm:presLayoutVars>
      </dgm:prSet>
      <dgm:spPr/>
      <dgm:t>
        <a:bodyPr/>
        <a:lstStyle/>
        <a:p>
          <a:endParaRPr lang="en-IE"/>
        </a:p>
      </dgm:t>
    </dgm:pt>
    <dgm:pt modelId="{9D07D94C-36E5-41F6-9B53-6876F49B7BE8}" type="pres">
      <dgm:prSet presAssocID="{18D639A8-A534-4988-A621-606B0D383954}" presName="Parent4" presStyleLbl="revTx" presStyleIdx="5" presStyleCnt="7">
        <dgm:presLayoutVars>
          <dgm:chMax val="1"/>
          <dgm:chPref val="1"/>
          <dgm:bulletEnabled val="1"/>
        </dgm:presLayoutVars>
      </dgm:prSet>
      <dgm:spPr/>
      <dgm:t>
        <a:bodyPr/>
        <a:lstStyle/>
        <a:p>
          <a:endParaRPr lang="en-IE"/>
        </a:p>
      </dgm:t>
    </dgm:pt>
    <dgm:pt modelId="{6987BBBC-9431-4C5B-90B6-72EF5BDBA4F6}" type="pres">
      <dgm:prSet presAssocID="{75E12C42-B5C3-4462-8DE4-E55B0C8CFC6B}" presName="Accent5" presStyleCnt="0"/>
      <dgm:spPr/>
      <dgm:t>
        <a:bodyPr/>
        <a:lstStyle/>
        <a:p>
          <a:endParaRPr lang="en-IE"/>
        </a:p>
      </dgm:t>
    </dgm:pt>
    <dgm:pt modelId="{2D94DC5D-D5A3-4C82-849C-A6C9E89A1FEB}" type="pres">
      <dgm:prSet presAssocID="{75E12C42-B5C3-4462-8DE4-E55B0C8CFC6B}" presName="Accent" presStyleLbl="node1" presStyleIdx="4" presStyleCnt="5"/>
      <dgm:spPr/>
      <dgm:t>
        <a:bodyPr/>
        <a:lstStyle/>
        <a:p>
          <a:endParaRPr lang="en-IE"/>
        </a:p>
      </dgm:t>
    </dgm:pt>
    <dgm:pt modelId="{34BC5291-17D6-49DF-A847-B681C7E39715}" type="pres">
      <dgm:prSet presAssocID="{75E12C42-B5C3-4462-8DE4-E55B0C8CFC6B}" presName="Parent5" presStyleLbl="revTx" presStyleIdx="6" presStyleCnt="7">
        <dgm:presLayoutVars>
          <dgm:chMax val="1"/>
          <dgm:chPref val="1"/>
          <dgm:bulletEnabled val="1"/>
        </dgm:presLayoutVars>
      </dgm:prSet>
      <dgm:spPr/>
      <dgm:t>
        <a:bodyPr/>
        <a:lstStyle/>
        <a:p>
          <a:endParaRPr lang="en-IE"/>
        </a:p>
      </dgm:t>
    </dgm:pt>
  </dgm:ptLst>
  <dgm:cxnLst>
    <dgm:cxn modelId="{AABA0C51-107C-4687-B125-BB4C2A4D398F}" srcId="{6D4CD071-174C-4FA7-A41C-F280BE10429F}" destId="{DEEB7D82-B7CB-40C4-8681-279865ED8978}" srcOrd="1" destOrd="0" parTransId="{C1EBAB20-38B9-4820-8C43-16358248F02E}" sibTransId="{A7027061-9AAD-4120-835C-0135E24B7B12}"/>
    <dgm:cxn modelId="{CD4CBBF9-C863-42E1-BA33-BFAE9A4C8437}" type="presOf" srcId="{21199BE2-0DA3-4FAC-AAA3-10980388D106}" destId="{CAE6EAEC-B7F0-49A1-BCCA-D15D65AAB3AB}" srcOrd="0" destOrd="0" presId="urn:microsoft.com/office/officeart/2009/layout/CircleArrowProcess"/>
    <dgm:cxn modelId="{CB86EEC1-67D7-4B37-B669-7460269CDFF5}" type="presOf" srcId="{75E12C42-B5C3-4462-8DE4-E55B0C8CFC6B}" destId="{34BC5291-17D6-49DF-A847-B681C7E39715}" srcOrd="0" destOrd="0" presId="urn:microsoft.com/office/officeart/2009/layout/CircleArrowProcess"/>
    <dgm:cxn modelId="{0D8D8AD1-D52D-410E-BF35-9A4C06825885}" srcId="{6D4CD071-174C-4FA7-A41C-F280BE10429F}" destId="{20F5F0BC-80FB-46B8-8D86-578DB9787F2D}" srcOrd="0" destOrd="0" parTransId="{604E626F-CBB7-4368-B5DF-B7438036D95C}" sibTransId="{3A542E65-F89D-4A47-AC66-D1F7F4217956}"/>
    <dgm:cxn modelId="{996669DC-6E0D-4ACB-B9E6-E95DD4EFF54D}" type="presOf" srcId="{794A866A-0AC9-4C6E-8795-9077AFC7EE95}" destId="{33187491-78B6-4414-A550-BC2F58CBD5F0}" srcOrd="0" destOrd="0" presId="urn:microsoft.com/office/officeart/2009/layout/CircleArrowProcess"/>
    <dgm:cxn modelId="{0791B94C-87A7-4E56-9320-729D8769E9BF}" srcId="{21199BE2-0DA3-4FAC-AAA3-10980388D106}" destId="{AA87D018-4FEE-4988-8876-567B8D1CFF36}" srcOrd="0" destOrd="0" parTransId="{20EC50EC-DFE2-4710-AD14-97A1D456853E}" sibTransId="{3249A8AA-C8A8-4509-8C91-D3C44DEC297A}"/>
    <dgm:cxn modelId="{E208561E-0C83-4765-9640-9C338544CADE}" srcId="{6D4CD071-174C-4FA7-A41C-F280BE10429F}" destId="{75E12C42-B5C3-4462-8DE4-E55B0C8CFC6B}" srcOrd="4" destOrd="0" parTransId="{E44338C0-E1A2-4B6F-BB9B-09EAD201A21E}" sibTransId="{150CF595-8EF8-4429-B9FA-CC13BF5A6B20}"/>
    <dgm:cxn modelId="{83D9EDCB-9375-487F-B1DF-7B9630395E75}" srcId="{18D639A8-A534-4988-A621-606B0D383954}" destId="{794A866A-0AC9-4C6E-8795-9077AFC7EE95}" srcOrd="0" destOrd="0" parTransId="{FAFBB412-8319-4F12-9615-759F7D720BEC}" sibTransId="{AD9D3D8A-BB3A-40C8-AAFF-508B0FC98DEC}"/>
    <dgm:cxn modelId="{0EB7D831-79B7-4ED6-9462-9B6974077D3D}" type="presOf" srcId="{20F5F0BC-80FB-46B8-8D86-578DB9787F2D}" destId="{FB82630E-86F5-4151-A3FB-4F902A44FFCE}" srcOrd="0" destOrd="0" presId="urn:microsoft.com/office/officeart/2009/layout/CircleArrowProcess"/>
    <dgm:cxn modelId="{EE74C22D-077B-4FDE-973B-B8446EEE383B}" type="presOf" srcId="{6D4CD071-174C-4FA7-A41C-F280BE10429F}" destId="{643E7B93-5E3E-4DE7-80DA-DE59A31D2B1E}" srcOrd="0" destOrd="0" presId="urn:microsoft.com/office/officeart/2009/layout/CircleArrowProcess"/>
    <dgm:cxn modelId="{F6CB0FE0-B9C5-4A13-8A24-A2C6184754FB}" srcId="{6D4CD071-174C-4FA7-A41C-F280BE10429F}" destId="{18D639A8-A534-4988-A621-606B0D383954}" srcOrd="3" destOrd="0" parTransId="{E35D68A2-CBBE-4767-98B7-55079F475C14}" sibTransId="{4D7E18F2-1B0E-4C92-9845-04AD9A2DD8CC}"/>
    <dgm:cxn modelId="{42786C4D-8C5B-490F-9C80-58D6F808B098}" type="presOf" srcId="{AA87D018-4FEE-4988-8876-567B8D1CFF36}" destId="{68FA24F4-8A19-42A5-A2C6-6311C184CA11}" srcOrd="0" destOrd="0" presId="urn:microsoft.com/office/officeart/2009/layout/CircleArrowProcess"/>
    <dgm:cxn modelId="{0744F45E-3531-4D8F-8B4F-0F31FD9A1289}" srcId="{6D4CD071-174C-4FA7-A41C-F280BE10429F}" destId="{21199BE2-0DA3-4FAC-AAA3-10980388D106}" srcOrd="2" destOrd="0" parTransId="{974ACF8A-6B59-4A96-ADD3-2FBC4CC1B173}" sibTransId="{639BFD78-B9FF-4BAE-87BA-669B33030FD0}"/>
    <dgm:cxn modelId="{146FB826-7719-47B5-99E1-67803B8AB55A}" type="presOf" srcId="{18D639A8-A534-4988-A621-606B0D383954}" destId="{9D07D94C-36E5-41F6-9B53-6876F49B7BE8}" srcOrd="0" destOrd="0" presId="urn:microsoft.com/office/officeart/2009/layout/CircleArrowProcess"/>
    <dgm:cxn modelId="{57560B9D-1A01-40E0-A560-9C153D7C3FBA}" type="presOf" srcId="{DEEB7D82-B7CB-40C4-8681-279865ED8978}" destId="{F2CEEF99-BF6D-4E09-BE72-7790D5F04216}" srcOrd="0" destOrd="0" presId="urn:microsoft.com/office/officeart/2009/layout/CircleArrowProcess"/>
    <dgm:cxn modelId="{A6CE1130-BE7A-4DCB-8751-D31B99FE553A}" type="presParOf" srcId="{643E7B93-5E3E-4DE7-80DA-DE59A31D2B1E}" destId="{48E2FB4F-DC35-46CD-ABBD-B2D520711D86}" srcOrd="0" destOrd="0" presId="urn:microsoft.com/office/officeart/2009/layout/CircleArrowProcess"/>
    <dgm:cxn modelId="{06E1F0CD-D269-49DD-AB53-4177094E85FF}" type="presParOf" srcId="{48E2FB4F-DC35-46CD-ABBD-B2D520711D86}" destId="{E94FA9A9-FC12-45C3-8303-833B8AED8ED2}" srcOrd="0" destOrd="0" presId="urn:microsoft.com/office/officeart/2009/layout/CircleArrowProcess"/>
    <dgm:cxn modelId="{89ADA5A4-A313-4A7B-890A-730068A9E153}" type="presParOf" srcId="{643E7B93-5E3E-4DE7-80DA-DE59A31D2B1E}" destId="{FB82630E-86F5-4151-A3FB-4F902A44FFCE}" srcOrd="1" destOrd="0" presId="urn:microsoft.com/office/officeart/2009/layout/CircleArrowProcess"/>
    <dgm:cxn modelId="{8646A750-68F2-46CA-AB57-FE0F72AFEC8A}" type="presParOf" srcId="{643E7B93-5E3E-4DE7-80DA-DE59A31D2B1E}" destId="{55EC2BB9-5353-40E6-9562-857499D84348}" srcOrd="2" destOrd="0" presId="urn:microsoft.com/office/officeart/2009/layout/CircleArrowProcess"/>
    <dgm:cxn modelId="{22A0C55C-8E1A-42D9-8420-93D9B68801C4}" type="presParOf" srcId="{55EC2BB9-5353-40E6-9562-857499D84348}" destId="{5E68AD18-BD21-4F04-9ACC-6658B784F8FB}" srcOrd="0" destOrd="0" presId="urn:microsoft.com/office/officeart/2009/layout/CircleArrowProcess"/>
    <dgm:cxn modelId="{6E6B2065-702B-4D35-AACE-B0AE3846DEA4}" type="presParOf" srcId="{643E7B93-5E3E-4DE7-80DA-DE59A31D2B1E}" destId="{F2CEEF99-BF6D-4E09-BE72-7790D5F04216}" srcOrd="3" destOrd="0" presId="urn:microsoft.com/office/officeart/2009/layout/CircleArrowProcess"/>
    <dgm:cxn modelId="{DDC524FF-577F-4CC3-8814-EB072D3AD53D}" type="presParOf" srcId="{643E7B93-5E3E-4DE7-80DA-DE59A31D2B1E}" destId="{D1973BA4-234E-4953-BADE-DE517832B9E4}" srcOrd="4" destOrd="0" presId="urn:microsoft.com/office/officeart/2009/layout/CircleArrowProcess"/>
    <dgm:cxn modelId="{5934C46D-D137-4547-8AEF-847746642405}" type="presParOf" srcId="{D1973BA4-234E-4953-BADE-DE517832B9E4}" destId="{3E752951-66AF-4CBE-A316-0C35B6690BC3}" srcOrd="0" destOrd="0" presId="urn:microsoft.com/office/officeart/2009/layout/CircleArrowProcess"/>
    <dgm:cxn modelId="{876AA6B0-D874-4C0D-9C30-8981FD17F9AB}" type="presParOf" srcId="{643E7B93-5E3E-4DE7-80DA-DE59A31D2B1E}" destId="{68FA24F4-8A19-42A5-A2C6-6311C184CA11}" srcOrd="5" destOrd="0" presId="urn:microsoft.com/office/officeart/2009/layout/CircleArrowProcess"/>
    <dgm:cxn modelId="{3AB48054-CDB2-4946-9B08-2948DBD8D4AA}" type="presParOf" srcId="{643E7B93-5E3E-4DE7-80DA-DE59A31D2B1E}" destId="{CAE6EAEC-B7F0-49A1-BCCA-D15D65AAB3AB}" srcOrd="6" destOrd="0" presId="urn:microsoft.com/office/officeart/2009/layout/CircleArrowProcess"/>
    <dgm:cxn modelId="{0F0F3EA6-9566-4A06-911F-683679B6F79B}" type="presParOf" srcId="{643E7B93-5E3E-4DE7-80DA-DE59A31D2B1E}" destId="{57AE65AB-FC2E-4167-A6AA-3E459CB654C5}" srcOrd="7" destOrd="0" presId="urn:microsoft.com/office/officeart/2009/layout/CircleArrowProcess"/>
    <dgm:cxn modelId="{46445282-3740-44AF-8BAB-178824F7FF18}" type="presParOf" srcId="{57AE65AB-FC2E-4167-A6AA-3E459CB654C5}" destId="{2A830DCE-C9D0-42CE-BEE2-9F27CC927F67}" srcOrd="0" destOrd="0" presId="urn:microsoft.com/office/officeart/2009/layout/CircleArrowProcess"/>
    <dgm:cxn modelId="{3AE8067D-F1B3-4715-8DF4-16849E3D30F6}" type="presParOf" srcId="{643E7B93-5E3E-4DE7-80DA-DE59A31D2B1E}" destId="{33187491-78B6-4414-A550-BC2F58CBD5F0}" srcOrd="8" destOrd="0" presId="urn:microsoft.com/office/officeart/2009/layout/CircleArrowProcess"/>
    <dgm:cxn modelId="{ED41A495-8D5B-41C0-A17E-C2469CA7F06C}" type="presParOf" srcId="{643E7B93-5E3E-4DE7-80DA-DE59A31D2B1E}" destId="{9D07D94C-36E5-41F6-9B53-6876F49B7BE8}" srcOrd="9" destOrd="0" presId="urn:microsoft.com/office/officeart/2009/layout/CircleArrowProcess"/>
    <dgm:cxn modelId="{840BE59B-F9ED-4680-9D4B-F788A6F212F6}" type="presParOf" srcId="{643E7B93-5E3E-4DE7-80DA-DE59A31D2B1E}" destId="{6987BBBC-9431-4C5B-90B6-72EF5BDBA4F6}" srcOrd="10" destOrd="0" presId="urn:microsoft.com/office/officeart/2009/layout/CircleArrowProcess"/>
    <dgm:cxn modelId="{4F97D586-CDC9-4196-AC6A-08E8C96FF77A}" type="presParOf" srcId="{6987BBBC-9431-4C5B-90B6-72EF5BDBA4F6}" destId="{2D94DC5D-D5A3-4C82-849C-A6C9E89A1FEB}" srcOrd="0" destOrd="0" presId="urn:microsoft.com/office/officeart/2009/layout/CircleArrowProcess"/>
    <dgm:cxn modelId="{DE176651-E71F-460C-A873-CC32E8AE42D7}" type="presParOf" srcId="{643E7B93-5E3E-4DE7-80DA-DE59A31D2B1E}" destId="{34BC5291-17D6-49DF-A847-B681C7E39715}" srcOrd="11"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FA9A9-FC12-45C3-8303-833B8AED8ED2}">
      <dsp:nvSpPr>
        <dsp:cNvPr id="0" name=""/>
        <dsp:cNvSpPr/>
      </dsp:nvSpPr>
      <dsp:spPr>
        <a:xfrm>
          <a:off x="5440093" y="0"/>
          <a:ext cx="4071961" cy="4072166"/>
        </a:xfrm>
        <a:prstGeom prst="circularArrow">
          <a:avLst>
            <a:gd name="adj1" fmla="val 10980"/>
            <a:gd name="adj2" fmla="val 1142322"/>
            <a:gd name="adj3" fmla="val 4500000"/>
            <a:gd name="adj4" fmla="val 10800000"/>
            <a:gd name="adj5" fmla="val 12500"/>
          </a:avLst>
        </a:prstGeom>
        <a:solidFill>
          <a:schemeClr val="accent5">
            <a:shade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B82630E-86F5-4151-A3FB-4F902A44FFCE}">
      <dsp:nvSpPr>
        <dsp:cNvPr id="0" name=""/>
        <dsp:cNvSpPr/>
      </dsp:nvSpPr>
      <dsp:spPr>
        <a:xfrm>
          <a:off x="6339117" y="1474812"/>
          <a:ext cx="2272385" cy="1135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IE" sz="2800" kern="1200" dirty="0" smtClean="0"/>
            <a:t>2016 </a:t>
          </a:r>
        </a:p>
        <a:p>
          <a:pPr lvl="0" algn="ctr" defTabSz="1244600">
            <a:lnSpc>
              <a:spcPct val="90000"/>
            </a:lnSpc>
            <a:spcBef>
              <a:spcPct val="0"/>
            </a:spcBef>
            <a:spcAft>
              <a:spcPct val="35000"/>
            </a:spcAft>
          </a:pPr>
          <a:r>
            <a:rPr lang="en-IE" sz="2800" kern="1200" dirty="0" smtClean="0"/>
            <a:t>Board for Senior Cycle</a:t>
          </a:r>
          <a:endParaRPr lang="en-IE" sz="2800" kern="1200" dirty="0"/>
        </a:p>
      </dsp:txBody>
      <dsp:txXfrm>
        <a:off x="6339117" y="1474812"/>
        <a:ext cx="2272385" cy="1135684"/>
      </dsp:txXfrm>
    </dsp:sp>
    <dsp:sp modelId="{5E68AD18-BD21-4F04-9ACC-6658B784F8FB}">
      <dsp:nvSpPr>
        <dsp:cNvPr id="0" name=""/>
        <dsp:cNvSpPr/>
      </dsp:nvSpPr>
      <dsp:spPr>
        <a:xfrm>
          <a:off x="4308865" y="2339721"/>
          <a:ext cx="4071961" cy="4072166"/>
        </a:xfrm>
        <a:prstGeom prst="leftCircularArrow">
          <a:avLst>
            <a:gd name="adj1" fmla="val 10980"/>
            <a:gd name="adj2" fmla="val 1142322"/>
            <a:gd name="adj3" fmla="val 6300000"/>
            <a:gd name="adj4" fmla="val 18900000"/>
            <a:gd name="adj5" fmla="val 12500"/>
          </a:avLst>
        </a:prstGeom>
        <a:solidFill>
          <a:schemeClr val="accent5">
            <a:shade val="50000"/>
            <a:hueOff val="-80590"/>
            <a:satOff val="18123"/>
            <a:lumOff val="1558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2CEEF99-BF6D-4E09-BE72-7790D5F04216}">
      <dsp:nvSpPr>
        <dsp:cNvPr id="0" name=""/>
        <dsp:cNvSpPr/>
      </dsp:nvSpPr>
      <dsp:spPr>
        <a:xfrm>
          <a:off x="5203306" y="3819791"/>
          <a:ext cx="2272385" cy="1135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IE" sz="2800" kern="1200" dirty="0" smtClean="0"/>
            <a:t>2017</a:t>
          </a:r>
        </a:p>
        <a:p>
          <a:pPr lvl="0" algn="ctr" defTabSz="1244600">
            <a:lnSpc>
              <a:spcPct val="90000"/>
            </a:lnSpc>
            <a:spcBef>
              <a:spcPct val="0"/>
            </a:spcBef>
            <a:spcAft>
              <a:spcPct val="35000"/>
            </a:spcAft>
          </a:pPr>
          <a:r>
            <a:rPr lang="en-IE" sz="2800" kern="1200" dirty="0" smtClean="0"/>
            <a:t>International perspective</a:t>
          </a:r>
          <a:endParaRPr lang="en-IE" sz="2800" kern="1200" dirty="0"/>
        </a:p>
      </dsp:txBody>
      <dsp:txXfrm>
        <a:off x="5203306" y="3819791"/>
        <a:ext cx="2272385" cy="1135684"/>
      </dsp:txXfrm>
    </dsp:sp>
    <dsp:sp modelId="{3E752951-66AF-4CBE-A316-0C35B6690BC3}">
      <dsp:nvSpPr>
        <dsp:cNvPr id="0" name=""/>
        <dsp:cNvSpPr/>
      </dsp:nvSpPr>
      <dsp:spPr>
        <a:xfrm>
          <a:off x="5440093" y="4689957"/>
          <a:ext cx="4071961" cy="4072166"/>
        </a:xfrm>
        <a:prstGeom prst="circularArrow">
          <a:avLst>
            <a:gd name="adj1" fmla="val 10980"/>
            <a:gd name="adj2" fmla="val 1142322"/>
            <a:gd name="adj3" fmla="val 4500000"/>
            <a:gd name="adj4" fmla="val 13500000"/>
            <a:gd name="adj5" fmla="val 12500"/>
          </a:avLst>
        </a:prstGeom>
        <a:solidFill>
          <a:schemeClr val="accent5">
            <a:shade val="50000"/>
            <a:hueOff val="-161180"/>
            <a:satOff val="36246"/>
            <a:lumOff val="3117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8FA24F4-8A19-42A5-A2C6-6311C184CA11}">
      <dsp:nvSpPr>
        <dsp:cNvPr id="0" name=""/>
        <dsp:cNvSpPr/>
      </dsp:nvSpPr>
      <dsp:spPr>
        <a:xfrm>
          <a:off x="9505943" y="5897937"/>
          <a:ext cx="2441190" cy="1619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275" tIns="41275" rIns="41275" bIns="41275" numCol="1" spcCol="1270" anchor="ctr" anchorCtr="0">
          <a:noAutofit/>
        </a:bodyPr>
        <a:lstStyle/>
        <a:p>
          <a:pPr marL="285750" lvl="1" indent="-285750" algn="l" defTabSz="2266950">
            <a:lnSpc>
              <a:spcPct val="90000"/>
            </a:lnSpc>
            <a:spcBef>
              <a:spcPct val="0"/>
            </a:spcBef>
            <a:spcAft>
              <a:spcPct val="15000"/>
            </a:spcAft>
            <a:buChar char="••"/>
          </a:pPr>
          <a:endParaRPr lang="en-IE" sz="5100" kern="1200"/>
        </a:p>
      </dsp:txBody>
      <dsp:txXfrm>
        <a:off x="9505943" y="5897937"/>
        <a:ext cx="2441190" cy="1619402"/>
      </dsp:txXfrm>
    </dsp:sp>
    <dsp:sp modelId="{CAE6EAEC-B7F0-49A1-BCCA-D15D65AAB3AB}">
      <dsp:nvSpPr>
        <dsp:cNvPr id="0" name=""/>
        <dsp:cNvSpPr/>
      </dsp:nvSpPr>
      <dsp:spPr>
        <a:xfrm>
          <a:off x="6339117" y="6163456"/>
          <a:ext cx="2272385" cy="1135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IE" sz="2800" kern="1200" dirty="0" smtClean="0"/>
            <a:t>2018 School based Consultation</a:t>
          </a:r>
          <a:endParaRPr lang="en-IE" sz="2800" kern="1200" dirty="0"/>
        </a:p>
      </dsp:txBody>
      <dsp:txXfrm>
        <a:off x="6339117" y="6163456"/>
        <a:ext cx="2272385" cy="1135684"/>
      </dsp:txXfrm>
    </dsp:sp>
    <dsp:sp modelId="{2A830DCE-C9D0-42CE-BEE2-9F27CC927F67}">
      <dsp:nvSpPr>
        <dsp:cNvPr id="0" name=""/>
        <dsp:cNvSpPr/>
      </dsp:nvSpPr>
      <dsp:spPr>
        <a:xfrm>
          <a:off x="4308865" y="7033621"/>
          <a:ext cx="4071961" cy="4072166"/>
        </a:xfrm>
        <a:prstGeom prst="leftCircularArrow">
          <a:avLst>
            <a:gd name="adj1" fmla="val 10980"/>
            <a:gd name="adj2" fmla="val 1142322"/>
            <a:gd name="adj3" fmla="val 6300000"/>
            <a:gd name="adj4" fmla="val 18900000"/>
            <a:gd name="adj5" fmla="val 12500"/>
          </a:avLst>
        </a:prstGeom>
        <a:solidFill>
          <a:schemeClr val="accent5">
            <a:shade val="50000"/>
            <a:hueOff val="-161180"/>
            <a:satOff val="36246"/>
            <a:lumOff val="3117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3187491-78B6-4414-A550-BC2F58CBD5F0}">
      <dsp:nvSpPr>
        <dsp:cNvPr id="0" name=""/>
        <dsp:cNvSpPr/>
      </dsp:nvSpPr>
      <dsp:spPr>
        <a:xfrm>
          <a:off x="5159038" y="8150496"/>
          <a:ext cx="2441190" cy="1619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275" tIns="41275" rIns="41275" bIns="41275" numCol="1" spcCol="1270" anchor="ctr" anchorCtr="0">
          <a:noAutofit/>
        </a:bodyPr>
        <a:lstStyle/>
        <a:p>
          <a:pPr marL="285750" lvl="1" indent="-285750" algn="l" defTabSz="2266950">
            <a:lnSpc>
              <a:spcPct val="90000"/>
            </a:lnSpc>
            <a:spcBef>
              <a:spcPct val="0"/>
            </a:spcBef>
            <a:spcAft>
              <a:spcPct val="15000"/>
            </a:spcAft>
            <a:buChar char="••"/>
          </a:pPr>
          <a:endParaRPr lang="en-IE" sz="5100" kern="1200"/>
        </a:p>
      </dsp:txBody>
      <dsp:txXfrm>
        <a:off x="5159038" y="8150496"/>
        <a:ext cx="2441190" cy="1619402"/>
      </dsp:txXfrm>
    </dsp:sp>
    <dsp:sp modelId="{9D07D94C-36E5-41F6-9B53-6876F49B7BE8}">
      <dsp:nvSpPr>
        <dsp:cNvPr id="0" name=""/>
        <dsp:cNvSpPr/>
      </dsp:nvSpPr>
      <dsp:spPr>
        <a:xfrm>
          <a:off x="5203306" y="8508434"/>
          <a:ext cx="2272385" cy="1135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IE" sz="6500" kern="1200"/>
        </a:p>
      </dsp:txBody>
      <dsp:txXfrm>
        <a:off x="5203306" y="8508434"/>
        <a:ext cx="2272385" cy="1135684"/>
      </dsp:txXfrm>
    </dsp:sp>
    <dsp:sp modelId="{2D94DC5D-D5A3-4C82-849C-A6C9E89A1FEB}">
      <dsp:nvSpPr>
        <dsp:cNvPr id="0" name=""/>
        <dsp:cNvSpPr/>
      </dsp:nvSpPr>
      <dsp:spPr>
        <a:xfrm>
          <a:off x="5729583" y="9644119"/>
          <a:ext cx="3498327" cy="3500380"/>
        </a:xfrm>
        <a:prstGeom prst="blockArc">
          <a:avLst>
            <a:gd name="adj1" fmla="val 13500000"/>
            <a:gd name="adj2" fmla="val 10800000"/>
            <a:gd name="adj3" fmla="val 12740"/>
          </a:avLst>
        </a:prstGeom>
        <a:solidFill>
          <a:schemeClr val="accent5">
            <a:shade val="50000"/>
            <a:hueOff val="-80590"/>
            <a:satOff val="18123"/>
            <a:lumOff val="1558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4BC5291-17D6-49DF-A847-B681C7E39715}">
      <dsp:nvSpPr>
        <dsp:cNvPr id="0" name=""/>
        <dsp:cNvSpPr/>
      </dsp:nvSpPr>
      <dsp:spPr>
        <a:xfrm>
          <a:off x="6339117" y="10853413"/>
          <a:ext cx="2272385" cy="1135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IE" sz="6500" kern="1200"/>
        </a:p>
      </dsp:txBody>
      <dsp:txXfrm>
        <a:off x="6339117" y="10853413"/>
        <a:ext cx="2272385" cy="1135684"/>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50475" cy="498773"/>
          </a:xfrm>
          <a:prstGeom prst="rect">
            <a:avLst/>
          </a:prstGeom>
        </p:spPr>
        <p:txBody>
          <a:bodyPr vert="horz" lIns="91422" tIns="45710" rIns="91422" bIns="45710" rtlCol="0"/>
          <a:lstStyle>
            <a:lvl1pPr algn="l">
              <a:defRPr sz="1200"/>
            </a:lvl1pPr>
          </a:lstStyle>
          <a:p>
            <a:endParaRPr lang="en-US"/>
          </a:p>
        </p:txBody>
      </p:sp>
      <p:sp>
        <p:nvSpPr>
          <p:cNvPr id="3" name="Date Placeholder 2"/>
          <p:cNvSpPr>
            <a:spLocks noGrp="1"/>
          </p:cNvSpPr>
          <p:nvPr>
            <p:ph type="dt" sz="quarter" idx="1"/>
          </p:nvPr>
        </p:nvSpPr>
        <p:spPr>
          <a:xfrm>
            <a:off x="3856739" y="0"/>
            <a:ext cx="2950475" cy="498773"/>
          </a:xfrm>
          <a:prstGeom prst="rect">
            <a:avLst/>
          </a:prstGeom>
        </p:spPr>
        <p:txBody>
          <a:bodyPr vert="horz" lIns="91422" tIns="45710" rIns="91422" bIns="45710" rtlCol="0"/>
          <a:lstStyle>
            <a:lvl1pPr algn="r">
              <a:defRPr sz="1200"/>
            </a:lvl1pPr>
          </a:lstStyle>
          <a:p>
            <a:fld id="{E7EB542B-0C3F-884C-A453-F60046BBBBE8}" type="datetimeFigureOut">
              <a:rPr lang="en-US" smtClean="0"/>
              <a:t>1/20/2023</a:t>
            </a:fld>
            <a:endParaRPr lang="en-US"/>
          </a:p>
        </p:txBody>
      </p:sp>
      <p:sp>
        <p:nvSpPr>
          <p:cNvPr id="4" name="Footer Placeholder 3"/>
          <p:cNvSpPr>
            <a:spLocks noGrp="1"/>
          </p:cNvSpPr>
          <p:nvPr>
            <p:ph type="ftr" sz="quarter" idx="2"/>
          </p:nvPr>
        </p:nvSpPr>
        <p:spPr>
          <a:xfrm>
            <a:off x="2" y="9442154"/>
            <a:ext cx="2950475" cy="498772"/>
          </a:xfrm>
          <a:prstGeom prst="rect">
            <a:avLst/>
          </a:prstGeom>
        </p:spPr>
        <p:txBody>
          <a:bodyPr vert="horz" lIns="91422" tIns="45710" rIns="91422" bIns="45710" rtlCol="0" anchor="b"/>
          <a:lstStyle>
            <a:lvl1pPr algn="l">
              <a:defRPr sz="1200"/>
            </a:lvl1pPr>
          </a:lstStyle>
          <a:p>
            <a:endParaRPr lang="en-US"/>
          </a:p>
        </p:txBody>
      </p:sp>
      <p:sp>
        <p:nvSpPr>
          <p:cNvPr id="5" name="Slide Number Placeholder 4"/>
          <p:cNvSpPr>
            <a:spLocks noGrp="1"/>
          </p:cNvSpPr>
          <p:nvPr>
            <p:ph type="sldNum" sz="quarter" idx="3"/>
          </p:nvPr>
        </p:nvSpPr>
        <p:spPr>
          <a:xfrm>
            <a:off x="3856739" y="9442154"/>
            <a:ext cx="2950475" cy="498772"/>
          </a:xfrm>
          <a:prstGeom prst="rect">
            <a:avLst/>
          </a:prstGeom>
        </p:spPr>
        <p:txBody>
          <a:bodyPr vert="horz" lIns="91422" tIns="45710" rIns="91422" bIns="45710" rtlCol="0" anchor="b"/>
          <a:lstStyle>
            <a:lvl1pPr algn="r">
              <a:defRPr sz="1200"/>
            </a:lvl1pPr>
          </a:lstStyle>
          <a:p>
            <a:fld id="{D11752D7-37D8-FD47-A307-243E37317A80}" type="slidenum">
              <a:rPr lang="en-US" smtClean="0"/>
              <a:t>‹#›</a:t>
            </a:fld>
            <a:endParaRPr lang="en-US"/>
          </a:p>
        </p:txBody>
      </p:sp>
    </p:spTree>
    <p:extLst>
      <p:ext uri="{BB962C8B-B14F-4D97-AF65-F5344CB8AC3E}">
        <p14:creationId xmlns:p14="http://schemas.microsoft.com/office/powerpoint/2010/main" val="528408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90488" y="746125"/>
            <a:ext cx="6627812" cy="3727450"/>
          </a:xfrm>
          <a:prstGeom prst="rect">
            <a:avLst/>
          </a:prstGeom>
        </p:spPr>
        <p:txBody>
          <a:bodyPr lIns="91422" tIns="45710" rIns="91422" bIns="45710"/>
          <a:lstStyle/>
          <a:p>
            <a:endParaRPr/>
          </a:p>
        </p:txBody>
      </p:sp>
      <p:sp>
        <p:nvSpPr>
          <p:cNvPr id="103" name="Shape 103"/>
          <p:cNvSpPr>
            <a:spLocks noGrp="1"/>
          </p:cNvSpPr>
          <p:nvPr>
            <p:ph type="body" sz="quarter" idx="1"/>
          </p:nvPr>
        </p:nvSpPr>
        <p:spPr>
          <a:xfrm>
            <a:off x="907841" y="4721940"/>
            <a:ext cx="4993111" cy="4473416"/>
          </a:xfrm>
          <a:prstGeom prst="rect">
            <a:avLst/>
          </a:prstGeom>
        </p:spPr>
        <p:txBody>
          <a:bodyPr lIns="91422" tIns="45710" rIns="91422" bIns="45710"/>
          <a:lstStyle/>
          <a:p>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3380" indent="-343380" defTabSz="457840">
              <a:buFont typeface="Wingdings" panose="05000000000000000000" pitchFamily="2" charset="2"/>
              <a:buChar char="§"/>
            </a:pPr>
            <a:r>
              <a:rPr lang="en-IE" sz="1200" dirty="0" smtClean="0"/>
              <a:t>Good morning – intro of self</a:t>
            </a:r>
          </a:p>
          <a:p>
            <a:pPr marL="343380" indent="-343380" defTabSz="457840">
              <a:buFont typeface="Wingdings" panose="05000000000000000000" pitchFamily="2" charset="2"/>
              <a:buChar char="§"/>
            </a:pPr>
            <a:r>
              <a:rPr lang="en-IE" sz="1200" dirty="0" smtClean="0"/>
              <a:t>Plan is to tell you nothing new over next 35 to 40 minutes and then get you to give me some answers to some big questions</a:t>
            </a:r>
          </a:p>
          <a:p>
            <a:pPr marL="343380" indent="-343380" defTabSz="457840">
              <a:buFont typeface="Wingdings" panose="05000000000000000000" pitchFamily="2" charset="2"/>
              <a:buChar char="§"/>
            </a:pPr>
            <a:r>
              <a:rPr lang="en-IE" sz="1200" dirty="0" smtClean="0"/>
              <a:t>I say</a:t>
            </a:r>
            <a:r>
              <a:rPr lang="en-IE" sz="1200" baseline="0" dirty="0" smtClean="0"/>
              <a:t> “nothing new” as what I intend to do is offer you some </a:t>
            </a:r>
            <a:r>
              <a:rPr lang="en-IE" sz="1200" baseline="0" dirty="0" err="1" smtClean="0"/>
              <a:t>rellections</a:t>
            </a:r>
            <a:r>
              <a:rPr lang="en-IE" sz="1200" baseline="0" dirty="0" smtClean="0"/>
              <a:t> on some of the big decisions that were taken in regard to the Leaving Certificate during the pandemic and then to consider that learning in the context of Senior Cycle redevelopment </a:t>
            </a:r>
            <a:endParaRPr lang="en-IE" sz="1200" dirty="0"/>
          </a:p>
        </p:txBody>
      </p:sp>
    </p:spTree>
    <p:extLst>
      <p:ext uri="{BB962C8B-B14F-4D97-AF65-F5344CB8AC3E}">
        <p14:creationId xmlns:p14="http://schemas.microsoft.com/office/powerpoint/2010/main" val="319881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3380" indent="-343380" defTabSz="457840">
              <a:buFont typeface="Wingdings" panose="05000000000000000000" pitchFamily="2" charset="2"/>
              <a:buChar char="§"/>
            </a:pPr>
            <a:r>
              <a:rPr lang="en-IE" sz="1200" dirty="0" smtClean="0"/>
              <a:t>Snapshot history – 1924/25 through introduction of free second level education; joining of the EU; social and economic “revolution”; the introduction of Transition Year and new subjects demonstrating evolution over time …</a:t>
            </a:r>
          </a:p>
          <a:p>
            <a:pPr marL="343380" indent="-343380" defTabSz="457840">
              <a:buFont typeface="Wingdings" panose="05000000000000000000" pitchFamily="2" charset="2"/>
              <a:buChar char="§"/>
            </a:pPr>
            <a:r>
              <a:rPr lang="en-IE" sz="1200" dirty="0" smtClean="0"/>
              <a:t>Senior Cycle review – the preparatory phases commenced in 2016 – indeed there were previous initiatives or efforts to frame change; and the Leaving Certificate has evolved but we now have a clear vision for change ….</a:t>
            </a:r>
          </a:p>
          <a:p>
            <a:pPr marL="343380" indent="-343380">
              <a:buFont typeface="Wingdings" panose="05000000000000000000" pitchFamily="2" charset="2"/>
              <a:buChar char="§"/>
            </a:pPr>
            <a:r>
              <a:rPr lang="en-IE" sz="1200" dirty="0" smtClean="0"/>
              <a:t>Reference March 29 announcement – “roadmap” and policy direction</a:t>
            </a:r>
          </a:p>
          <a:p>
            <a:pPr marL="343380" indent="-343380">
              <a:buFont typeface="Wingdings" panose="05000000000000000000" pitchFamily="2" charset="2"/>
              <a:buChar char="§"/>
            </a:pPr>
            <a:r>
              <a:rPr lang="en-IE" sz="1200" dirty="0" smtClean="0"/>
              <a:t>We are in the foothills of the implementation phase …. Looking to structure our implementation correctly; learn and apply lessons – domestically but also internationally</a:t>
            </a:r>
            <a:endParaRPr lang="en-IE" sz="1200" dirty="0"/>
          </a:p>
        </p:txBody>
      </p:sp>
    </p:spTree>
    <p:extLst>
      <p:ext uri="{BB962C8B-B14F-4D97-AF65-F5344CB8AC3E}">
        <p14:creationId xmlns:p14="http://schemas.microsoft.com/office/powerpoint/2010/main" val="3427928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3380" indent="-343380" defTabSz="457840">
              <a:buFont typeface="Wingdings" panose="05000000000000000000" pitchFamily="2" charset="2"/>
              <a:buChar char="§"/>
            </a:pPr>
            <a:r>
              <a:rPr lang="en-IE" sz="1200" dirty="0" smtClean="0"/>
              <a:t>JFK </a:t>
            </a:r>
            <a:r>
              <a:rPr lang="en-IE" sz="1200" dirty="0" err="1" smtClean="0"/>
              <a:t>assination</a:t>
            </a:r>
            <a:endParaRPr lang="en-IE" sz="1200" dirty="0" smtClean="0"/>
          </a:p>
          <a:p>
            <a:pPr marL="343380" indent="-343380" defTabSz="457840">
              <a:buFont typeface="Wingdings" panose="05000000000000000000" pitchFamily="2" charset="2"/>
              <a:buChar char="§"/>
            </a:pPr>
            <a:r>
              <a:rPr lang="en-IE" sz="1200" dirty="0" smtClean="0"/>
              <a:t>First landings on the</a:t>
            </a:r>
            <a:r>
              <a:rPr lang="en-IE" sz="1200" baseline="0" dirty="0" smtClean="0"/>
              <a:t> moon</a:t>
            </a:r>
          </a:p>
          <a:p>
            <a:pPr marL="343380" indent="-343380" defTabSz="457840">
              <a:buFont typeface="Wingdings" panose="05000000000000000000" pitchFamily="2" charset="2"/>
              <a:buChar char="§"/>
            </a:pPr>
            <a:r>
              <a:rPr lang="en-IE" sz="1200" baseline="0" dirty="0" smtClean="0"/>
              <a:t>September 11</a:t>
            </a:r>
            <a:r>
              <a:rPr lang="en-IE" sz="1200" baseline="30000" dirty="0" smtClean="0"/>
              <a:t>th</a:t>
            </a:r>
            <a:r>
              <a:rPr lang="en-IE" sz="1200" baseline="0" dirty="0" smtClean="0"/>
              <a:t>, 2001</a:t>
            </a:r>
          </a:p>
          <a:p>
            <a:pPr marL="343380" indent="-343380" defTabSz="457840">
              <a:buFont typeface="Wingdings" panose="05000000000000000000" pitchFamily="2" charset="2"/>
              <a:buChar char="§"/>
            </a:pPr>
            <a:r>
              <a:rPr lang="en-IE" sz="1200" baseline="0" dirty="0" smtClean="0"/>
              <a:t>Diana was killed; whatever big event you think of ….</a:t>
            </a:r>
          </a:p>
          <a:p>
            <a:pPr marL="343380" indent="-343380" defTabSz="457840">
              <a:buFont typeface="Wingdings" panose="05000000000000000000" pitchFamily="2" charset="2"/>
              <a:buChar char="§"/>
            </a:pPr>
            <a:r>
              <a:rPr lang="en-IE" sz="1200" baseline="0" dirty="0" smtClean="0"/>
              <a:t>I was in the Clock Tower at a Senior Management Forum – we heard it second-hand as such but immediately we were expected to be part of the national response – “to remain open”</a:t>
            </a:r>
          </a:p>
          <a:p>
            <a:pPr marL="343380" indent="-343380" defTabSz="457840">
              <a:buFont typeface="Wingdings" panose="05000000000000000000" pitchFamily="2" charset="2"/>
              <a:buChar char="§"/>
            </a:pPr>
            <a:r>
              <a:rPr lang="en-IE" sz="1200" baseline="0" dirty="0" smtClean="0"/>
              <a:t>Look at the text highlighted – spoken by the Minister at the time on the day – these would be the guiding principals as we faced the many challenges over the following months. </a:t>
            </a:r>
          </a:p>
          <a:p>
            <a:pPr marL="343380" indent="-343380" defTabSz="457840">
              <a:buFont typeface="Wingdings" panose="05000000000000000000" pitchFamily="2" charset="2"/>
              <a:buChar char="§"/>
            </a:pPr>
            <a:endParaRPr lang="en-IE" sz="1200" dirty="0"/>
          </a:p>
        </p:txBody>
      </p:sp>
    </p:spTree>
    <p:extLst>
      <p:ext uri="{BB962C8B-B14F-4D97-AF65-F5344CB8AC3E}">
        <p14:creationId xmlns:p14="http://schemas.microsoft.com/office/powerpoint/2010/main" val="420099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lvl="0"/>
            <a:endParaRPr lang="en-GB" sz="2400" b="1" dirty="0"/>
          </a:p>
        </p:txBody>
      </p:sp>
    </p:spTree>
    <p:extLst>
      <p:ext uri="{BB962C8B-B14F-4D97-AF65-F5344CB8AC3E}">
        <p14:creationId xmlns:p14="http://schemas.microsoft.com/office/powerpoint/2010/main" val="1734875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0" lvl="3" indent="0" defTabSz="457106">
              <a:buFont typeface="Arial" panose="020B0604020202020204" pitchFamily="34" charset="0"/>
              <a:buNone/>
              <a:defRPr/>
            </a:pPr>
            <a:endParaRPr lang="en-IE" sz="1200" dirty="0"/>
          </a:p>
        </p:txBody>
      </p:sp>
    </p:spTree>
    <p:extLst>
      <p:ext uri="{BB962C8B-B14F-4D97-AF65-F5344CB8AC3E}">
        <p14:creationId xmlns:p14="http://schemas.microsoft.com/office/powerpoint/2010/main" val="182229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0" lvl="3" indent="0" defTabSz="457106">
              <a:buFont typeface="Arial" panose="020B0604020202020204" pitchFamily="34" charset="0"/>
              <a:buNone/>
              <a:defRPr/>
            </a:pPr>
            <a:endParaRPr lang="en-IE" sz="1200" dirty="0"/>
          </a:p>
          <a:p>
            <a:pPr marL="342830" lvl="3" indent="-342830" defTabSz="457106">
              <a:buFont typeface="Arial" panose="020B0604020202020204" pitchFamily="34" charset="0"/>
              <a:buChar char="•"/>
              <a:defRPr/>
            </a:pPr>
            <a:endParaRPr lang="en-IE" sz="3600" dirty="0"/>
          </a:p>
          <a:p>
            <a:pPr lvl="0"/>
            <a:endParaRPr lang="en-GB" sz="2400" b="1" dirty="0"/>
          </a:p>
          <a:p>
            <a:pPr lvl="0"/>
            <a:endParaRPr lang="en-GB" sz="2400" b="1" dirty="0"/>
          </a:p>
          <a:p>
            <a:pPr lvl="0"/>
            <a:endParaRPr lang="en-GB" sz="2400" b="1" dirty="0"/>
          </a:p>
        </p:txBody>
      </p:sp>
    </p:spTree>
    <p:extLst>
      <p:ext uri="{BB962C8B-B14F-4D97-AF65-F5344CB8AC3E}">
        <p14:creationId xmlns:p14="http://schemas.microsoft.com/office/powerpoint/2010/main" val="107852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2830" lvl="3" indent="-342830" defTabSz="457106">
              <a:buFont typeface="Arial" panose="020B0604020202020204" pitchFamily="34" charset="0"/>
              <a:buChar char="•"/>
              <a:defRPr/>
            </a:pPr>
            <a:endParaRPr lang="en-IE" sz="3600" dirty="0"/>
          </a:p>
          <a:p>
            <a:pPr lvl="0"/>
            <a:endParaRPr lang="en-GB" sz="2400" b="1" dirty="0"/>
          </a:p>
          <a:p>
            <a:pPr lvl="0"/>
            <a:endParaRPr lang="en-GB" sz="2400" b="1" dirty="0"/>
          </a:p>
          <a:p>
            <a:pPr lvl="0"/>
            <a:endParaRPr lang="en-GB" sz="2400" b="1" dirty="0"/>
          </a:p>
        </p:txBody>
      </p:sp>
    </p:spTree>
    <p:extLst>
      <p:ext uri="{BB962C8B-B14F-4D97-AF65-F5344CB8AC3E}">
        <p14:creationId xmlns:p14="http://schemas.microsoft.com/office/powerpoint/2010/main" val="181881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2830" lvl="3" indent="-342830" defTabSz="457106">
              <a:buFont typeface="Arial" panose="020B0604020202020204" pitchFamily="34" charset="0"/>
              <a:buChar char="•"/>
              <a:defRPr/>
            </a:pPr>
            <a:endParaRPr lang="en-IE" sz="1200" dirty="0"/>
          </a:p>
          <a:p>
            <a:pPr marL="342830" lvl="3" indent="-342830" defTabSz="457106">
              <a:buFont typeface="Arial" panose="020B0604020202020204" pitchFamily="34" charset="0"/>
              <a:buChar char="•"/>
              <a:defRPr/>
            </a:pPr>
            <a:endParaRPr lang="en-IE" sz="3600" dirty="0"/>
          </a:p>
          <a:p>
            <a:pPr lvl="0"/>
            <a:endParaRPr lang="en-GB" sz="2400" b="1" dirty="0"/>
          </a:p>
          <a:p>
            <a:pPr lvl="0"/>
            <a:endParaRPr lang="en-GB" sz="2400" b="1" dirty="0"/>
          </a:p>
          <a:p>
            <a:pPr lvl="0"/>
            <a:endParaRPr lang="en-GB" sz="2400" b="1" dirty="0"/>
          </a:p>
        </p:txBody>
      </p:sp>
    </p:spTree>
    <p:extLst>
      <p:ext uri="{BB962C8B-B14F-4D97-AF65-F5344CB8AC3E}">
        <p14:creationId xmlns:p14="http://schemas.microsoft.com/office/powerpoint/2010/main" val="564352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7388"/>
            <a:ext cx="6100763" cy="3432175"/>
          </a:xfrm>
        </p:spPr>
      </p:sp>
      <p:sp>
        <p:nvSpPr>
          <p:cNvPr id="3" name="Notes Placeholder 2"/>
          <p:cNvSpPr>
            <a:spLocks noGrp="1"/>
          </p:cNvSpPr>
          <p:nvPr>
            <p:ph type="body" idx="1"/>
          </p:nvPr>
        </p:nvSpPr>
        <p:spPr/>
        <p:txBody>
          <a:bodyPr/>
          <a:lstStyle/>
          <a:p>
            <a:r>
              <a:rPr lang="en-IE" sz="1200" dirty="0"/>
              <a:t>We don’t need to dwell on this slide but just to reference the multiple phases to the initial Senior Cycle Review work carried out by the NCCA initially as can be seen – it involved at a local level schools, their students and teachers as well as research at a national and international level.</a:t>
            </a:r>
          </a:p>
          <a:p>
            <a:endParaRPr lang="en-IE" dirty="0" smtClean="0"/>
          </a:p>
        </p:txBody>
      </p:sp>
      <p:sp>
        <p:nvSpPr>
          <p:cNvPr id="4" name="Slide Number Placeholder 3"/>
          <p:cNvSpPr>
            <a:spLocks noGrp="1"/>
          </p:cNvSpPr>
          <p:nvPr>
            <p:ph type="sldNum" sz="quarter" idx="10"/>
          </p:nvPr>
        </p:nvSpPr>
        <p:spPr>
          <a:xfrm>
            <a:off x="3890964" y="8696323"/>
            <a:ext cx="2976658" cy="459374"/>
          </a:xfrm>
          <a:prstGeom prst="rect">
            <a:avLst/>
          </a:prstGeom>
        </p:spPr>
        <p:txBody>
          <a:bodyPr lIns="91568" tIns="45784" rIns="91568" bIns="45784"/>
          <a:lstStyle/>
          <a:p>
            <a:fld id="{E46EFB47-F25C-4932-9487-E528C7DE3471}" type="slidenum">
              <a:rPr lang="en-IE" smtClean="0"/>
              <a:t>10</a:t>
            </a:fld>
            <a:endParaRPr lang="en-IE"/>
          </a:p>
        </p:txBody>
      </p:sp>
    </p:spTree>
    <p:extLst>
      <p:ext uri="{BB962C8B-B14F-4D97-AF65-F5344CB8AC3E}">
        <p14:creationId xmlns:p14="http://schemas.microsoft.com/office/powerpoint/2010/main" val="1066067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2830" lvl="3" indent="-342830" defTabSz="457106">
              <a:buFont typeface="Arial" panose="020B0604020202020204" pitchFamily="34" charset="0"/>
              <a:buChar char="•"/>
              <a:defRPr/>
            </a:pPr>
            <a:endParaRPr lang="en-IE" sz="1200" dirty="0"/>
          </a:p>
          <a:p>
            <a:pPr marL="342830" lvl="3" indent="-342830" defTabSz="457106">
              <a:buFont typeface="Arial" panose="020B0604020202020204" pitchFamily="34" charset="0"/>
              <a:buChar char="•"/>
              <a:defRPr/>
            </a:pPr>
            <a:r>
              <a:rPr lang="en-IE" sz="1200" dirty="0"/>
              <a:t>The March 2022 announcement is driven by a vision – encapsulated in the 3 </a:t>
            </a:r>
            <a:r>
              <a:rPr lang="en-IE" sz="1200" dirty="0" err="1"/>
              <a:t>Es</a:t>
            </a:r>
            <a:r>
              <a:rPr lang="en-IE" sz="1200" dirty="0"/>
              <a:t> (Empower, Enrich and Embed) – the vision is predicated on being student focused</a:t>
            </a:r>
          </a:p>
          <a:p>
            <a:pPr marL="342830" lvl="3" indent="-342830" defTabSz="457106">
              <a:buFont typeface="Arial" panose="020B0604020202020204" pitchFamily="34" charset="0"/>
              <a:buChar char="•"/>
              <a:defRPr/>
            </a:pPr>
            <a:endParaRPr lang="en-IE" sz="3600" dirty="0"/>
          </a:p>
          <a:p>
            <a:pPr lvl="0"/>
            <a:endParaRPr lang="en-GB" sz="2400" b="1" dirty="0"/>
          </a:p>
          <a:p>
            <a:pPr lvl="0"/>
            <a:endParaRPr lang="en-GB" sz="2400" b="1" dirty="0"/>
          </a:p>
          <a:p>
            <a:pPr lvl="0"/>
            <a:endParaRPr lang="en-GB" sz="2400" b="1" dirty="0"/>
          </a:p>
        </p:txBody>
      </p:sp>
    </p:spTree>
    <p:extLst>
      <p:ext uri="{BB962C8B-B14F-4D97-AF65-F5344CB8AC3E}">
        <p14:creationId xmlns:p14="http://schemas.microsoft.com/office/powerpoint/2010/main" val="258563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dirty="0"/>
              <a:t>The National Council for Curriculum and Assessment conducted a review of Senior Cycle over a more than four year period from 2016 to 2020. It was based on research and consultation – including work from the OECD and examining a number of international systems. </a:t>
            </a:r>
          </a:p>
          <a:p>
            <a:r>
              <a:rPr lang="en-IE" sz="1200" dirty="0"/>
              <a:t>Before this work could be fully concluded and considered within the Department, the </a:t>
            </a:r>
            <a:r>
              <a:rPr lang="en-IE" sz="1200" dirty="0" err="1"/>
              <a:t>Covid</a:t>
            </a:r>
            <a:r>
              <a:rPr lang="en-IE" sz="1200" dirty="0"/>
              <a:t> pandemic emerged, which enforced alternative and emergency assessment arrangements to be out in place. </a:t>
            </a:r>
          </a:p>
          <a:p>
            <a:r>
              <a:rPr lang="en-IE" sz="1200" dirty="0"/>
              <a:t>We have seen, over that period in particular, a growing consensus and demand for change. We have seen demands that the system should not simply return to the pre-pandemic norms. In particular, we have seen a more active student voice – not just in terms of our engagement with the National Irish Second Level Students Union but in terms of direct engagements Ministers have had – enabled by social media for example. Participation by students in Parliamentary committee hearings and vocal advocacy for students such as by the Ombudsman for Children.</a:t>
            </a:r>
          </a:p>
          <a:p>
            <a:r>
              <a:rPr lang="en-IE" sz="1200" dirty="0"/>
              <a:t>And, there has been engagement internationally – in terms of accessing expertise here in the OECD but also on a bilateral basis with experts that our Minister has met.</a:t>
            </a:r>
          </a:p>
        </p:txBody>
      </p:sp>
    </p:spTree>
    <p:extLst>
      <p:ext uri="{BB962C8B-B14F-4D97-AF65-F5344CB8AC3E}">
        <p14:creationId xmlns:p14="http://schemas.microsoft.com/office/powerpoint/2010/main" val="149779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2830" lvl="3" indent="-342830" defTabSz="457106">
              <a:buFont typeface="Arial" panose="020B0604020202020204" pitchFamily="34" charset="0"/>
              <a:buChar char="•"/>
              <a:defRPr/>
            </a:pPr>
            <a:r>
              <a:rPr lang="en-IE" sz="1200" dirty="0"/>
              <a:t>We have mentioned ‘debate’ since the Senior Cycle redevelopment programme was announced. This debate will intensify very shortly as the detail of the subject development work led by the NCCA for the new and revised subjects commences in earnest and also as we go to the school sector inviting schools to become Network Schools. </a:t>
            </a:r>
          </a:p>
          <a:p>
            <a:pPr marL="342830" lvl="3" indent="-342830" defTabSz="457106">
              <a:buFont typeface="Arial" panose="020B0604020202020204" pitchFamily="34" charset="0"/>
              <a:buChar char="•"/>
              <a:defRPr/>
            </a:pPr>
            <a:r>
              <a:rPr lang="en-IE" sz="1200" dirty="0"/>
              <a:t>We know from experience with previous reforms – particularly most recently in regard to Junior Cycle – that we must prepare properly for the work ahead and ensure that we anticipate the concerns of schools – their students, parents, leaders, and teachers – so that we can build and maintain trust in the planned changes.</a:t>
            </a:r>
          </a:p>
          <a:p>
            <a:pPr marL="342830" lvl="3" indent="-342830" defTabSz="457106">
              <a:buFont typeface="Arial" panose="020B0604020202020204" pitchFamily="34" charset="0"/>
              <a:buChar char="•"/>
              <a:defRPr/>
            </a:pPr>
            <a:r>
              <a:rPr lang="en-IE" sz="1200" dirty="0"/>
              <a:t>We recognise critically how significant a change introducing teacher based assessment is; that teachers in particular need to time to build their confidence in the approach and be supported in that regard; and that they must have the time to engage in the preparation for and participation in the new assessment arrangements.</a:t>
            </a:r>
          </a:p>
          <a:p>
            <a:pPr marL="342830" lvl="3" indent="-342830" defTabSz="457106">
              <a:buFont typeface="Arial" panose="020B0604020202020204" pitchFamily="34" charset="0"/>
              <a:buChar char="•"/>
              <a:defRPr/>
            </a:pPr>
            <a:r>
              <a:rPr lang="en-IE" sz="1200" dirty="0"/>
              <a:t>We have used the word evolution deliberately rather than revolution to describe our approach as we are not abandoning the current or ‘old’ system but rather building on it and strengthening it; however the opportunity to evolve across the longer term and the full range of Leaving Certificate subjects (across a period likely to last until </a:t>
            </a:r>
            <a:r>
              <a:rPr lang="en-IE" sz="1200" dirty="0" err="1"/>
              <a:t>th</a:t>
            </a:r>
            <a:r>
              <a:rPr lang="en-IE" sz="1200" dirty="0"/>
              <a:t> </a:t>
            </a:r>
            <a:r>
              <a:rPr lang="en-IE" sz="1200" dirty="0" err="1"/>
              <a:t>eearly</a:t>
            </a:r>
            <a:r>
              <a:rPr lang="en-IE" sz="1200" dirty="0"/>
              <a:t> part of the next decade) can only succeed if we meet the challenges we know exist.</a:t>
            </a:r>
          </a:p>
          <a:p>
            <a:pPr lvl="0"/>
            <a:endParaRPr lang="en-GB" sz="2400" b="1" dirty="0"/>
          </a:p>
          <a:p>
            <a:pPr lvl="0"/>
            <a:endParaRPr lang="en-GB" sz="2400" b="1" dirty="0"/>
          </a:p>
          <a:p>
            <a:pPr lvl="0"/>
            <a:endParaRPr lang="en-GB" sz="2400" b="1" dirty="0"/>
          </a:p>
        </p:txBody>
      </p:sp>
    </p:spTree>
    <p:extLst>
      <p:ext uri="{BB962C8B-B14F-4D97-AF65-F5344CB8AC3E}">
        <p14:creationId xmlns:p14="http://schemas.microsoft.com/office/powerpoint/2010/main" val="1061010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marL="342830" lvl="3" indent="-342830" defTabSz="457106">
              <a:buFont typeface="Arial" panose="020B0604020202020204" pitchFamily="34" charset="0"/>
              <a:buChar char="•"/>
              <a:defRPr/>
            </a:pPr>
            <a:endParaRPr lang="en-IE" sz="1200" dirty="0"/>
          </a:p>
          <a:p>
            <a:pPr lvl="0"/>
            <a:r>
              <a:rPr lang="en-GB" sz="1200" dirty="0"/>
              <a:t>The programme for the redevelopment of Senior Cycle announced at the end of March focused on these six areas. In terms of the Above and Beyond project we are looking to focus on the nexus between Curriculum and Assessment and in particular on the recognition that if we are to change what and how students are taught in our schools; their assessment experience – how they are assessed and how they feel their attainment is recognised through assessment will be vital. The next three slides focus on the curriculum, assessment and ingredients for success.</a:t>
            </a:r>
          </a:p>
          <a:p>
            <a:pPr lvl="0"/>
            <a:endParaRPr lang="en-GB" sz="2400" b="1" dirty="0"/>
          </a:p>
          <a:p>
            <a:pPr lvl="0">
              <a:buFontTx/>
              <a:buNone/>
            </a:pPr>
            <a:endParaRPr lang="en-GB" sz="2400" b="1" dirty="0"/>
          </a:p>
        </p:txBody>
      </p:sp>
    </p:spTree>
    <p:extLst>
      <p:ext uri="{BB962C8B-B14F-4D97-AF65-F5344CB8AC3E}">
        <p14:creationId xmlns:p14="http://schemas.microsoft.com/office/powerpoint/2010/main" val="3036373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dirty="0"/>
              <a:t>The National Council for Curriculum and Assessment conducted a review of Senior Cycle over a more than four year period from 2016 to 2020. It was based on research and consultation – including work from the OECD and examining a number of international systems. </a:t>
            </a:r>
          </a:p>
          <a:p>
            <a:r>
              <a:rPr lang="en-IE" sz="1200" dirty="0"/>
              <a:t>Before this work could be fully concluded and considered within the Department, the </a:t>
            </a:r>
            <a:r>
              <a:rPr lang="en-IE" sz="1200" dirty="0" err="1"/>
              <a:t>Covid</a:t>
            </a:r>
            <a:r>
              <a:rPr lang="en-IE" sz="1200" dirty="0"/>
              <a:t> pandemic emerged, which enforced alternative and emergency assessment arrangements to be out in place. </a:t>
            </a:r>
          </a:p>
          <a:p>
            <a:r>
              <a:rPr lang="en-IE" sz="1200" dirty="0"/>
              <a:t>We have seen, over that period in particular, a growing consensus and demand for change. We have seen demands that the system should not simply return to the pre-pandemic norms. In particular, we have seen a more active student voice – not just in terms of our engagement with the National Irish Second Level Students Union but in terms of direct engagements Ministers have had – enabled by social media for example. Participation by students in Parliamentary committee hearings and vocal advocacy for students such as by the Ombudsman for Children.</a:t>
            </a:r>
          </a:p>
          <a:p>
            <a:r>
              <a:rPr lang="en-IE" sz="1200" dirty="0"/>
              <a:t>And, there has been engagement internationally – in terms of accessing expertise here in the OECD but also on a bilateral basis with experts that our Minister has met.</a:t>
            </a:r>
          </a:p>
        </p:txBody>
      </p:sp>
    </p:spTree>
    <p:extLst>
      <p:ext uri="{BB962C8B-B14F-4D97-AF65-F5344CB8AC3E}">
        <p14:creationId xmlns:p14="http://schemas.microsoft.com/office/powerpoint/2010/main" val="2330783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pPr lvl="3" indent="0" defTabSz="457106">
              <a:defRPr/>
            </a:pPr>
            <a:r>
              <a:rPr lang="en-IE" sz="1200" dirty="0"/>
              <a:t>Our last slide set out some of the high level ingredients for success for our reform programme. We know we have to create the right environment within which we can achieve the vision we described earlier and meet the associated challenges. The key within this – the litmus test perhaps – will focus on whether we can deliver the cultural evolution which introducing teacher based assessment to the Leaving Certificate represents. We know that ensuring there is continued public trust in and acceptance of the Leaving Certificate is vital – at its most simple the wider public will want to rely on the outcomes students achieve; to know that those achievements are still accepted for entry to work or further study and that the system is fair in terms of how it is administered. Maintaining public trust was a central element in decisions made during the Calculated and Accredited Grades processes which operated during the </a:t>
            </a:r>
            <a:r>
              <a:rPr lang="en-IE" sz="1200" dirty="0" err="1"/>
              <a:t>Covid</a:t>
            </a:r>
            <a:r>
              <a:rPr lang="en-IE" sz="1200" dirty="0"/>
              <a:t> period. </a:t>
            </a:r>
          </a:p>
          <a:p>
            <a:pPr lvl="3" indent="0" defTabSz="457106">
              <a:defRPr/>
            </a:pPr>
            <a:endParaRPr lang="en-IE" sz="1200" dirty="0"/>
          </a:p>
          <a:p>
            <a:pPr lvl="3" indent="0" defTabSz="457106">
              <a:defRPr/>
            </a:pPr>
            <a:r>
              <a:rPr lang="en-IE" sz="1200" dirty="0"/>
              <a:t>The reformed system of assessment must make sense to parents and students – it must feel “better” for students; but also teachers must have confidence in it and in their ability to operate it – it must make sense to teachers too and be seen as “better” than the entirely externally marked current system. </a:t>
            </a:r>
          </a:p>
          <a:p>
            <a:pPr lvl="0"/>
            <a:endParaRPr lang="en-GB" sz="1200" b="1" dirty="0" smtClean="0"/>
          </a:p>
          <a:p>
            <a:pPr lvl="0"/>
            <a:r>
              <a:rPr lang="en-GB" sz="1200" b="1" dirty="0" smtClean="0"/>
              <a:t>But if you worked on our team and you were advising the Minister on how to approach SCR, your views on some strategic</a:t>
            </a:r>
            <a:r>
              <a:rPr lang="en-GB" sz="1200" b="1" baseline="0" dirty="0" smtClean="0"/>
              <a:t> questions would be helpful. So, in terms of four strategic questions we have some time for you to consider them and then we can hear back from you.</a:t>
            </a:r>
            <a:endParaRPr lang="en-GB" sz="1200" b="1" dirty="0"/>
          </a:p>
          <a:p>
            <a:pPr lvl="0"/>
            <a:endParaRPr lang="en-GB" sz="1200" b="1" dirty="0"/>
          </a:p>
          <a:p>
            <a:pPr lvl="0"/>
            <a:endParaRPr lang="en-GB" sz="1200" b="1" dirty="0"/>
          </a:p>
        </p:txBody>
      </p:sp>
    </p:spTree>
    <p:extLst>
      <p:ext uri="{BB962C8B-B14F-4D97-AF65-F5344CB8AC3E}">
        <p14:creationId xmlns:p14="http://schemas.microsoft.com/office/powerpoint/2010/main" val="2639472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7812" cy="3727450"/>
          </a:xfrm>
        </p:spPr>
      </p:sp>
      <p:sp>
        <p:nvSpPr>
          <p:cNvPr id="3" name="Notes Placeholder 2"/>
          <p:cNvSpPr>
            <a:spLocks noGrp="1"/>
          </p:cNvSpPr>
          <p:nvPr>
            <p:ph type="body" idx="1"/>
          </p:nvPr>
        </p:nvSpPr>
        <p:spPr/>
        <p:txBody>
          <a:bodyPr/>
          <a:lstStyle/>
          <a:p>
            <a:r>
              <a:rPr lang="en-IE" sz="1200" dirty="0"/>
              <a:t>As we said at the start of our presentation we are in the foothills of the implementation mountain for our redevelopment programme but we are anxious to hear from your experience, particularly in how teacher based assessment operates, so that we can realise the opportunities and meet the challenges we outlined when looking at the ingredients for success.</a:t>
            </a:r>
          </a:p>
        </p:txBody>
      </p:sp>
    </p:spTree>
    <p:extLst>
      <p:ext uri="{BB962C8B-B14F-4D97-AF65-F5344CB8AC3E}">
        <p14:creationId xmlns:p14="http://schemas.microsoft.com/office/powerpoint/2010/main" val="630467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403600" y="8089900"/>
            <a:ext cx="20980400" cy="5626100"/>
          </a:xfrm>
          <a:prstGeom prst="rect">
            <a:avLst/>
          </a:prstGeom>
        </p:spPr>
      </p:pic>
      <p:pic>
        <p:nvPicPr>
          <p:cNvPr id="3" name="Picture 2"/>
          <p:cNvPicPr>
            <a:picLocks noChangeAspect="1"/>
          </p:cNvPicPr>
          <p:nvPr userDrawn="1"/>
        </p:nvPicPr>
        <p:blipFill>
          <a:blip r:embed="rId3"/>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3708970" y="3814011"/>
            <a:ext cx="18897030" cy="5239142"/>
          </a:xfrm>
          <a:prstGeom prst="rect">
            <a:avLst/>
          </a:prstGeom>
        </p:spPr>
        <p:txBody>
          <a:bodyPr anchor="b">
            <a:normAutofit/>
          </a:bodyPr>
          <a:lstStyle>
            <a:lvl1pPr algn="l">
              <a:lnSpc>
                <a:spcPct val="80000"/>
              </a:lnSpc>
              <a:defRPr sz="16000" b="0" i="0" cap="none" spc="-272">
                <a:solidFill>
                  <a:srgbClr val="FFFFFF"/>
                </a:solidFill>
                <a:latin typeface="+mn-lt"/>
                <a:ea typeface="Calibri Light" charset="0"/>
                <a:cs typeface="Calibri Light" charset="0"/>
                <a:sym typeface="Open Sans Light"/>
              </a:defRPr>
            </a:lvl1pPr>
          </a:lstStyle>
          <a:p>
            <a:r>
              <a:rPr lang="en-IE" smtClean="0"/>
              <a:t>Click to edit Master title style</a:t>
            </a:r>
            <a:endParaRPr dirty="0"/>
          </a:p>
        </p:txBody>
      </p:sp>
      <p:sp>
        <p:nvSpPr>
          <p:cNvPr id="14" name="Body Level One…"/>
          <p:cNvSpPr txBox="1">
            <a:spLocks noGrp="1"/>
          </p:cNvSpPr>
          <p:nvPr>
            <p:ph type="body" sz="quarter" idx="1"/>
          </p:nvPr>
        </p:nvSpPr>
        <p:spPr>
          <a:xfrm>
            <a:off x="3708970" y="9482323"/>
            <a:ext cx="18897030" cy="3006800"/>
          </a:xfrm>
          <a:prstGeom prst="rect">
            <a:avLst/>
          </a:prstGeom>
        </p:spPr>
        <p:txBody>
          <a:bodyPr/>
          <a:lstStyle>
            <a:lvl1pPr algn="l">
              <a:lnSpc>
                <a:spcPct val="120000"/>
              </a:lnSpc>
              <a:buClr>
                <a:srgbClr val="A39161"/>
              </a:buClr>
              <a:defRPr sz="3200" b="0" i="0" spc="0">
                <a:solidFill>
                  <a:srgbClr val="A39161"/>
                </a:solidFill>
                <a:latin typeface="+mn-lt"/>
                <a:ea typeface="Calibri Light" charset="0"/>
                <a:cs typeface="Calibri Light" charset="0"/>
              </a:defRPr>
            </a:lvl1pPr>
            <a:lvl2pPr indent="0" algn="l">
              <a:lnSpc>
                <a:spcPct val="120000"/>
              </a:lnSpc>
              <a:buClr>
                <a:srgbClr val="A39161"/>
              </a:buClr>
              <a:defRPr sz="3200" b="0" spc="0">
                <a:solidFill>
                  <a:srgbClr val="A39161"/>
                </a:solidFill>
                <a:latin typeface="+mn-lt"/>
                <a:ea typeface="Calibri" charset="0"/>
                <a:cs typeface="Calibri" charset="0"/>
                <a:sym typeface="Georgia"/>
              </a:defRPr>
            </a:lvl2pPr>
            <a:lvl3pPr algn="l">
              <a:lnSpc>
                <a:spcPct val="120000"/>
              </a:lnSpc>
              <a:buClr>
                <a:srgbClr val="A39161"/>
              </a:buClr>
              <a:defRPr sz="2400" b="0" i="1" spc="0">
                <a:solidFill>
                  <a:srgbClr val="A39161"/>
                </a:solidFill>
                <a:latin typeface="+mn-lt"/>
                <a:ea typeface="Calibri Light" charset="0"/>
                <a:cs typeface="Calibri Light" charset="0"/>
              </a:defRPr>
            </a:lvl3pPr>
            <a:lvl4pPr algn="l">
              <a:lnSpc>
                <a:spcPct val="120000"/>
              </a:lnSpc>
              <a:buClr>
                <a:srgbClr val="A39161"/>
              </a:buClr>
              <a:defRPr sz="2400" spc="0">
                <a:solidFill>
                  <a:srgbClr val="A39161"/>
                </a:solidFill>
                <a:latin typeface="+mn-lt"/>
                <a:ea typeface="Georgia"/>
                <a:cs typeface="Georgia"/>
                <a:sym typeface="Georgia"/>
              </a:defRPr>
            </a:lvl4pPr>
            <a:lvl5pPr algn="l">
              <a:lnSpc>
                <a:spcPct val="120000"/>
              </a:lnSpc>
              <a:buClr>
                <a:srgbClr val="A39161"/>
              </a:buClr>
              <a:defRPr sz="2400" b="0" i="1" spc="0">
                <a:solidFill>
                  <a:srgbClr val="A39161"/>
                </a:solidFill>
                <a:latin typeface="+mn-lt"/>
                <a:ea typeface="Calibri Light" charset="0"/>
                <a:cs typeface="Calibri Light" charset="0"/>
              </a:defRPr>
            </a:lvl5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dirty="0"/>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68000" y="6235700"/>
            <a:ext cx="0" cy="0"/>
          </a:xfrm>
          <a:prstGeom prst="rect">
            <a:avLst/>
          </a:prstGeom>
        </p:spPr>
      </p:pic>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9714" y="961048"/>
            <a:ext cx="8535782" cy="3344976"/>
          </a:xfrm>
          <a:prstGeom prst="rect">
            <a:avLst/>
          </a:prstGeom>
        </p:spPr>
      </p:pic>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3403600" y="8089900"/>
            <a:ext cx="20980400" cy="5626100"/>
          </a:xfrm>
          <a:prstGeom prst="rect">
            <a:avLst/>
          </a:prstGeom>
        </p:spPr>
      </p:pic>
      <p:pic>
        <p:nvPicPr>
          <p:cNvPr id="6" name="Picture 5"/>
          <p:cNvPicPr>
            <a:picLocks noChangeAspect="1"/>
          </p:cNvPicPr>
          <p:nvPr userDrawn="1"/>
        </p:nvPicPr>
        <p:blipFill>
          <a:blip r:embed="rId3"/>
          <a:stretch>
            <a:fillRect/>
          </a:stretch>
        </p:blipFill>
        <p:spPr>
          <a:xfrm>
            <a:off x="0" y="10236200"/>
            <a:ext cx="13004800" cy="3479800"/>
          </a:xfrm>
          <a:prstGeom prst="rect">
            <a:avLst/>
          </a:prstGeom>
        </p:spPr>
      </p:pic>
      <p:sp>
        <p:nvSpPr>
          <p:cNvPr id="3" name="Title Text"/>
          <p:cNvSpPr txBox="1">
            <a:spLocks noGrp="1"/>
          </p:cNvSpPr>
          <p:nvPr>
            <p:ph type="title"/>
          </p:nvPr>
        </p:nvSpPr>
        <p:spPr>
          <a:xfrm>
            <a:off x="3708970" y="3814011"/>
            <a:ext cx="18897030" cy="5239142"/>
          </a:xfrm>
          <a:prstGeom prst="rect">
            <a:avLst/>
          </a:prstGeom>
        </p:spPr>
        <p:txBody>
          <a:bodyPr anchor="b">
            <a:normAutofit/>
          </a:bodyPr>
          <a:lstStyle>
            <a:lvl1pPr algn="l">
              <a:lnSpc>
                <a:spcPct val="80000"/>
              </a:lnSpc>
              <a:defRPr sz="16000" b="0" i="0" cap="none" spc="-272">
                <a:solidFill>
                  <a:srgbClr val="004D44"/>
                </a:solidFill>
                <a:latin typeface="+mn-lt"/>
                <a:ea typeface="Calibri Light" charset="0"/>
                <a:cs typeface="Calibri Light" charset="0"/>
                <a:sym typeface="Open Sans Light"/>
              </a:defRPr>
            </a:lvl1pPr>
          </a:lstStyle>
          <a:p>
            <a:r>
              <a:rPr lang="en-IE" smtClean="0"/>
              <a:t>Click to edit Master title style</a:t>
            </a:r>
            <a:endParaRPr dirty="0"/>
          </a:p>
        </p:txBody>
      </p:sp>
      <p:sp>
        <p:nvSpPr>
          <p:cNvPr id="4" name="Body Level One…"/>
          <p:cNvSpPr txBox="1">
            <a:spLocks noGrp="1"/>
          </p:cNvSpPr>
          <p:nvPr>
            <p:ph type="body" sz="quarter" idx="1"/>
          </p:nvPr>
        </p:nvSpPr>
        <p:spPr>
          <a:xfrm>
            <a:off x="3708970" y="9482323"/>
            <a:ext cx="18897030" cy="3006800"/>
          </a:xfrm>
          <a:prstGeom prst="rect">
            <a:avLst/>
          </a:prstGeom>
        </p:spPr>
        <p:txBody>
          <a:bodyPr/>
          <a:lstStyle>
            <a:lvl1pPr algn="l">
              <a:lnSpc>
                <a:spcPct val="120000"/>
              </a:lnSpc>
              <a:buClr>
                <a:srgbClr val="A39161"/>
              </a:buClr>
              <a:defRPr sz="3200" b="0" i="0" spc="0">
                <a:solidFill>
                  <a:srgbClr val="A39161"/>
                </a:solidFill>
                <a:latin typeface="+mn-lt"/>
                <a:ea typeface="Calibri Light" charset="0"/>
                <a:cs typeface="Calibri Light" charset="0"/>
              </a:defRPr>
            </a:lvl1pPr>
            <a:lvl2pPr indent="0" algn="l">
              <a:lnSpc>
                <a:spcPct val="120000"/>
              </a:lnSpc>
              <a:buClr>
                <a:srgbClr val="A39161"/>
              </a:buClr>
              <a:defRPr sz="3200" b="0" spc="0">
                <a:solidFill>
                  <a:srgbClr val="A39161"/>
                </a:solidFill>
                <a:latin typeface="+mn-lt"/>
                <a:ea typeface="Calibri" charset="0"/>
                <a:cs typeface="Calibri" charset="0"/>
                <a:sym typeface="Georgia"/>
              </a:defRPr>
            </a:lvl2pPr>
            <a:lvl3pPr algn="l">
              <a:lnSpc>
                <a:spcPct val="120000"/>
              </a:lnSpc>
              <a:buClr>
                <a:srgbClr val="A39161"/>
              </a:buClr>
              <a:defRPr sz="2400" b="0" i="1" spc="0">
                <a:solidFill>
                  <a:srgbClr val="A39161"/>
                </a:solidFill>
                <a:latin typeface="+mn-lt"/>
                <a:ea typeface="Calibri Light" charset="0"/>
                <a:cs typeface="Calibri Light" charset="0"/>
              </a:defRPr>
            </a:lvl3pPr>
            <a:lvl4pPr algn="l">
              <a:lnSpc>
                <a:spcPct val="120000"/>
              </a:lnSpc>
              <a:buClr>
                <a:srgbClr val="A39161"/>
              </a:buClr>
              <a:defRPr sz="2400" spc="0">
                <a:solidFill>
                  <a:srgbClr val="A39161"/>
                </a:solidFill>
                <a:latin typeface="+mn-lt"/>
                <a:ea typeface="Georgia"/>
                <a:cs typeface="Georgia"/>
                <a:sym typeface="Georgia"/>
              </a:defRPr>
            </a:lvl4pPr>
            <a:lvl5pPr algn="l">
              <a:lnSpc>
                <a:spcPct val="120000"/>
              </a:lnSpc>
              <a:buClr>
                <a:srgbClr val="A39161"/>
              </a:buClr>
              <a:defRPr sz="2400" b="0" i="1" spc="0">
                <a:solidFill>
                  <a:srgbClr val="A39161"/>
                </a:solidFill>
                <a:latin typeface="+mn-lt"/>
                <a:ea typeface="Calibri Light" charset="0"/>
                <a:cs typeface="Calibri Light" charset="0"/>
              </a:defRPr>
            </a:lvl5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82657" y="1062789"/>
            <a:ext cx="6934777" cy="2322052"/>
          </a:xfrm>
          <a:prstGeom prst="rect">
            <a:avLst/>
          </a:prstGeom>
        </p:spPr>
      </p:pic>
    </p:spTree>
    <p:extLst>
      <p:ext uri="{BB962C8B-B14F-4D97-AF65-F5344CB8AC3E}">
        <p14:creationId xmlns:p14="http://schemas.microsoft.com/office/powerpoint/2010/main" val="521482500"/>
      </p:ext>
    </p:extLst>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3"/>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FFFFFF"/>
                </a:solidFill>
                <a:latin typeface="+mn-lt"/>
                <a:ea typeface="Calibri Light" charset="0"/>
                <a:cs typeface="Calibri Light" charset="0"/>
                <a:sym typeface="Open Sans Light"/>
              </a:defRPr>
            </a:lvl1pPr>
          </a:lstStyle>
          <a:p>
            <a:r>
              <a:rPr lang="en-IE" smtClean="0"/>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chemeClr val="bg1"/>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smtClean="0"/>
              <a:t>Running heading</a:t>
            </a:r>
            <a:endParaRPr lang="en-US" dirty="0"/>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smtClean="0"/>
              <a:t>#</a:t>
            </a:r>
            <a:endParaRPr lang="en-US" dirty="0"/>
          </a:p>
        </p:txBody>
      </p:sp>
      <p:sp>
        <p:nvSpPr>
          <p:cNvPr id="9" name="Rialtas na hÉireann | Government of Ireland"/>
          <p:cNvSpPr txBox="1"/>
          <p:nvPr userDrawn="1"/>
        </p:nvSpPr>
        <p:spPr>
          <a:xfrm>
            <a:off x="5923850" y="12611805"/>
            <a:ext cx="5163273"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r>
              <a:rPr lang="en-GB" b="1" dirty="0" smtClean="0">
                <a:solidFill>
                  <a:schemeClr val="bg1">
                    <a:alpha val="45000"/>
                  </a:schemeClr>
                </a:solidFill>
                <a:latin typeface="+mn-lt"/>
              </a:rPr>
              <a:t>An </a:t>
            </a:r>
            <a:r>
              <a:rPr lang="en-GB" b="1" dirty="0" err="1" smtClean="0">
                <a:solidFill>
                  <a:schemeClr val="bg1">
                    <a:alpha val="45000"/>
                  </a:schemeClr>
                </a:solidFill>
                <a:latin typeface="+mn-lt"/>
              </a:rPr>
              <a:t>Roinn</a:t>
            </a:r>
            <a:r>
              <a:rPr lang="en-GB" b="1" dirty="0" smtClean="0">
                <a:solidFill>
                  <a:schemeClr val="bg1">
                    <a:alpha val="45000"/>
                  </a:schemeClr>
                </a:solidFill>
                <a:latin typeface="+mn-lt"/>
              </a:rPr>
              <a:t> </a:t>
            </a:r>
            <a:r>
              <a:rPr lang="en-GB" b="1" dirty="0" err="1" smtClean="0">
                <a:solidFill>
                  <a:schemeClr val="bg1">
                    <a:alpha val="45000"/>
                  </a:schemeClr>
                </a:solidFill>
                <a:latin typeface="+mn-lt"/>
              </a:rPr>
              <a:t>Oideachais</a:t>
            </a:r>
            <a:r>
              <a:rPr lang="en-GB" b="1" baseline="0" dirty="0" smtClean="0">
                <a:solidFill>
                  <a:schemeClr val="bg1">
                    <a:alpha val="45000"/>
                  </a:schemeClr>
                </a:solidFill>
                <a:latin typeface="+mn-lt"/>
              </a:rPr>
              <a:t> </a:t>
            </a:r>
            <a:r>
              <a:rPr lang="en-GB" dirty="0" smtClean="0">
                <a:solidFill>
                  <a:schemeClr val="bg1">
                    <a:alpha val="45000"/>
                  </a:schemeClr>
                </a:solidFill>
                <a:latin typeface="+mn-lt"/>
              </a:rPr>
              <a:t>|</a:t>
            </a:r>
            <a:r>
              <a:rPr lang="en-GB" baseline="0" dirty="0" smtClean="0">
                <a:solidFill>
                  <a:schemeClr val="bg1">
                    <a:alpha val="45000"/>
                  </a:schemeClr>
                </a:solidFill>
                <a:latin typeface="+mn-lt"/>
              </a:rPr>
              <a:t> </a:t>
            </a:r>
            <a:r>
              <a:rPr lang="en-GB" dirty="0" smtClean="0">
                <a:solidFill>
                  <a:schemeClr val="bg1">
                    <a:alpha val="45000"/>
                  </a:schemeClr>
                </a:solidFill>
                <a:latin typeface="+mn-lt"/>
              </a:rPr>
              <a:t>Department of</a:t>
            </a:r>
            <a:r>
              <a:rPr lang="en-GB" baseline="0" dirty="0" smtClean="0">
                <a:solidFill>
                  <a:schemeClr val="bg1">
                    <a:alpha val="45000"/>
                  </a:schemeClr>
                </a:solidFill>
                <a:latin typeface="+mn-lt"/>
              </a:rPr>
              <a:t> </a:t>
            </a:r>
            <a:r>
              <a:rPr lang="en-GB" dirty="0" smtClean="0">
                <a:solidFill>
                  <a:schemeClr val="bg1">
                    <a:alpha val="45000"/>
                  </a:schemeClr>
                </a:solidFill>
                <a:latin typeface="+mn-lt"/>
              </a:rPr>
              <a:t>Education</a:t>
            </a:r>
            <a:endParaRPr dirty="0">
              <a:solidFill>
                <a:schemeClr val="bg1">
                  <a:alpha val="45000"/>
                </a:schemeClr>
              </a:solidFill>
              <a:latin typeface="+mn-lt"/>
            </a:endParaRPr>
          </a:p>
        </p:txBody>
      </p:sp>
    </p:spTree>
    <p:extLst>
      <p:ext uri="{BB962C8B-B14F-4D97-AF65-F5344CB8AC3E}">
        <p14:creationId xmlns:p14="http://schemas.microsoft.com/office/powerpoint/2010/main" val="410520315"/>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403600" y="8089900"/>
            <a:ext cx="20980400" cy="5626100"/>
          </a:xfrm>
          <a:prstGeom prst="rect">
            <a:avLst/>
          </a:prstGeom>
        </p:spPr>
      </p:pic>
      <p:pic>
        <p:nvPicPr>
          <p:cNvPr id="11" name="Picture 10"/>
          <p:cNvPicPr>
            <a:picLocks noChangeAspect="1"/>
          </p:cNvPicPr>
          <p:nvPr userDrawn="1"/>
        </p:nvPicPr>
        <p:blipFill>
          <a:blip r:embed="rId3"/>
          <a:stretch>
            <a:fillRect/>
          </a:stretch>
        </p:blipFill>
        <p:spPr>
          <a:xfrm>
            <a:off x="0" y="10236200"/>
            <a:ext cx="13004800" cy="34798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004D44"/>
                </a:solidFill>
                <a:latin typeface="+mn-lt"/>
                <a:ea typeface="Calibri Light" charset="0"/>
                <a:cs typeface="Calibri Light" charset="0"/>
                <a:sym typeface="Open Sans Light"/>
              </a:defRPr>
            </a:lvl1pPr>
          </a:lstStyle>
          <a:p>
            <a:r>
              <a:rPr lang="en-IE" smtClean="0"/>
              <a:t>Click to edit Master title style</a:t>
            </a:r>
            <a:endParaRPr dirty="0"/>
          </a:p>
        </p:txBody>
      </p:sp>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rgbClr val="004D44"/>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smtClean="0"/>
              <a:t>Running heading</a:t>
            </a:r>
            <a:endParaRPr lang="en-US" dirty="0"/>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smtClean="0"/>
              <a:t>#</a:t>
            </a:r>
            <a:endParaRPr lang="en-US" dirty="0"/>
          </a:p>
        </p:txBody>
      </p:sp>
      <p:sp>
        <p:nvSpPr>
          <p:cNvPr id="12" name="Rialtas na hÉireann | Government of Ireland"/>
          <p:cNvSpPr txBox="1"/>
          <p:nvPr userDrawn="1"/>
        </p:nvSpPr>
        <p:spPr>
          <a:xfrm>
            <a:off x="5923850" y="12611805"/>
            <a:ext cx="5163273"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r>
              <a:rPr lang="en-GB" b="1" dirty="0" smtClean="0">
                <a:latin typeface="+mn-lt"/>
              </a:rPr>
              <a:t>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a:t>
            </a:r>
            <a:endParaRPr dirty="0">
              <a:latin typeface="+mn-lt"/>
            </a:endParaRPr>
          </a:p>
        </p:txBody>
      </p:sp>
    </p:spTree>
    <p:extLst>
      <p:ext uri="{BB962C8B-B14F-4D97-AF65-F5344CB8AC3E}">
        <p14:creationId xmlns:p14="http://schemas.microsoft.com/office/powerpoint/2010/main" val="174290664"/>
      </p:ext>
    </p:extLst>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3"/>
          <a:stretch>
            <a:fillRect/>
          </a:stretch>
        </p:blipFill>
        <p:spPr>
          <a:xfrm>
            <a:off x="0" y="10236200"/>
            <a:ext cx="13004800" cy="34798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9"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chemeClr val="bg1"/>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smtClean="0"/>
              <a:t>Title Text</a:t>
            </a:r>
            <a:endParaRPr lang="en-US" sz="4800" spc="0" dirty="0">
              <a:latin typeface="+mn-lt"/>
            </a:endParaRPr>
          </a:p>
        </p:txBody>
      </p:sp>
      <p:sp>
        <p:nvSpPr>
          <p:cNvPr id="8" name="Rialtas na hÉireann | Government of Ireland"/>
          <p:cNvSpPr txBox="1"/>
          <p:nvPr userDrawn="1"/>
        </p:nvSpPr>
        <p:spPr>
          <a:xfrm>
            <a:off x="1441447" y="12611805"/>
            <a:ext cx="557364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solidFill>
                  <a:schemeClr val="bg1">
                    <a:alpha val="45000"/>
                  </a:schemeClr>
                </a:solidFill>
                <a:latin typeface="+mn-lt"/>
              </a:rPr>
              <a:pPr/>
              <a:t>‹#›</a:t>
            </a:fld>
            <a:r>
              <a:rPr lang="en-GB" b="1" dirty="0" smtClean="0">
                <a:solidFill>
                  <a:schemeClr val="bg1">
                    <a:alpha val="45000"/>
                  </a:schemeClr>
                </a:solidFill>
                <a:latin typeface="+mn-lt"/>
              </a:rPr>
              <a:t>  An </a:t>
            </a:r>
            <a:r>
              <a:rPr lang="en-GB" b="1" dirty="0" err="1" smtClean="0">
                <a:solidFill>
                  <a:schemeClr val="bg1">
                    <a:alpha val="45000"/>
                  </a:schemeClr>
                </a:solidFill>
                <a:latin typeface="+mn-lt"/>
              </a:rPr>
              <a:t>Roinn</a:t>
            </a:r>
            <a:r>
              <a:rPr lang="en-GB" b="1" dirty="0" smtClean="0">
                <a:solidFill>
                  <a:schemeClr val="bg1">
                    <a:alpha val="45000"/>
                  </a:schemeClr>
                </a:solidFill>
                <a:latin typeface="+mn-lt"/>
              </a:rPr>
              <a:t> </a:t>
            </a:r>
            <a:r>
              <a:rPr lang="en-GB" b="1" dirty="0" err="1" smtClean="0">
                <a:solidFill>
                  <a:schemeClr val="bg1">
                    <a:alpha val="45000"/>
                  </a:schemeClr>
                </a:solidFill>
                <a:latin typeface="+mn-lt"/>
              </a:rPr>
              <a:t>Oideachais</a:t>
            </a:r>
            <a:r>
              <a:rPr lang="en-GB" b="1" baseline="0" dirty="0" smtClean="0">
                <a:solidFill>
                  <a:schemeClr val="bg1">
                    <a:alpha val="45000"/>
                  </a:schemeClr>
                </a:solidFill>
                <a:latin typeface="+mn-lt"/>
              </a:rPr>
              <a:t> </a:t>
            </a:r>
            <a:r>
              <a:rPr lang="en-GB" dirty="0" smtClean="0">
                <a:solidFill>
                  <a:schemeClr val="bg1">
                    <a:alpha val="45000"/>
                  </a:schemeClr>
                </a:solidFill>
                <a:latin typeface="+mn-lt"/>
              </a:rPr>
              <a:t>|</a:t>
            </a:r>
            <a:r>
              <a:rPr lang="en-GB" baseline="0" dirty="0" smtClean="0">
                <a:solidFill>
                  <a:schemeClr val="bg1">
                    <a:alpha val="45000"/>
                  </a:schemeClr>
                </a:solidFill>
                <a:latin typeface="+mn-lt"/>
              </a:rPr>
              <a:t> </a:t>
            </a:r>
            <a:r>
              <a:rPr lang="en-GB" dirty="0" smtClean="0">
                <a:solidFill>
                  <a:schemeClr val="bg1">
                    <a:alpha val="45000"/>
                  </a:schemeClr>
                </a:solidFill>
                <a:latin typeface="+mn-lt"/>
              </a:rPr>
              <a:t>Department of</a:t>
            </a:r>
            <a:r>
              <a:rPr lang="en-GB" baseline="0" dirty="0" smtClean="0">
                <a:solidFill>
                  <a:schemeClr val="bg1">
                    <a:alpha val="45000"/>
                  </a:schemeClr>
                </a:solidFill>
                <a:latin typeface="+mn-lt"/>
              </a:rPr>
              <a:t> </a:t>
            </a:r>
            <a:r>
              <a:rPr lang="en-GB" dirty="0" smtClean="0">
                <a:solidFill>
                  <a:schemeClr val="bg1">
                    <a:alpha val="45000"/>
                  </a:schemeClr>
                </a:solidFill>
                <a:latin typeface="+mn-lt"/>
              </a:rPr>
              <a:t>Education</a:t>
            </a:r>
            <a:endParaRPr dirty="0">
              <a:solidFill>
                <a:schemeClr val="bg1">
                  <a:alpha val="45000"/>
                </a:schemeClr>
              </a:solidFill>
              <a:latin typeface="+mn-lt"/>
            </a:endParaRPr>
          </a:p>
        </p:txBody>
      </p:sp>
    </p:spTree>
    <p:extLst>
      <p:ext uri="{BB962C8B-B14F-4D97-AF65-F5344CB8AC3E}">
        <p14:creationId xmlns:p14="http://schemas.microsoft.com/office/powerpoint/2010/main" val="1730965574"/>
      </p:ext>
    </p:extLst>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403600" y="8089900"/>
            <a:ext cx="20980400" cy="5626100"/>
          </a:xfrm>
          <a:prstGeom prst="rect">
            <a:avLst/>
          </a:prstGeom>
        </p:spPr>
      </p:pic>
      <p:pic>
        <p:nvPicPr>
          <p:cNvPr id="8" name="Picture 7"/>
          <p:cNvPicPr>
            <a:picLocks noChangeAspect="1"/>
          </p:cNvPicPr>
          <p:nvPr userDrawn="1"/>
        </p:nvPicPr>
        <p:blipFill>
          <a:blip r:embed="rId3"/>
          <a:stretch>
            <a:fillRect/>
          </a:stretch>
        </p:blipFill>
        <p:spPr>
          <a:xfrm>
            <a:off x="0" y="10236200"/>
            <a:ext cx="13004800" cy="3479800"/>
          </a:xfrm>
          <a:prstGeom prst="rect">
            <a:avLst/>
          </a:prstGeom>
        </p:spPr>
      </p:pic>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smtClean="0"/>
              <a:t>Title Text</a:t>
            </a:r>
            <a:endParaRPr lang="en-US" sz="4800" spc="0" dirty="0">
              <a:latin typeface="+mn-lt"/>
            </a:endParaRPr>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9" name="Rialtas na hÉireann | Government of Ireland"/>
          <p:cNvSpPr txBox="1"/>
          <p:nvPr userDrawn="1"/>
        </p:nvSpPr>
        <p:spPr>
          <a:xfrm>
            <a:off x="1441447" y="12611805"/>
            <a:ext cx="576600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a:t>
            </a:r>
            <a:endParaRPr dirty="0">
              <a:latin typeface="+mn-lt"/>
            </a:endParaRPr>
          </a:p>
        </p:txBody>
      </p:sp>
    </p:spTree>
    <p:extLst>
      <p:ext uri="{BB962C8B-B14F-4D97-AF65-F5344CB8AC3E}">
        <p14:creationId xmlns:p14="http://schemas.microsoft.com/office/powerpoint/2010/main" val="1672440919"/>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smtClean="0"/>
              <a:t>Title Text</a:t>
            </a:r>
            <a:endParaRPr lang="en-US" sz="4800" spc="0" dirty="0">
              <a:latin typeface="+mn-lt"/>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5" name="Rialtas na hÉireann | Government of Ireland"/>
          <p:cNvSpPr txBox="1"/>
          <p:nvPr userDrawn="1"/>
        </p:nvSpPr>
        <p:spPr>
          <a:xfrm>
            <a:off x="1441447" y="12611805"/>
            <a:ext cx="8369279"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b="1" dirty="0" err="1" smtClean="0">
                <a:latin typeface="+mn-lt"/>
              </a:rPr>
              <a:t>agus</a:t>
            </a:r>
            <a:r>
              <a:rPr lang="en-GB" b="1" dirty="0" smtClean="0">
                <a:latin typeface="+mn-lt"/>
              </a:rPr>
              <a:t> </a:t>
            </a:r>
            <a:r>
              <a:rPr lang="en-GB" b="1" dirty="0" err="1" smtClean="0">
                <a:latin typeface="+mn-lt"/>
              </a:rPr>
              <a:t>Scileanna</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 and Skills</a:t>
            </a:r>
            <a:endParaRPr dirty="0">
              <a:latin typeface="+mn-lt"/>
            </a:endParaRPr>
          </a:p>
        </p:txBody>
      </p:sp>
    </p:spTree>
    <p:extLst>
      <p:ext uri="{BB962C8B-B14F-4D97-AF65-F5344CB8AC3E}">
        <p14:creationId xmlns:p14="http://schemas.microsoft.com/office/powerpoint/2010/main" val="660350079"/>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9600" b="1" cap="none" spc="-180" baseline="0">
                <a:solidFill>
                  <a:srgbClr val="004E46"/>
                </a:solidFill>
                <a:latin typeface="+mn-lt"/>
                <a:ea typeface="Calibri" charset="0"/>
                <a:cs typeface="Calibri" charset="0"/>
              </a:defRPr>
            </a:lvl1pPr>
          </a:lstStyle>
          <a:p>
            <a:r>
              <a:rPr lang="en-US" dirty="0" smtClean="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6000"/>
            <a:ext cx="11233150" cy="8644021"/>
          </a:xfrm>
          <a:prstGeom prst="rect">
            <a:avLst/>
          </a:prstGeom>
        </p:spPr>
        <p:txBody>
          <a:bodyPr/>
          <a:lstStyle>
            <a:lvl1pPr>
              <a:defRPr sz="6000">
                <a:latin typeface="+mn-lt"/>
              </a:defRPr>
            </a:lvl1pPr>
          </a:lstStyle>
          <a:p>
            <a:r>
              <a:rPr lang="en-IE" smtClean="0"/>
              <a:t>Drag picture to placeholder or click icon to add</a:t>
            </a:r>
            <a:endParaRPr lang="en-US" dirty="0"/>
          </a:p>
        </p:txBody>
      </p:sp>
      <p:sp>
        <p:nvSpPr>
          <p:cNvPr id="8" name="Text Placeholder 4"/>
          <p:cNvSpPr>
            <a:spLocks noGrp="1"/>
          </p:cNvSpPr>
          <p:nvPr>
            <p:ph type="body" sz="quarter" idx="12"/>
          </p:nvPr>
        </p:nvSpPr>
        <p:spPr>
          <a:xfrm>
            <a:off x="1462298" y="3555999"/>
            <a:ext cx="9856787" cy="8644021"/>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US" dirty="0"/>
          </a:p>
        </p:txBody>
      </p:sp>
      <p:sp>
        <p:nvSpPr>
          <p:cNvPr id="9" name="Rialtas na hÉireann | Government of Ireland"/>
          <p:cNvSpPr txBox="1"/>
          <p:nvPr userDrawn="1"/>
        </p:nvSpPr>
        <p:spPr>
          <a:xfrm>
            <a:off x="1441447" y="12611805"/>
            <a:ext cx="563776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a:t>
            </a:r>
            <a:endParaRPr dirty="0">
              <a:latin typeface="+mn-lt"/>
            </a:endParaRPr>
          </a:p>
        </p:txBody>
      </p:sp>
    </p:spTree>
    <p:extLst>
      <p:ext uri="{BB962C8B-B14F-4D97-AF65-F5344CB8AC3E}">
        <p14:creationId xmlns:p14="http://schemas.microsoft.com/office/powerpoint/2010/main" val="508275984"/>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2157112"/>
            <a:ext cx="9877339" cy="2901242"/>
          </a:xfrm>
          <a:prstGeom prst="rect">
            <a:avLst/>
          </a:prstGeom>
        </p:spPr>
        <p:txBody>
          <a:bodyPr anchor="t">
            <a:normAutofit/>
          </a:bodyPr>
          <a:lstStyle>
            <a:lvl1pPr algn="l">
              <a:lnSpc>
                <a:spcPct val="80000"/>
              </a:lnSpc>
              <a:defRPr sz="7000" b="1" cap="none" spc="0">
                <a:solidFill>
                  <a:srgbClr val="004E46"/>
                </a:solidFill>
                <a:latin typeface="+mn-lt"/>
                <a:ea typeface="Calibri" charset="0"/>
                <a:cs typeface="Calibri" charset="0"/>
              </a:defRPr>
            </a:lvl1pPr>
          </a:lstStyle>
          <a:p>
            <a:r>
              <a:rPr lang="en-US" dirty="0" smtClean="0"/>
              <a:t>Title Text</a:t>
            </a:r>
            <a:endParaRPr dirty="0"/>
          </a:p>
        </p:txBody>
      </p:sp>
      <p:sp>
        <p:nvSpPr>
          <p:cNvPr id="6" name="Picture Placeholder 5"/>
          <p:cNvSpPr>
            <a:spLocks noGrp="1"/>
          </p:cNvSpPr>
          <p:nvPr>
            <p:ph type="pic" sz="quarter" idx="10"/>
          </p:nvPr>
        </p:nvSpPr>
        <p:spPr>
          <a:xfrm>
            <a:off x="12007850" y="835377"/>
            <a:ext cx="11642982" cy="11397898"/>
          </a:xfrm>
          <a:prstGeom prst="rect">
            <a:avLst/>
          </a:prstGeom>
        </p:spPr>
        <p:txBody>
          <a:bodyPr/>
          <a:lstStyle>
            <a:lvl1pPr>
              <a:defRPr sz="6000">
                <a:latin typeface="+mn-lt"/>
              </a:defRPr>
            </a:lvl1pPr>
          </a:lstStyle>
          <a:p>
            <a:r>
              <a:rPr lang="en-IE" smtClean="0"/>
              <a:t>Drag picture to placeholder or click icon to add</a:t>
            </a:r>
            <a:endParaRPr lang="en-US" dirty="0"/>
          </a:p>
        </p:txBody>
      </p:sp>
      <p:sp>
        <p:nvSpPr>
          <p:cNvPr id="3" name="Text Placeholder 2"/>
          <p:cNvSpPr>
            <a:spLocks noGrp="1"/>
          </p:cNvSpPr>
          <p:nvPr>
            <p:ph type="body" sz="quarter" idx="11"/>
          </p:nvPr>
        </p:nvSpPr>
        <p:spPr>
          <a:xfrm>
            <a:off x="1441450" y="946150"/>
            <a:ext cx="9877258" cy="808509"/>
          </a:xfrm>
          <a:prstGeom prst="rect">
            <a:avLst/>
          </a:prstGeom>
        </p:spPr>
        <p:txBody>
          <a:bodyPr/>
          <a:lstStyle>
            <a:lvl1pPr algn="l">
              <a:defRPr sz="3500" b="1">
                <a:solidFill>
                  <a:srgbClr val="B3B6A7"/>
                </a:solidFill>
                <a:latin typeface="+mn-lt"/>
              </a:defRPr>
            </a:lvl1pPr>
            <a:lvl2pPr algn="l">
              <a:defRPr sz="3500" b="1">
                <a:latin typeface="+mn-lt"/>
              </a:defRPr>
            </a:lvl2pPr>
            <a:lvl3pPr algn="l">
              <a:defRPr sz="3500" b="1">
                <a:latin typeface="+mn-lt"/>
              </a:defRPr>
            </a:lvl3pPr>
            <a:lvl4pPr algn="l">
              <a:defRPr sz="3500" b="1">
                <a:latin typeface="+mn-lt"/>
              </a:defRPr>
            </a:lvl4pPr>
            <a:lvl5pPr algn="l">
              <a:defRPr sz="3500" b="1">
                <a:latin typeface="+mn-lt"/>
              </a:defRPr>
            </a:lvl5pPr>
          </a:lstStyle>
          <a:p>
            <a:pPr lvl="0"/>
            <a:r>
              <a:rPr lang="en-IE" smtClean="0"/>
              <a:t>Click to edit Master text styles</a:t>
            </a:r>
          </a:p>
        </p:txBody>
      </p:sp>
      <p:sp>
        <p:nvSpPr>
          <p:cNvPr id="5" name="Text Placeholder 4"/>
          <p:cNvSpPr>
            <a:spLocks noGrp="1"/>
          </p:cNvSpPr>
          <p:nvPr>
            <p:ph type="body" sz="quarter" idx="12"/>
          </p:nvPr>
        </p:nvSpPr>
        <p:spPr>
          <a:xfrm>
            <a:off x="1462088" y="5362575"/>
            <a:ext cx="9856787" cy="6870700"/>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US" dirty="0"/>
          </a:p>
        </p:txBody>
      </p:sp>
      <p:sp>
        <p:nvSpPr>
          <p:cNvPr id="7" name="Rialtas na hÉireann | Government of Ireland"/>
          <p:cNvSpPr txBox="1"/>
          <p:nvPr userDrawn="1"/>
        </p:nvSpPr>
        <p:spPr>
          <a:xfrm>
            <a:off x="1441447" y="12611805"/>
            <a:ext cx="557364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a:t>
            </a:r>
            <a:endParaRPr dirty="0">
              <a:latin typeface="+mn-lt"/>
            </a:endParaRPr>
          </a:p>
        </p:txBody>
      </p:sp>
    </p:spTree>
    <p:extLst>
      <p:ext uri="{BB962C8B-B14F-4D97-AF65-F5344CB8AC3E}">
        <p14:creationId xmlns:p14="http://schemas.microsoft.com/office/powerpoint/2010/main" val="1241443098"/>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9600" b="1" cap="none" spc="-180" baseline="0">
                <a:solidFill>
                  <a:srgbClr val="004E46"/>
                </a:solidFill>
                <a:latin typeface="+mn-lt"/>
                <a:ea typeface="Calibri" charset="0"/>
                <a:cs typeface="Calibri" charset="0"/>
              </a:defRPr>
            </a:lvl1pPr>
          </a:lstStyle>
          <a:p>
            <a:r>
              <a:rPr lang="en-US" dirty="0" smtClean="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5998"/>
            <a:ext cx="11233150" cy="4231643"/>
          </a:xfrm>
          <a:prstGeom prst="rect">
            <a:avLst/>
          </a:prstGeom>
        </p:spPr>
        <p:txBody>
          <a:bodyPr/>
          <a:lstStyle>
            <a:lvl1pPr>
              <a:defRPr sz="6000">
                <a:latin typeface="+mn-lt"/>
              </a:defRPr>
            </a:lvl1pPr>
          </a:lstStyle>
          <a:p>
            <a:r>
              <a:rPr lang="en-IE" smtClean="0"/>
              <a:t>Drag picture to placeholder or click icon to add</a:t>
            </a:r>
            <a:endParaRPr lang="en-US" dirty="0"/>
          </a:p>
        </p:txBody>
      </p:sp>
      <p:sp>
        <p:nvSpPr>
          <p:cNvPr id="8" name="Picture Placeholder 5"/>
          <p:cNvSpPr>
            <a:spLocks noGrp="1"/>
          </p:cNvSpPr>
          <p:nvPr>
            <p:ph type="pic" sz="quarter" idx="11"/>
          </p:nvPr>
        </p:nvSpPr>
        <p:spPr>
          <a:xfrm>
            <a:off x="12007849" y="8060021"/>
            <a:ext cx="5472000" cy="4140000"/>
          </a:xfrm>
          <a:prstGeom prst="rect">
            <a:avLst/>
          </a:prstGeom>
        </p:spPr>
        <p:txBody>
          <a:bodyPr/>
          <a:lstStyle>
            <a:lvl1pPr>
              <a:defRPr sz="6000">
                <a:latin typeface="+mn-lt"/>
              </a:defRPr>
            </a:lvl1pPr>
          </a:lstStyle>
          <a:p>
            <a:r>
              <a:rPr lang="en-IE" smtClean="0"/>
              <a:t>Drag picture to placeholder or click icon to add</a:t>
            </a:r>
            <a:endParaRPr lang="en-US" dirty="0"/>
          </a:p>
        </p:txBody>
      </p:sp>
      <p:sp>
        <p:nvSpPr>
          <p:cNvPr id="9" name="Picture Placeholder 5"/>
          <p:cNvSpPr>
            <a:spLocks noGrp="1"/>
          </p:cNvSpPr>
          <p:nvPr>
            <p:ph type="pic" sz="quarter" idx="12"/>
          </p:nvPr>
        </p:nvSpPr>
        <p:spPr>
          <a:xfrm>
            <a:off x="17769000" y="8060021"/>
            <a:ext cx="5472000" cy="4140000"/>
          </a:xfrm>
          <a:prstGeom prst="rect">
            <a:avLst/>
          </a:prstGeom>
        </p:spPr>
        <p:txBody>
          <a:bodyPr/>
          <a:lstStyle>
            <a:lvl1pPr>
              <a:defRPr sz="6000">
                <a:latin typeface="+mn-lt"/>
              </a:defRPr>
            </a:lvl1pPr>
          </a:lstStyle>
          <a:p>
            <a:r>
              <a:rPr lang="en-IE" smtClean="0"/>
              <a:t>Drag picture to placeholder or click icon to add</a:t>
            </a:r>
            <a:endParaRPr lang="en-US" dirty="0"/>
          </a:p>
        </p:txBody>
      </p:sp>
      <p:sp>
        <p:nvSpPr>
          <p:cNvPr id="10" name="Text Placeholder 4"/>
          <p:cNvSpPr>
            <a:spLocks noGrp="1"/>
          </p:cNvSpPr>
          <p:nvPr>
            <p:ph type="body" sz="quarter" idx="13"/>
          </p:nvPr>
        </p:nvSpPr>
        <p:spPr>
          <a:xfrm>
            <a:off x="1441450" y="3555997"/>
            <a:ext cx="9856787" cy="8644023"/>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IE" smtClean="0"/>
              <a:t>Click to edit Master text styles</a:t>
            </a:r>
          </a:p>
          <a:p>
            <a:pPr lvl="1"/>
            <a:r>
              <a:rPr lang="en-IE" smtClean="0"/>
              <a:t>Second level</a:t>
            </a:r>
          </a:p>
          <a:p>
            <a:pPr lvl="2"/>
            <a:r>
              <a:rPr lang="en-IE" smtClean="0"/>
              <a:t>Third level</a:t>
            </a:r>
          </a:p>
          <a:p>
            <a:pPr lvl="3"/>
            <a:r>
              <a:rPr lang="en-IE" smtClean="0"/>
              <a:t>Fourth level</a:t>
            </a:r>
          </a:p>
          <a:p>
            <a:pPr lvl="4"/>
            <a:r>
              <a:rPr lang="en-IE" smtClean="0"/>
              <a:t>Fifth level</a:t>
            </a:r>
            <a:endParaRPr lang="en-US" dirty="0"/>
          </a:p>
        </p:txBody>
      </p:sp>
      <p:sp>
        <p:nvSpPr>
          <p:cNvPr id="11" name="Rialtas na hÉireann | Government of Ireland"/>
          <p:cNvSpPr txBox="1"/>
          <p:nvPr userDrawn="1"/>
        </p:nvSpPr>
        <p:spPr>
          <a:xfrm>
            <a:off x="1441447" y="12611805"/>
            <a:ext cx="563776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 </a:t>
            </a:r>
            <a:endParaRPr dirty="0">
              <a:latin typeface="+mn-lt"/>
            </a:endParaRPr>
          </a:p>
        </p:txBody>
      </p:sp>
    </p:spTree>
    <p:extLst>
      <p:ext uri="{BB962C8B-B14F-4D97-AF65-F5344CB8AC3E}">
        <p14:creationId xmlns:p14="http://schemas.microsoft.com/office/powerpoint/2010/main" val="659740968"/>
      </p:ext>
    </p:extLst>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reserve="1">
  <p:cSld name="Blank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823739"/>
      </p:ext>
    </p:extLst>
  </p:cSld>
  <p:clrMapOvr>
    <a:masterClrMapping/>
  </p:clrMapOvr>
  <p:transition spd="med"/>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765367"/>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1676400" y="3651250"/>
            <a:ext cx="10363200" cy="87026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12344400" y="3651250"/>
            <a:ext cx="10363200" cy="87026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a:xfrm>
            <a:off x="1676400" y="12712701"/>
            <a:ext cx="5486400" cy="730250"/>
          </a:xfrm>
          <a:prstGeom prst="rect">
            <a:avLst/>
          </a:prstGeom>
        </p:spPr>
        <p:txBody>
          <a:bodyPr/>
          <a:lstStyle/>
          <a:p>
            <a:fld id="{A88237B8-2703-4793-81B9-7545BABDE813}" type="datetimeFigureOut">
              <a:rPr lang="en-IE" smtClean="0"/>
              <a:t>20/01/2023</a:t>
            </a:fld>
            <a:endParaRPr lang="en-IE"/>
          </a:p>
        </p:txBody>
      </p:sp>
      <p:sp>
        <p:nvSpPr>
          <p:cNvPr id="6" name="Footer Placeholder 5"/>
          <p:cNvSpPr>
            <a:spLocks noGrp="1"/>
          </p:cNvSpPr>
          <p:nvPr>
            <p:ph type="ftr" sz="quarter" idx="11"/>
          </p:nvPr>
        </p:nvSpPr>
        <p:spPr>
          <a:xfrm>
            <a:off x="8077200" y="12712701"/>
            <a:ext cx="8229600" cy="730250"/>
          </a:xfrm>
          <a:prstGeom prst="rect">
            <a:avLst/>
          </a:prstGeom>
        </p:spPr>
        <p:txBody>
          <a:bodyPr/>
          <a:lstStyle/>
          <a:p>
            <a:endParaRPr lang="en-IE"/>
          </a:p>
        </p:txBody>
      </p:sp>
      <p:sp>
        <p:nvSpPr>
          <p:cNvPr id="7" name="Slide Number Placeholder 6"/>
          <p:cNvSpPr>
            <a:spLocks noGrp="1"/>
          </p:cNvSpPr>
          <p:nvPr>
            <p:ph type="sldNum" sz="quarter" idx="12"/>
          </p:nvPr>
        </p:nvSpPr>
        <p:spPr>
          <a:xfrm>
            <a:off x="17221200" y="12712701"/>
            <a:ext cx="5486400" cy="730250"/>
          </a:xfrm>
          <a:prstGeom prst="rect">
            <a:avLst/>
          </a:prstGeom>
        </p:spPr>
        <p:txBody>
          <a:bodyPr/>
          <a:lstStyle/>
          <a:p>
            <a:fld id="{0F1C8BBA-F908-4D59-8A7E-327B79BBE020}" type="slidenum">
              <a:rPr lang="en-IE" smtClean="0"/>
              <a:t>‹#›</a:t>
            </a:fld>
            <a:endParaRPr lang="en-IE"/>
          </a:p>
        </p:txBody>
      </p:sp>
    </p:spTree>
    <p:extLst>
      <p:ext uri="{BB962C8B-B14F-4D97-AF65-F5344CB8AC3E}">
        <p14:creationId xmlns:p14="http://schemas.microsoft.com/office/powerpoint/2010/main" val="2340764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p:nvPr/>
        </p:nvSpPr>
        <p:spPr>
          <a:xfrm>
            <a:off x="3708970" y="9482323"/>
            <a:ext cx="18897030" cy="3006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lvl1pPr algn="l" defTabSz="800735">
              <a:lnSpc>
                <a:spcPct val="120000"/>
              </a:lnSpc>
              <a:defRPr sz="3104">
                <a:solidFill>
                  <a:srgbClr val="FFFFFF"/>
                </a:solidFill>
              </a:defRPr>
            </a:lvl1pPr>
            <a:lvl2pPr indent="0" algn="l" defTabSz="800735">
              <a:lnSpc>
                <a:spcPct val="120000"/>
              </a:lnSpc>
              <a:buClr>
                <a:srgbClr val="FFFFFF"/>
              </a:buClr>
              <a:defRPr sz="3104">
                <a:solidFill>
                  <a:srgbClr val="FFFFFF"/>
                </a:solidFill>
                <a:latin typeface="Georgia"/>
                <a:ea typeface="Georgia"/>
                <a:cs typeface="Georgia"/>
                <a:sym typeface="Georgia"/>
              </a:defRPr>
            </a:lvl2pPr>
            <a:lvl3pPr indent="443484" algn="l" defTabSz="800735">
              <a:lnSpc>
                <a:spcPct val="120000"/>
              </a:lnSpc>
              <a:defRPr sz="3104" i="1">
                <a:solidFill>
                  <a:srgbClr val="FFFFFF"/>
                </a:solidFill>
              </a:defRPr>
            </a:lvl3pPr>
            <a:lvl4pPr indent="665226" algn="l" defTabSz="800735">
              <a:lnSpc>
                <a:spcPct val="120000"/>
              </a:lnSpc>
              <a:defRPr sz="3104" i="1">
                <a:solidFill>
                  <a:srgbClr val="FFFFFF"/>
                </a:solidFill>
                <a:latin typeface="Georgia"/>
                <a:ea typeface="Georgia"/>
                <a:cs typeface="Georgia"/>
                <a:sym typeface="Georgia"/>
              </a:defRPr>
            </a:lvl4pPr>
            <a:lvl5pPr indent="886968" algn="l" defTabSz="800735">
              <a:lnSpc>
                <a:spcPct val="120000"/>
              </a:lnSpc>
              <a:defRPr sz="3104" i="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 name="Rialtas na hÉireann | Government of Ireland"/>
          <p:cNvSpPr txBox="1"/>
          <p:nvPr/>
        </p:nvSpPr>
        <p:spPr>
          <a:xfrm>
            <a:off x="1441447" y="12611805"/>
            <a:ext cx="5573642" cy="37959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pPr/>
              <a:t>‹#›</a:t>
            </a:fld>
            <a:r>
              <a:rPr lang="en-GB" b="1" dirty="0" smtClean="0">
                <a:latin typeface="+mn-lt"/>
              </a:rPr>
              <a:t>  An </a:t>
            </a:r>
            <a:r>
              <a:rPr lang="en-GB" b="1" dirty="0" err="1" smtClean="0">
                <a:latin typeface="+mn-lt"/>
              </a:rPr>
              <a:t>Roinn</a:t>
            </a:r>
            <a:r>
              <a:rPr lang="en-GB" b="1" dirty="0" smtClean="0">
                <a:latin typeface="+mn-lt"/>
              </a:rPr>
              <a:t> </a:t>
            </a:r>
            <a:r>
              <a:rPr lang="en-GB" b="1" dirty="0" err="1" smtClean="0">
                <a:latin typeface="+mn-lt"/>
              </a:rPr>
              <a:t>Oideachais</a:t>
            </a:r>
            <a:r>
              <a:rPr lang="en-GB" b="1" baseline="0" dirty="0" smtClean="0">
                <a:latin typeface="+mn-lt"/>
              </a:rPr>
              <a:t> </a:t>
            </a:r>
            <a:r>
              <a:rPr lang="en-GB" dirty="0" smtClean="0">
                <a:latin typeface="+mn-lt"/>
              </a:rPr>
              <a:t>|</a:t>
            </a:r>
            <a:r>
              <a:rPr lang="en-GB" baseline="0" dirty="0" smtClean="0">
                <a:latin typeface="+mn-lt"/>
              </a:rPr>
              <a:t> </a:t>
            </a:r>
            <a:r>
              <a:rPr lang="en-GB" dirty="0" smtClean="0">
                <a:latin typeface="+mn-lt"/>
              </a:rPr>
              <a:t>Department of</a:t>
            </a:r>
            <a:r>
              <a:rPr lang="en-GB" baseline="0" dirty="0" smtClean="0">
                <a:latin typeface="+mn-lt"/>
              </a:rPr>
              <a:t> </a:t>
            </a:r>
            <a:r>
              <a:rPr lang="en-GB" dirty="0" smtClean="0">
                <a:latin typeface="+mn-lt"/>
              </a:rPr>
              <a:t>Education</a:t>
            </a:r>
            <a:endParaRPr dirty="0">
              <a:latin typeface="+mn-lt"/>
            </a:endParaRPr>
          </a:p>
        </p:txBody>
      </p:sp>
      <p:pic>
        <p:nvPicPr>
          <p:cNvPr id="9" name="Picture 8"/>
          <p:cNvPicPr>
            <a:picLocks noChangeAspect="1"/>
          </p:cNvPicPr>
          <p:nvPr userDrawn="1"/>
        </p:nvPicPr>
        <p:blipFill rotWithShape="1">
          <a:blip r:embed="rId15"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3" name="Text Placeholder 2"/>
          <p:cNvSpPr>
            <a:spLocks noGrp="1"/>
          </p:cNvSpPr>
          <p:nvPr>
            <p:ph type="body" idx="1"/>
          </p:nvPr>
        </p:nvSpPr>
        <p:spPr>
          <a:xfrm>
            <a:off x="1441449" y="3651250"/>
            <a:ext cx="19252867" cy="87026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 Third level</a:t>
            </a:r>
          </a:p>
          <a:p>
            <a:pPr lvl="3"/>
            <a:r>
              <a:rPr lang="en-US" dirty="0" smtClean="0"/>
              <a:t>  Fourth level</a:t>
            </a:r>
          </a:p>
          <a:p>
            <a:pPr lvl="4"/>
            <a:r>
              <a:rPr lang="en-US" dirty="0" smtClean="0"/>
              <a:t> Fifth level</a:t>
            </a:r>
            <a:endParaRPr lang="en-US" dirty="0"/>
          </a:p>
        </p:txBody>
      </p:sp>
      <p:sp>
        <p:nvSpPr>
          <p:cNvPr id="4" name="Title Placeholder 3"/>
          <p:cNvSpPr>
            <a:spLocks noGrp="1"/>
          </p:cNvSpPr>
          <p:nvPr>
            <p:ph type="title"/>
          </p:nvPr>
        </p:nvSpPr>
        <p:spPr>
          <a:xfrm>
            <a:off x="1411042" y="742245"/>
            <a:ext cx="19283274" cy="2286000"/>
          </a:xfrm>
          <a:prstGeom prst="rect">
            <a:avLst/>
          </a:prstGeom>
        </p:spPr>
        <p:txBody>
          <a:bodyPr vert="horz" lIns="91440" tIns="45720" rIns="91440" bIns="45720" rtlCol="0" anchor="t">
            <a:normAutofit/>
          </a:bodyPr>
          <a:lstStyle/>
          <a:p>
            <a:r>
              <a:rPr lang="en-US" dirty="0" smtClean="0"/>
              <a:t>Title Text</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58" r:id="rId3"/>
    <p:sldLayoutId id="2147483663" r:id="rId4"/>
    <p:sldLayoutId id="2147483665" r:id="rId5"/>
    <p:sldLayoutId id="2147483664" r:id="rId6"/>
    <p:sldLayoutId id="2147483666" r:id="rId7"/>
    <p:sldLayoutId id="2147483660" r:id="rId8"/>
    <p:sldLayoutId id="2147483669" r:id="rId9"/>
    <p:sldLayoutId id="2147483668" r:id="rId10"/>
    <p:sldLayoutId id="2147483659" r:id="rId11"/>
    <p:sldLayoutId id="2147483667" r:id="rId12"/>
    <p:sldLayoutId id="2147483670" r:id="rId13"/>
  </p:sldLayoutIdLst>
  <p:transition spd="med"/>
  <p:timing>
    <p:tnLst>
      <p:par>
        <p:cTn id="1" dur="indefinite" restart="never" nodeType="tmRoot"/>
      </p:par>
    </p:tnLst>
  </p:timing>
  <p:txStyles>
    <p:titleStyle>
      <a:lvl1pPr marL="0" marR="0" indent="0" algn="l" defTabSz="825500" eaLnBrk="1" latinLnBrk="0" hangingPunct="1">
        <a:lnSpc>
          <a:spcPct val="100000"/>
        </a:lnSpc>
        <a:spcBef>
          <a:spcPts val="0"/>
        </a:spcBef>
        <a:spcAft>
          <a:spcPts val="0"/>
        </a:spcAft>
        <a:buClrTx/>
        <a:buSzTx/>
        <a:buFontTx/>
        <a:buNone/>
        <a:tabLst/>
        <a:defRPr sz="9600" b="1" i="0" u="none" strike="noStrike" cap="none" spc="-180" baseline="0">
          <a:ln>
            <a:noFill/>
          </a:ln>
          <a:solidFill>
            <a:srgbClr val="004D44"/>
          </a:solidFill>
          <a:uFillTx/>
          <a:latin typeface="+mn-lt"/>
          <a:ea typeface="Open Sans"/>
          <a:cs typeface="Open Sans"/>
          <a:sym typeface="Open Sans"/>
        </a:defRPr>
      </a:lvl1pPr>
      <a:lvl2pPr marL="0" marR="0" indent="228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2pPr>
      <a:lvl3pPr marL="0" marR="0" indent="457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3pPr>
      <a:lvl4pPr marL="0" marR="0" indent="685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4pPr>
      <a:lvl5pPr marL="0" marR="0" indent="9144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5pPr>
      <a:lvl6pPr marL="0" marR="0" indent="11430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6pPr>
      <a:lvl7pPr marL="0" marR="0" indent="1371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7pPr>
      <a:lvl8pPr marL="0" marR="0" indent="1600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8pPr>
      <a:lvl9pPr marL="0" marR="0" indent="1828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9pPr>
    </p:titleStyle>
    <p:bodyStyle>
      <a:lvl1pPr marL="0" marR="0" indent="0" algn="l" defTabSz="825500" eaLnBrk="1" fontAlgn="auto" latinLnBrk="0" hangingPunct="1">
        <a:lnSpc>
          <a:spcPct val="110000"/>
        </a:lnSpc>
        <a:spcBef>
          <a:spcPts val="0"/>
        </a:spcBef>
        <a:spcAft>
          <a:spcPts val="0"/>
        </a:spcAft>
        <a:buClrTx/>
        <a:buSzTx/>
        <a:buFontTx/>
        <a:buNone/>
        <a:tabLst/>
        <a:defRPr sz="8800" b="0" i="0" u="none" strike="noStrike" cap="none" spc="-150" baseline="0">
          <a:ln>
            <a:noFill/>
          </a:ln>
          <a:solidFill>
            <a:srgbClr val="5E5E5E"/>
          </a:solidFill>
          <a:uFillTx/>
          <a:latin typeface="+mn-lt"/>
          <a:ea typeface="Open Sans"/>
          <a:cs typeface="Open Sans"/>
          <a:sym typeface="Open Sans"/>
        </a:defRPr>
      </a:lvl1pPr>
      <a:lvl2pPr marL="0" marR="0" indent="228600" algn="l" defTabSz="825500" eaLnBrk="1" fontAlgn="auto" latinLnBrk="0" hangingPunct="1">
        <a:lnSpc>
          <a:spcPct val="110000"/>
        </a:lnSpc>
        <a:spcBef>
          <a:spcPts val="0"/>
        </a:spcBef>
        <a:spcAft>
          <a:spcPts val="0"/>
        </a:spcAft>
        <a:buClrTx/>
        <a:buSzTx/>
        <a:buFontTx/>
        <a:buNone/>
        <a:tabLst/>
        <a:defRPr sz="6000" b="0" i="0" u="none" strike="noStrike" cap="none" spc="-150" baseline="0">
          <a:ln>
            <a:noFill/>
          </a:ln>
          <a:solidFill>
            <a:srgbClr val="5E5E5E"/>
          </a:solidFill>
          <a:uFillTx/>
          <a:latin typeface="+mn-lt"/>
          <a:ea typeface="Open Sans"/>
          <a:cs typeface="Open Sans"/>
          <a:sym typeface="Open Sans"/>
        </a:defRPr>
      </a:lvl2pPr>
      <a:lvl3pPr marL="1440000" marR="0" indent="-857250" algn="l" defTabSz="825500" eaLnBrk="1" fontAlgn="auto" latinLnBrk="0" hangingPunct="1">
        <a:lnSpc>
          <a:spcPct val="110000"/>
        </a:lnSpc>
        <a:spcBef>
          <a:spcPts val="0"/>
        </a:spcBef>
        <a:spcAft>
          <a:spcPts val="0"/>
        </a:spcAft>
        <a:buClr>
          <a:srgbClr val="83BE41"/>
        </a:buClr>
        <a:buSzTx/>
        <a:buFont typeface=".AppleSystemUIFont" charset="-120"/>
        <a:buChar char="—"/>
        <a:tabLst/>
        <a:defRPr sz="6000" b="0" i="1" u="none" strike="noStrike" cap="none" spc="-150" baseline="0">
          <a:ln>
            <a:noFill/>
          </a:ln>
          <a:solidFill>
            <a:srgbClr val="5E5E5E"/>
          </a:solidFill>
          <a:uFillTx/>
          <a:latin typeface="+mn-lt"/>
          <a:ea typeface="Open Sans"/>
          <a:cs typeface="Open Sans"/>
          <a:sym typeface="Open Sans"/>
        </a:defRPr>
      </a:lvl3pPr>
      <a:lvl4pPr marL="2160000" marR="0" indent="-685800" algn="l" defTabSz="825500" eaLnBrk="1" fontAlgn="auto" latinLnBrk="0" hangingPunct="1">
        <a:lnSpc>
          <a:spcPct val="110000"/>
        </a:lnSpc>
        <a:spcBef>
          <a:spcPts val="0"/>
        </a:spcBef>
        <a:spcAft>
          <a:spcPts val="0"/>
        </a:spcAft>
        <a:buClr>
          <a:srgbClr val="83BE41"/>
        </a:buClr>
        <a:buSzTx/>
        <a:buFont typeface=".AppleSystemUIFont" charset="-120"/>
        <a:buChar char="—"/>
        <a:tabLst/>
        <a:defRPr sz="4800" b="0" i="0" u="none" strike="noStrike" cap="none" spc="-150" baseline="0">
          <a:ln>
            <a:noFill/>
          </a:ln>
          <a:solidFill>
            <a:srgbClr val="5E5E5E"/>
          </a:solidFill>
          <a:uFillTx/>
          <a:latin typeface="+mn-lt"/>
          <a:ea typeface="Open Sans"/>
          <a:cs typeface="Open Sans"/>
          <a:sym typeface="Open Sans"/>
        </a:defRPr>
      </a:lvl4pPr>
      <a:lvl5pPr marL="2880000" marR="0" indent="-685800" algn="l" defTabSz="825500" eaLnBrk="1" fontAlgn="auto" latinLnBrk="0" hangingPunct="1">
        <a:lnSpc>
          <a:spcPct val="110000"/>
        </a:lnSpc>
        <a:spcBef>
          <a:spcPts val="0"/>
        </a:spcBef>
        <a:spcAft>
          <a:spcPts val="0"/>
        </a:spcAft>
        <a:buClr>
          <a:srgbClr val="83BE41"/>
        </a:buClr>
        <a:buSzTx/>
        <a:buFont typeface=".AppleSystemUIFont" charset="-120"/>
        <a:buChar char="–"/>
        <a:tabLst/>
        <a:defRPr sz="4800" b="0" i="1" u="none" strike="noStrike" cap="none" spc="-150" baseline="0">
          <a:ln>
            <a:noFill/>
          </a:ln>
          <a:solidFill>
            <a:srgbClr val="5E5E5E"/>
          </a:solidFill>
          <a:uFillTx/>
          <a:latin typeface="+mn-lt"/>
          <a:ea typeface="Open Sans"/>
          <a:cs typeface="Open Sans"/>
          <a:sym typeface="Open Sans"/>
        </a:defRPr>
      </a:lvl5pPr>
      <a:lvl6pPr marL="0" marR="0" indent="11430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6pPr>
      <a:lvl7pPr marL="0" marR="0" indent="13716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7pPr>
      <a:lvl8pPr marL="0" marR="0" indent="16002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8pPr>
      <a:lvl9pPr marL="0" marR="0" indent="18288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9pPr>
    </p:bodyStyle>
    <p:otherStyle>
      <a:lvl1pPr marL="0" marR="0" indent="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1pPr>
      <a:lvl2pPr marL="0" marR="0" indent="2286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2pPr>
      <a:lvl3pPr marL="0" marR="0" indent="4572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3pPr>
      <a:lvl4pPr marL="0" marR="0" indent="6858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4pPr>
      <a:lvl5pPr marL="0" marR="0" indent="9144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5pPr>
      <a:lvl6pPr marL="0" marR="0" indent="11430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6pPr>
      <a:lvl7pPr marL="0" marR="0" indent="13716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7pPr>
      <a:lvl8pPr marL="0" marR="0" indent="16002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8pPr>
      <a:lvl9pPr marL="0" marR="0" indent="18288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799" y="4306024"/>
            <a:ext cx="21292457" cy="5682037"/>
          </a:xfrm>
        </p:spPr>
        <p:txBody>
          <a:bodyPr>
            <a:normAutofit/>
          </a:bodyPr>
          <a:lstStyle/>
          <a:p>
            <a:r>
              <a:rPr lang="en-IE" sz="10500" b="1" dirty="0" smtClean="0"/>
              <a:t>Senior </a:t>
            </a:r>
            <a:r>
              <a:rPr lang="en-IE" sz="10500" b="1" dirty="0"/>
              <a:t>Cycle Redevelopment: </a:t>
            </a:r>
            <a:r>
              <a:rPr lang="en-IE" sz="10500" b="1" dirty="0" smtClean="0"/>
              <a:t/>
            </a:r>
            <a:br>
              <a:rPr lang="en-IE" sz="10500" b="1" dirty="0" smtClean="0"/>
            </a:br>
            <a:r>
              <a:rPr lang="en-IE" sz="10500" b="1" dirty="0" smtClean="0"/>
              <a:t>the </a:t>
            </a:r>
            <a:r>
              <a:rPr lang="en-IE" sz="10500" b="1" dirty="0"/>
              <a:t>path to a new vision of Senior </a:t>
            </a:r>
            <a:r>
              <a:rPr lang="en-IE" sz="10500" b="1" dirty="0" smtClean="0"/>
              <a:t>Cycle</a:t>
            </a:r>
            <a:r>
              <a:rPr lang="en-IE" sz="10500" dirty="0" smtClean="0"/>
              <a:t> – </a:t>
            </a:r>
            <a:br>
              <a:rPr lang="en-IE" sz="10500" dirty="0" smtClean="0"/>
            </a:br>
            <a:r>
              <a:rPr lang="en-IE" sz="10500" dirty="0" smtClean="0"/>
              <a:t>an o</a:t>
            </a:r>
            <a:r>
              <a:rPr lang="en-IE" sz="10500" dirty="0" smtClean="0"/>
              <a:t>pportunity </a:t>
            </a:r>
            <a:r>
              <a:rPr lang="en-IE" sz="10500" dirty="0" smtClean="0"/>
              <a:t>born of </a:t>
            </a:r>
            <a:r>
              <a:rPr lang="en-IE" sz="10500" dirty="0" smtClean="0"/>
              <a:t>experience</a:t>
            </a:r>
            <a:endParaRPr lang="en-US" sz="10500" i="1" dirty="0"/>
          </a:p>
        </p:txBody>
      </p:sp>
      <p:sp>
        <p:nvSpPr>
          <p:cNvPr id="3" name="Text Placeholder 2"/>
          <p:cNvSpPr>
            <a:spLocks noGrp="1"/>
          </p:cNvSpPr>
          <p:nvPr>
            <p:ph type="body" sz="quarter" idx="1"/>
          </p:nvPr>
        </p:nvSpPr>
        <p:spPr>
          <a:xfrm>
            <a:off x="1828799" y="9988062"/>
            <a:ext cx="17858154" cy="3165230"/>
          </a:xfrm>
        </p:spPr>
        <p:txBody>
          <a:bodyPr>
            <a:normAutofit/>
          </a:bodyPr>
          <a:lstStyle/>
          <a:p>
            <a:pPr algn="ctr"/>
            <a:endParaRPr lang="nl-NL" altLang="nl-NL" sz="4400" dirty="0" smtClean="0">
              <a:latin typeface="Verdana" pitchFamily="34" charset="0"/>
              <a:ea typeface="Verdana" pitchFamily="34" charset="0"/>
              <a:cs typeface="Verdana" pitchFamily="34" charset="0"/>
            </a:endParaRPr>
          </a:p>
          <a:p>
            <a:r>
              <a:rPr lang="nl-NL" altLang="nl-NL" sz="5400" dirty="0" smtClean="0">
                <a:solidFill>
                  <a:schemeClr val="accent1">
                    <a:lumMod val="40000"/>
                    <a:lumOff val="60000"/>
                  </a:schemeClr>
                </a:solidFill>
                <a:latin typeface="Verdana" pitchFamily="34" charset="0"/>
                <a:ea typeface="Verdana" pitchFamily="34" charset="0"/>
                <a:cs typeface="Verdana" pitchFamily="34" charset="0"/>
              </a:rPr>
              <a:t>Dalton Tattan \ Neville </a:t>
            </a:r>
            <a:r>
              <a:rPr lang="nl-NL" altLang="nl-NL" sz="5400" dirty="0" smtClean="0">
                <a:solidFill>
                  <a:schemeClr val="accent1">
                    <a:lumMod val="40000"/>
                    <a:lumOff val="60000"/>
                  </a:schemeClr>
                </a:solidFill>
                <a:latin typeface="Verdana" pitchFamily="34" charset="0"/>
                <a:ea typeface="Verdana" pitchFamily="34" charset="0"/>
                <a:cs typeface="Verdana" pitchFamily="34" charset="0"/>
              </a:rPr>
              <a:t>Kenny, </a:t>
            </a:r>
            <a:endParaRPr lang="nl-NL" altLang="nl-NL" sz="5400" dirty="0" smtClean="0">
              <a:solidFill>
                <a:schemeClr val="accent1">
                  <a:lumMod val="40000"/>
                  <a:lumOff val="60000"/>
                </a:schemeClr>
              </a:solidFill>
              <a:latin typeface="Verdana" pitchFamily="34" charset="0"/>
              <a:ea typeface="Verdana" pitchFamily="34" charset="0"/>
              <a:cs typeface="Verdana" pitchFamily="34" charset="0"/>
            </a:endParaRPr>
          </a:p>
          <a:p>
            <a:r>
              <a:rPr lang="nl-NL" altLang="nl-NL" sz="5400" dirty="0" smtClean="0">
                <a:solidFill>
                  <a:schemeClr val="accent1">
                    <a:lumMod val="40000"/>
                    <a:lumOff val="60000"/>
                  </a:schemeClr>
                </a:solidFill>
                <a:latin typeface="Verdana" pitchFamily="34" charset="0"/>
                <a:ea typeface="Verdana" pitchFamily="34" charset="0"/>
                <a:cs typeface="Verdana" pitchFamily="34" charset="0"/>
              </a:rPr>
              <a:t>Sligo</a:t>
            </a:r>
            <a:r>
              <a:rPr lang="nl-NL" altLang="nl-NL" sz="5400" dirty="0" smtClean="0">
                <a:solidFill>
                  <a:schemeClr val="accent1">
                    <a:lumMod val="40000"/>
                    <a:lumOff val="60000"/>
                  </a:schemeClr>
                </a:solidFill>
                <a:latin typeface="Verdana" pitchFamily="34" charset="0"/>
                <a:ea typeface="Verdana" pitchFamily="34" charset="0"/>
                <a:cs typeface="Verdana" pitchFamily="34" charset="0"/>
              </a:rPr>
              <a:t>, January 2023</a:t>
            </a:r>
            <a:endParaRPr lang="nl-NL" altLang="nl-NL" sz="5400" dirty="0" smtClean="0">
              <a:solidFill>
                <a:schemeClr val="accent1">
                  <a:lumMod val="40000"/>
                  <a:lumOff val="60000"/>
                </a:schemeClr>
              </a:solidFill>
              <a:latin typeface="Verdana" pitchFamily="34" charset="0"/>
              <a:ea typeface="Verdana" pitchFamily="34" charset="0"/>
              <a:cs typeface="Verdan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14" y="961048"/>
            <a:ext cx="8535782" cy="3344976"/>
          </a:xfrm>
          <a:prstGeom prst="rect">
            <a:avLst/>
          </a:prstGeom>
        </p:spPr>
      </p:pic>
    </p:spTree>
    <p:extLst>
      <p:ext uri="{BB962C8B-B14F-4D97-AF65-F5344CB8AC3E}">
        <p14:creationId xmlns:p14="http://schemas.microsoft.com/office/powerpoint/2010/main" val="1448950240"/>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sz="12400" i="1" dirty="0" smtClean="0"/>
              <a:t>“The Leaving</a:t>
            </a:r>
            <a:r>
              <a:rPr lang="en-IE" sz="12400" i="1" dirty="0" smtClean="0"/>
              <a:t>” – </a:t>
            </a:r>
            <a:br>
              <a:rPr lang="en-IE" sz="12400" i="1" dirty="0" smtClean="0"/>
            </a:br>
            <a:r>
              <a:rPr lang="en-IE" sz="7300" i="1" dirty="0" smtClean="0"/>
              <a:t>An Irish cultural experience</a:t>
            </a:r>
            <a:endParaRPr lang="en-IE" sz="7300" i="1" dirty="0"/>
          </a:p>
        </p:txBody>
      </p:sp>
      <p:sp>
        <p:nvSpPr>
          <p:cNvPr id="4" name="Text Placeholder 3"/>
          <p:cNvSpPr>
            <a:spLocks noGrp="1"/>
          </p:cNvSpPr>
          <p:nvPr>
            <p:ph type="body" sz="quarter" idx="12"/>
          </p:nvPr>
        </p:nvSpPr>
        <p:spPr>
          <a:xfrm>
            <a:off x="1441451" y="3556001"/>
            <a:ext cx="12380058" cy="8644020"/>
          </a:xfrm>
        </p:spPr>
        <p:txBody>
          <a:bodyPr>
            <a:normAutofit lnSpcReduction="10000"/>
          </a:bodyPr>
          <a:lstStyle/>
          <a:p>
            <a:pPr marL="857250" indent="-857250">
              <a:buFont typeface="Arial" panose="020B0604020202020204" pitchFamily="34" charset="0"/>
              <a:buChar char="•"/>
            </a:pPr>
            <a:r>
              <a:rPr lang="en-IE" b="1" dirty="0" smtClean="0">
                <a:solidFill>
                  <a:srgbClr val="004D44"/>
                </a:solidFill>
              </a:rPr>
              <a:t>Who remembers it?</a:t>
            </a:r>
          </a:p>
          <a:p>
            <a:pPr marL="857250" indent="-857250">
              <a:buFont typeface="Arial" panose="020B0604020202020204" pitchFamily="34" charset="0"/>
              <a:buChar char="•"/>
            </a:pPr>
            <a:r>
              <a:rPr lang="en-IE" b="1" dirty="0" smtClean="0">
                <a:solidFill>
                  <a:srgbClr val="004D44"/>
                </a:solidFill>
              </a:rPr>
              <a:t>How did it feel?</a:t>
            </a:r>
          </a:p>
          <a:p>
            <a:pPr marL="857250" indent="-857250">
              <a:buFont typeface="Arial" panose="020B0604020202020204" pitchFamily="34" charset="0"/>
              <a:buChar char="•"/>
            </a:pPr>
            <a:r>
              <a:rPr lang="en-IE" b="1" dirty="0" smtClean="0">
                <a:solidFill>
                  <a:srgbClr val="004D44"/>
                </a:solidFill>
              </a:rPr>
              <a:t>When was it?</a:t>
            </a:r>
            <a:endParaRPr lang="en-IE" b="1" dirty="0">
              <a:solidFill>
                <a:srgbClr val="004D44"/>
              </a:solidFill>
            </a:endParaRPr>
          </a:p>
          <a:p>
            <a:pPr marL="857250" indent="-857250">
              <a:buFont typeface="Arial" panose="020B0604020202020204" pitchFamily="34" charset="0"/>
              <a:buChar char="•"/>
            </a:pPr>
            <a:r>
              <a:rPr lang="en-IE" b="1" dirty="0" smtClean="0">
                <a:solidFill>
                  <a:srgbClr val="004D44"/>
                </a:solidFill>
              </a:rPr>
              <a:t>But, do you remember your grades?</a:t>
            </a:r>
          </a:p>
          <a:p>
            <a:pPr marL="857250" indent="-857250">
              <a:buFont typeface="Arial" panose="020B0604020202020204" pitchFamily="34" charset="0"/>
              <a:buChar char="•"/>
            </a:pPr>
            <a:r>
              <a:rPr lang="en-IE" b="1" dirty="0" smtClean="0">
                <a:solidFill>
                  <a:srgbClr val="004D44"/>
                </a:solidFill>
              </a:rPr>
              <a:t>Has it changed “since then”?</a:t>
            </a:r>
          </a:p>
          <a:p>
            <a:pPr marL="857250" indent="-857250">
              <a:buFont typeface="Arial" panose="020B0604020202020204" pitchFamily="34" charset="0"/>
              <a:buChar char="•"/>
            </a:pPr>
            <a:r>
              <a:rPr lang="en-IE" b="1" dirty="0" smtClean="0">
                <a:solidFill>
                  <a:srgbClr val="004D44"/>
                </a:solidFill>
              </a:rPr>
              <a:t>Have you been through it again since?</a:t>
            </a:r>
          </a:p>
          <a:p>
            <a:pPr marL="857250" indent="-857250">
              <a:buFont typeface="Arial" panose="020B0604020202020204" pitchFamily="34" charset="0"/>
              <a:buChar char="•"/>
            </a:pPr>
            <a:r>
              <a:rPr lang="en-IE" b="1" dirty="0" smtClean="0">
                <a:solidFill>
                  <a:srgbClr val="004D44"/>
                </a:solidFill>
              </a:rPr>
              <a:t>Is it (still) ‘fit for purpose’?</a:t>
            </a:r>
            <a:endParaRPr lang="en-IE" b="1" dirty="0">
              <a:solidFill>
                <a:srgbClr val="004D44"/>
              </a:solidFill>
            </a:endParaRPr>
          </a:p>
        </p:txBody>
      </p:sp>
      <p:pic>
        <p:nvPicPr>
          <p:cNvPr id="9" name="Picture Placeholder 8"/>
          <p:cNvPicPr>
            <a:picLocks noGrp="1" noChangeAspect="1"/>
          </p:cNvPicPr>
          <p:nvPr>
            <p:ph type="pic" sz="quarter" idx="10"/>
          </p:nvPr>
        </p:nvPicPr>
        <p:blipFill>
          <a:blip r:embed="rId3"/>
          <a:srcRect l="2564" r="2564"/>
          <a:stretch>
            <a:fillRect/>
          </a:stretch>
        </p:blipFill>
        <p:spPr>
          <a:xfrm>
            <a:off x="13821508" y="3556000"/>
            <a:ext cx="8932984" cy="8644021"/>
          </a:xfrm>
          <a:prstGeom prst="rect">
            <a:avLst/>
          </a:prstGeom>
        </p:spPr>
      </p:pic>
    </p:spTree>
    <p:extLst>
      <p:ext uri="{BB962C8B-B14F-4D97-AF65-F5344CB8AC3E}">
        <p14:creationId xmlns:p14="http://schemas.microsoft.com/office/powerpoint/2010/main" val="843818256"/>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8000" dirty="0" smtClean="0"/>
              <a:t>“The start” - the known knowns Jan. ‘20 </a:t>
            </a:r>
            <a:endParaRPr lang="en-IE" sz="8000" dirty="0"/>
          </a:p>
        </p:txBody>
      </p:sp>
      <p:sp>
        <p:nvSpPr>
          <p:cNvPr id="4" name="Text Placeholder 3"/>
          <p:cNvSpPr>
            <a:spLocks noGrp="1"/>
          </p:cNvSpPr>
          <p:nvPr>
            <p:ph sz="half" idx="1"/>
          </p:nvPr>
        </p:nvSpPr>
        <p:spPr>
          <a:xfrm>
            <a:off x="1367500" y="2658130"/>
            <a:ext cx="10537372" cy="9676040"/>
          </a:xfrm>
        </p:spPr>
        <p:txBody>
          <a:bodyPr>
            <a:noAutofit/>
          </a:bodyPr>
          <a:lstStyle/>
          <a:p>
            <a:r>
              <a:rPr lang="en-IE" sz="4600" dirty="0" smtClean="0">
                <a:solidFill>
                  <a:srgbClr val="005A52"/>
                </a:solidFill>
              </a:rPr>
              <a:t>OECD highlights:</a:t>
            </a:r>
          </a:p>
          <a:p>
            <a:pPr marL="857250" indent="-857250">
              <a:buFont typeface="Arial" panose="020B0604020202020204" pitchFamily="34" charset="0"/>
              <a:buChar char="•"/>
            </a:pPr>
            <a:r>
              <a:rPr lang="en-IE" sz="4600" dirty="0" smtClean="0">
                <a:solidFill>
                  <a:srgbClr val="005A52"/>
                </a:solidFill>
              </a:rPr>
              <a:t>Long tradition of high-quality education … committed to adapting system to future challenges</a:t>
            </a:r>
          </a:p>
          <a:p>
            <a:pPr marL="857250" indent="-857250">
              <a:buFont typeface="Arial" panose="020B0604020202020204" pitchFamily="34" charset="0"/>
              <a:buChar char="•"/>
            </a:pPr>
            <a:r>
              <a:rPr lang="en-IE" sz="4600" dirty="0" smtClean="0">
                <a:solidFill>
                  <a:srgbClr val="005A52"/>
                </a:solidFill>
              </a:rPr>
              <a:t>PISA – top performing system and strong emphasis on equity</a:t>
            </a:r>
          </a:p>
          <a:p>
            <a:pPr marL="857250" indent="-857250">
              <a:buFont typeface="Arial" panose="020B0604020202020204" pitchFamily="34" charset="0"/>
              <a:buChar char="•"/>
            </a:pPr>
            <a:r>
              <a:rPr lang="en-IE" sz="4600" dirty="0" smtClean="0">
                <a:solidFill>
                  <a:srgbClr val="005A52"/>
                </a:solidFill>
              </a:rPr>
              <a:t>Irish students feel well supported by teachers yet some\many feel anxious</a:t>
            </a:r>
          </a:p>
          <a:p>
            <a:pPr marL="857250" indent="-857250">
              <a:buFont typeface="Arial" panose="020B0604020202020204" pitchFamily="34" charset="0"/>
              <a:buChar char="•"/>
            </a:pPr>
            <a:r>
              <a:rPr lang="en-IE" sz="4600" dirty="0" smtClean="0">
                <a:solidFill>
                  <a:srgbClr val="005A52"/>
                </a:solidFill>
              </a:rPr>
              <a:t>Variety in assessment needed to reflect breadth of competencies that modern curricula expect</a:t>
            </a:r>
          </a:p>
        </p:txBody>
      </p:sp>
      <p:sp>
        <p:nvSpPr>
          <p:cNvPr id="5" name="Content Placeholder 4"/>
          <p:cNvSpPr>
            <a:spLocks noGrp="1"/>
          </p:cNvSpPr>
          <p:nvPr>
            <p:ph sz="half" idx="2"/>
          </p:nvPr>
        </p:nvSpPr>
        <p:spPr>
          <a:xfrm>
            <a:off x="12344399" y="2658130"/>
            <a:ext cx="10646229" cy="9695795"/>
          </a:xfrm>
        </p:spPr>
        <p:txBody>
          <a:bodyPr>
            <a:noAutofit/>
          </a:bodyPr>
          <a:lstStyle/>
          <a:p>
            <a:r>
              <a:rPr lang="en-IE" sz="4600" dirty="0" smtClean="0">
                <a:solidFill>
                  <a:srgbClr val="005A52"/>
                </a:solidFill>
              </a:rPr>
              <a:t>The conversation in Ireland:</a:t>
            </a:r>
          </a:p>
          <a:p>
            <a:pPr marL="1143000" indent="-1143000">
              <a:buFont typeface="Arial" panose="020B0604020202020204" pitchFamily="34" charset="0"/>
              <a:buChar char="•"/>
            </a:pPr>
            <a:r>
              <a:rPr lang="en-IE" sz="4600" dirty="0" smtClean="0">
                <a:solidFill>
                  <a:srgbClr val="005A52"/>
                </a:solidFill>
              </a:rPr>
              <a:t>Student say LC is a period of intense pressure – why?</a:t>
            </a:r>
          </a:p>
          <a:p>
            <a:pPr marL="1143000" indent="-1143000">
              <a:buFont typeface="Arial" panose="020B0604020202020204" pitchFamily="34" charset="0"/>
              <a:buChar char="•"/>
            </a:pPr>
            <a:r>
              <a:rPr lang="en-IE" sz="4600" dirty="0" smtClean="0">
                <a:solidFill>
                  <a:srgbClr val="005A52"/>
                </a:solidFill>
              </a:rPr>
              <a:t>Public trust and confidence – why?</a:t>
            </a:r>
          </a:p>
          <a:p>
            <a:pPr marL="1143000" indent="-1143000">
              <a:buFont typeface="Arial" panose="020B0604020202020204" pitchFamily="34" charset="0"/>
              <a:buChar char="•"/>
            </a:pPr>
            <a:r>
              <a:rPr lang="en-IE" sz="4600" dirty="0" smtClean="0">
                <a:solidFill>
                  <a:srgbClr val="005A52"/>
                </a:solidFill>
              </a:rPr>
              <a:t>Growth in subjects in recent years</a:t>
            </a:r>
          </a:p>
          <a:p>
            <a:pPr marL="1143000" indent="-1143000">
              <a:buFont typeface="Arial" panose="020B0604020202020204" pitchFamily="34" charset="0"/>
              <a:buChar char="•"/>
            </a:pPr>
            <a:r>
              <a:rPr lang="en-IE" sz="4600" dirty="0" smtClean="0">
                <a:solidFill>
                  <a:srgbClr val="005A52"/>
                </a:solidFill>
              </a:rPr>
              <a:t>Growth in student numbers</a:t>
            </a:r>
          </a:p>
          <a:p>
            <a:pPr marL="1143000" indent="-1143000">
              <a:buFont typeface="Arial" panose="020B0604020202020204" pitchFamily="34" charset="0"/>
              <a:buChar char="•"/>
            </a:pPr>
            <a:r>
              <a:rPr lang="en-IE" sz="4600" dirty="0" smtClean="0">
                <a:solidFill>
                  <a:srgbClr val="005A52"/>
                </a:solidFill>
              </a:rPr>
              <a:t>Continuation from Junior Cycle</a:t>
            </a:r>
          </a:p>
          <a:p>
            <a:pPr marL="1143000" indent="-1143000">
              <a:buFont typeface="Arial" panose="020B0604020202020204" pitchFamily="34" charset="0"/>
              <a:buChar char="•"/>
            </a:pPr>
            <a:r>
              <a:rPr lang="en-IE" sz="4600" dirty="0" smtClean="0">
                <a:solidFill>
                  <a:srgbClr val="005A52"/>
                </a:solidFill>
              </a:rPr>
              <a:t>NCCA Review in train</a:t>
            </a:r>
          </a:p>
          <a:p>
            <a:pPr marL="1143000" indent="-1143000">
              <a:buFont typeface="Arial" panose="020B0604020202020204" pitchFamily="34" charset="0"/>
              <a:buChar char="•"/>
            </a:pPr>
            <a:r>
              <a:rPr lang="en-IE" sz="4600" dirty="0" smtClean="0">
                <a:solidFill>
                  <a:srgbClr val="005A52"/>
                </a:solidFill>
              </a:rPr>
              <a:t>Scrutiny and expectation …</a:t>
            </a:r>
          </a:p>
          <a:p>
            <a:pPr marL="1143000" indent="-1143000">
              <a:buFont typeface="Arial" panose="020B0604020202020204" pitchFamily="34" charset="0"/>
              <a:buChar char="•"/>
            </a:pPr>
            <a:r>
              <a:rPr lang="en-IE" sz="4600" dirty="0" smtClean="0">
                <a:solidFill>
                  <a:srgbClr val="005A52"/>
                </a:solidFill>
              </a:rPr>
              <a:t>Growing calls for change …</a:t>
            </a:r>
          </a:p>
          <a:p>
            <a:endParaRPr lang="en-IE" sz="1800" u="sng" dirty="0" smtClean="0">
              <a:solidFill>
                <a:srgbClr val="005A52"/>
              </a:solidFill>
            </a:endParaRPr>
          </a:p>
          <a:p>
            <a:r>
              <a:rPr lang="en-IE" sz="4600" u="sng" dirty="0" smtClean="0">
                <a:solidFill>
                  <a:srgbClr val="005A52"/>
                </a:solidFill>
              </a:rPr>
              <a:t>We</a:t>
            </a:r>
            <a:r>
              <a:rPr lang="en-IE" sz="4600" dirty="0" smtClean="0">
                <a:solidFill>
                  <a:srgbClr val="005A52"/>
                </a:solidFill>
              </a:rPr>
              <a:t> are the guardians of the positives built up over c. 100 years </a:t>
            </a:r>
            <a:endParaRPr lang="en-IE" sz="4600" dirty="0">
              <a:solidFill>
                <a:srgbClr val="005A52"/>
              </a:solidFill>
            </a:endParaRPr>
          </a:p>
        </p:txBody>
      </p:sp>
    </p:spTree>
    <p:extLst>
      <p:ext uri="{BB962C8B-B14F-4D97-AF65-F5344CB8AC3E}">
        <p14:creationId xmlns:p14="http://schemas.microsoft.com/office/powerpoint/2010/main" val="77541093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E" sz="8000" i="1" dirty="0" smtClean="0">
                <a:solidFill>
                  <a:srgbClr val="005A52"/>
                </a:solidFill>
              </a:rPr>
              <a:t>“The shock” - Where</a:t>
            </a:r>
            <a:r>
              <a:rPr lang="en-IE" sz="8000" i="1" dirty="0" smtClean="0"/>
              <a:t> </a:t>
            </a:r>
            <a:r>
              <a:rPr lang="en-IE" sz="8000" i="1" dirty="0" smtClean="0"/>
              <a:t>were you when it happened…</a:t>
            </a:r>
            <a:endParaRPr lang="en-IE" sz="8000" i="1" dirty="0"/>
          </a:p>
        </p:txBody>
      </p:sp>
      <p:sp>
        <p:nvSpPr>
          <p:cNvPr id="4" name="Text Placeholder 3"/>
          <p:cNvSpPr>
            <a:spLocks noGrp="1"/>
          </p:cNvSpPr>
          <p:nvPr>
            <p:ph type="body" sz="quarter" idx="12"/>
          </p:nvPr>
        </p:nvSpPr>
        <p:spPr>
          <a:xfrm>
            <a:off x="1441450" y="3232150"/>
            <a:ext cx="13907407" cy="9317366"/>
          </a:xfrm>
        </p:spPr>
        <p:txBody>
          <a:bodyPr>
            <a:normAutofit/>
          </a:bodyPr>
          <a:lstStyle/>
          <a:p>
            <a:r>
              <a:rPr lang="en-IE" i="1" dirty="0" smtClean="0">
                <a:solidFill>
                  <a:srgbClr val="005A52"/>
                </a:solidFill>
              </a:rPr>
              <a:t>“</a:t>
            </a:r>
            <a:r>
              <a:rPr lang="en-IE" sz="5400" i="1" dirty="0">
                <a:solidFill>
                  <a:srgbClr val="005A52"/>
                </a:solidFill>
              </a:rPr>
              <a:t>This is the right decision at the right time. It is taken in the </a:t>
            </a:r>
            <a:r>
              <a:rPr lang="en-IE" sz="5400" b="1" i="1" dirty="0">
                <a:solidFill>
                  <a:srgbClr val="005A52"/>
                </a:solidFill>
              </a:rPr>
              <a:t>best interests of our children, our young people</a:t>
            </a:r>
            <a:r>
              <a:rPr lang="en-IE" sz="5400" i="1" dirty="0">
                <a:solidFill>
                  <a:srgbClr val="005A52"/>
                </a:solidFill>
              </a:rPr>
              <a:t>, our school and college </a:t>
            </a:r>
            <a:r>
              <a:rPr lang="en-IE" sz="5400" i="1" dirty="0" smtClean="0">
                <a:solidFill>
                  <a:srgbClr val="005A52"/>
                </a:solidFill>
              </a:rPr>
              <a:t>communities </a:t>
            </a:r>
            <a:r>
              <a:rPr lang="en-IE" sz="5400" i="1" dirty="0">
                <a:solidFill>
                  <a:srgbClr val="005A52"/>
                </a:solidFill>
              </a:rPr>
              <a:t>and our wider society. … This is a time where </a:t>
            </a:r>
            <a:r>
              <a:rPr lang="en-IE" sz="5400" b="1" i="1" dirty="0" smtClean="0">
                <a:solidFill>
                  <a:srgbClr val="005A52"/>
                </a:solidFill>
              </a:rPr>
              <a:t>we all need to work together for the best possible outcome for our students. </a:t>
            </a:r>
            <a:r>
              <a:rPr lang="en-IE" sz="5400" i="1" dirty="0" smtClean="0">
                <a:solidFill>
                  <a:srgbClr val="005A52"/>
                </a:solidFill>
              </a:rPr>
              <a:t>The </a:t>
            </a:r>
            <a:r>
              <a:rPr lang="en-IE" sz="5400" b="1" i="1" dirty="0">
                <a:solidFill>
                  <a:srgbClr val="005A52"/>
                </a:solidFill>
              </a:rPr>
              <a:t>support of everyone across the sector is </a:t>
            </a:r>
            <a:r>
              <a:rPr lang="en-IE" sz="5400" b="1" i="1" dirty="0" smtClean="0">
                <a:solidFill>
                  <a:srgbClr val="005A52"/>
                </a:solidFill>
              </a:rPr>
              <a:t>vita</a:t>
            </a:r>
            <a:r>
              <a:rPr lang="en-IE" sz="5400" b="1" i="1" dirty="0">
                <a:solidFill>
                  <a:srgbClr val="005A52"/>
                </a:solidFill>
              </a:rPr>
              <a:t>l</a:t>
            </a:r>
            <a:r>
              <a:rPr lang="en-IE" sz="5400" i="1" dirty="0" smtClean="0">
                <a:solidFill>
                  <a:srgbClr val="005A52"/>
                </a:solidFill>
              </a:rPr>
              <a:t> </a:t>
            </a:r>
            <a:r>
              <a:rPr lang="en-IE" sz="5400" i="1" dirty="0">
                <a:solidFill>
                  <a:srgbClr val="005A52"/>
                </a:solidFill>
              </a:rPr>
              <a:t>as we all strive to ensure that this threat is dealt with as effectively as </a:t>
            </a:r>
            <a:r>
              <a:rPr lang="en-IE" sz="5400" i="1" dirty="0" smtClean="0">
                <a:solidFill>
                  <a:srgbClr val="005A52"/>
                </a:solidFill>
              </a:rPr>
              <a:t>possible. </a:t>
            </a:r>
            <a:r>
              <a:rPr lang="en-IE" sz="5400" i="1" dirty="0" smtClean="0">
                <a:solidFill>
                  <a:srgbClr val="005A52"/>
                </a:solidFill>
              </a:rPr>
              <a:t>...” </a:t>
            </a:r>
          </a:p>
          <a:p>
            <a:r>
              <a:rPr lang="en-IE" sz="2600" i="1" dirty="0" smtClean="0">
                <a:solidFill>
                  <a:srgbClr val="005A52"/>
                </a:solidFill>
              </a:rPr>
              <a:t>(</a:t>
            </a:r>
            <a:r>
              <a:rPr lang="en-IE" sz="2600" i="1" dirty="0" smtClean="0">
                <a:solidFill>
                  <a:srgbClr val="005A52"/>
                </a:solidFill>
              </a:rPr>
              <a:t>Minister, 12/3/20)</a:t>
            </a:r>
            <a:endParaRPr lang="en-IE" sz="2600" i="1" dirty="0">
              <a:solidFill>
                <a:srgbClr val="005A52"/>
              </a:solidFill>
            </a:endParaRPr>
          </a:p>
        </p:txBody>
      </p:sp>
      <p:pic>
        <p:nvPicPr>
          <p:cNvPr id="5" name="Picture Placeholder 4"/>
          <p:cNvPicPr>
            <a:picLocks noGrp="1" noChangeAspect="1"/>
          </p:cNvPicPr>
          <p:nvPr>
            <p:ph type="pic" sz="quarter" idx="10"/>
          </p:nvPr>
        </p:nvPicPr>
        <p:blipFill>
          <a:blip r:embed="rId3"/>
          <a:srcRect l="13491" r="13491"/>
          <a:stretch>
            <a:fillRect/>
          </a:stretch>
        </p:blipFill>
        <p:spPr>
          <a:xfrm>
            <a:off x="16283354" y="3232150"/>
            <a:ext cx="6957646" cy="8338528"/>
          </a:xfrm>
          <a:prstGeom prst="rect">
            <a:avLst/>
          </a:prstGeom>
        </p:spPr>
      </p:pic>
    </p:spTree>
    <p:extLst>
      <p:ext uri="{BB962C8B-B14F-4D97-AF65-F5344CB8AC3E}">
        <p14:creationId xmlns:p14="http://schemas.microsoft.com/office/powerpoint/2010/main" val="2703530589"/>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36171" y="2481943"/>
            <a:ext cx="21619029" cy="9826363"/>
          </a:xfrm>
        </p:spPr>
        <p:txBody>
          <a:bodyPr>
            <a:noAutofit/>
          </a:bodyPr>
          <a:lstStyle/>
          <a:p>
            <a:pPr marL="857250" indent="-857250">
              <a:buFont typeface="Courier New" panose="02070309020205020404" pitchFamily="49" charset="0"/>
              <a:buChar char="o"/>
            </a:pPr>
            <a:r>
              <a:rPr lang="en-GB" sz="5400" dirty="0" smtClean="0">
                <a:solidFill>
                  <a:srgbClr val="005A52"/>
                </a:solidFill>
              </a:rPr>
              <a:t>Immediately: calls for clarity … What is possible? </a:t>
            </a:r>
          </a:p>
          <a:p>
            <a:pPr marL="857250" indent="-857250">
              <a:buFont typeface="Courier New" panose="02070309020205020404" pitchFamily="49" charset="0"/>
              <a:buChar char="o"/>
            </a:pPr>
            <a:r>
              <a:rPr lang="en-GB" sz="5400" dirty="0" smtClean="0">
                <a:solidFill>
                  <a:srgbClr val="005A52"/>
                </a:solidFill>
              </a:rPr>
              <a:t>Advisory </a:t>
            </a:r>
            <a:r>
              <a:rPr lang="en-GB" sz="5400" dirty="0" smtClean="0">
                <a:solidFill>
                  <a:srgbClr val="005A52"/>
                </a:solidFill>
              </a:rPr>
              <a:t>Group on State Examinations established – partner voices – became valuable </a:t>
            </a:r>
            <a:r>
              <a:rPr lang="en-GB" sz="5400" dirty="0" smtClean="0">
                <a:solidFill>
                  <a:srgbClr val="005A52"/>
                </a:solidFill>
              </a:rPr>
              <a:t>forum</a:t>
            </a:r>
            <a:endParaRPr lang="en-GB" sz="5400" dirty="0" smtClean="0">
              <a:solidFill>
                <a:srgbClr val="005A52"/>
              </a:solidFill>
            </a:endParaRPr>
          </a:p>
          <a:p>
            <a:pPr marL="857250" indent="-857250">
              <a:buFont typeface="Courier New" panose="02070309020205020404" pitchFamily="49" charset="0"/>
              <a:buChar char="o"/>
            </a:pPr>
            <a:r>
              <a:rPr lang="en-GB" sz="5400" dirty="0" smtClean="0">
                <a:solidFill>
                  <a:srgbClr val="005A52"/>
                </a:solidFill>
              </a:rPr>
              <a:t>Public </a:t>
            </a:r>
            <a:r>
              <a:rPr lang="en-GB" sz="5400" dirty="0">
                <a:solidFill>
                  <a:srgbClr val="005A52"/>
                </a:solidFill>
              </a:rPr>
              <a:t>Health </a:t>
            </a:r>
            <a:r>
              <a:rPr lang="en-GB" sz="5400" dirty="0" smtClean="0">
                <a:solidFill>
                  <a:srgbClr val="005A52"/>
                </a:solidFill>
              </a:rPr>
              <a:t>“</a:t>
            </a:r>
            <a:r>
              <a:rPr lang="en-GB" sz="5400" dirty="0">
                <a:solidFill>
                  <a:srgbClr val="005A52"/>
                </a:solidFill>
              </a:rPr>
              <a:t>picture” </a:t>
            </a:r>
            <a:r>
              <a:rPr lang="en-GB" sz="5400" dirty="0" smtClean="0">
                <a:solidFill>
                  <a:srgbClr val="005A52"/>
                </a:solidFill>
              </a:rPr>
              <a:t>– evolving, uncertainty …</a:t>
            </a:r>
          </a:p>
          <a:p>
            <a:pPr marL="857250" indent="-857250">
              <a:buFont typeface="Courier New" panose="02070309020205020404" pitchFamily="49" charset="0"/>
              <a:buChar char="o"/>
            </a:pPr>
            <a:r>
              <a:rPr lang="en-GB" sz="5400" dirty="0">
                <a:solidFill>
                  <a:srgbClr val="005A52"/>
                </a:solidFill>
              </a:rPr>
              <a:t>Moving at pace … (unprecedented) Oireachtas and media spotlight … communications challenge (to students and teachers in terms of clarity and guidance) … legal position\role of SEC</a:t>
            </a:r>
          </a:p>
          <a:p>
            <a:pPr marL="857250" indent="-857250">
              <a:buFont typeface="Courier New" panose="02070309020205020404" pitchFamily="49" charset="0"/>
              <a:buChar char="o"/>
            </a:pPr>
            <a:r>
              <a:rPr lang="en-GB" sz="5400" dirty="0">
                <a:solidFill>
                  <a:srgbClr val="005A52"/>
                </a:solidFill>
              </a:rPr>
              <a:t>May 8 </a:t>
            </a:r>
            <a:r>
              <a:rPr lang="en-GB" sz="5400" dirty="0" smtClean="0">
                <a:solidFill>
                  <a:srgbClr val="005A52"/>
                </a:solidFill>
              </a:rPr>
              <a:t>announcement on calculated grades</a:t>
            </a:r>
            <a:endParaRPr lang="en-GB" sz="5400" dirty="0">
              <a:solidFill>
                <a:srgbClr val="005A52"/>
              </a:solidFill>
            </a:endParaRPr>
          </a:p>
          <a:p>
            <a:pPr marL="857250" indent="-857250">
              <a:buFont typeface="Courier New" panose="02070309020205020404" pitchFamily="49" charset="0"/>
              <a:buChar char="o"/>
            </a:pPr>
            <a:r>
              <a:rPr lang="en-GB" sz="5400" dirty="0">
                <a:solidFill>
                  <a:srgbClr val="005A52"/>
                </a:solidFill>
              </a:rPr>
              <a:t>“School profiling” – school historic data – an issue which would be addressed later</a:t>
            </a:r>
          </a:p>
          <a:p>
            <a:pPr marL="857250" indent="-857250">
              <a:buFont typeface="Courier New" panose="02070309020205020404" pitchFamily="49" charset="0"/>
              <a:buChar char="o"/>
            </a:pPr>
            <a:endParaRPr lang="en-GB" sz="6600" b="1" dirty="0">
              <a:solidFill>
                <a:srgbClr val="005A52"/>
              </a:solidFill>
            </a:endParaRPr>
          </a:p>
          <a:p>
            <a:pPr marL="857250" indent="-857250">
              <a:buFont typeface="Courier New" panose="02070309020205020404" pitchFamily="49" charset="0"/>
              <a:buChar char="o"/>
            </a:pPr>
            <a:endParaRPr lang="en-GB" sz="5400" b="1" dirty="0" smtClean="0">
              <a:solidFill>
                <a:srgbClr val="005A52"/>
              </a:solidFill>
            </a:endParaRP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800" y="946150"/>
            <a:ext cx="17495838" cy="2286000"/>
          </a:xfrm>
        </p:spPr>
        <p:txBody>
          <a:bodyPr>
            <a:normAutofit fontScale="90000"/>
          </a:bodyPr>
          <a:lstStyle/>
          <a:p>
            <a:r>
              <a:rPr lang="en-IE" sz="8800" dirty="0" smtClean="0">
                <a:solidFill>
                  <a:srgbClr val="005A52"/>
                </a:solidFill>
              </a:rPr>
              <a:t>“The challenge”: Leaving Cert </a:t>
            </a:r>
            <a:r>
              <a:rPr lang="en-IE" sz="8800" dirty="0" smtClean="0">
                <a:solidFill>
                  <a:srgbClr val="005A52"/>
                </a:solidFill>
              </a:rPr>
              <a:t>2020</a:t>
            </a:r>
            <a:endParaRPr lang="en-IE" sz="8800" dirty="0">
              <a:solidFill>
                <a:srgbClr val="005A52"/>
              </a:solidFill>
            </a:endParaRPr>
          </a:p>
        </p:txBody>
      </p:sp>
    </p:spTree>
    <p:extLst>
      <p:ext uri="{BB962C8B-B14F-4D97-AF65-F5344CB8AC3E}">
        <p14:creationId xmlns:p14="http://schemas.microsoft.com/office/powerpoint/2010/main" val="1314890184"/>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41450" y="3047999"/>
            <a:ext cx="20732749" cy="9260305"/>
          </a:xfrm>
        </p:spPr>
        <p:txBody>
          <a:bodyPr>
            <a:noAutofit/>
          </a:bodyPr>
          <a:lstStyle/>
          <a:p>
            <a:pPr marL="857250" indent="-857250">
              <a:buFont typeface="Courier New" panose="02070309020205020404" pitchFamily="49" charset="0"/>
              <a:buChar char="o"/>
            </a:pPr>
            <a:r>
              <a:rPr lang="en-IE" sz="5400" dirty="0">
                <a:solidFill>
                  <a:srgbClr val="005A52"/>
                </a:solidFill>
              </a:rPr>
              <a:t>September 7: results issued – “the end of the story?”</a:t>
            </a:r>
          </a:p>
          <a:p>
            <a:pPr marL="857250" indent="-857250">
              <a:buFont typeface="Courier New" panose="02070309020205020404" pitchFamily="49" charset="0"/>
              <a:buChar char="o"/>
            </a:pPr>
            <a:r>
              <a:rPr lang="en-IE" sz="5400" dirty="0" smtClean="0">
                <a:solidFill>
                  <a:srgbClr val="005A52"/>
                </a:solidFill>
              </a:rPr>
              <a:t>“</a:t>
            </a:r>
            <a:r>
              <a:rPr lang="en-IE" sz="5400" dirty="0" smtClean="0">
                <a:solidFill>
                  <a:srgbClr val="005A52"/>
                </a:solidFill>
              </a:rPr>
              <a:t>Grade inflation” (CAO points increases)</a:t>
            </a:r>
          </a:p>
          <a:p>
            <a:pPr marL="857250" indent="-857250">
              <a:buFont typeface="Courier New" panose="02070309020205020404" pitchFamily="49" charset="0"/>
              <a:buChar char="o"/>
            </a:pPr>
            <a:r>
              <a:rPr lang="en-IE" sz="5400" dirty="0" smtClean="0">
                <a:solidFill>
                  <a:srgbClr val="005A52"/>
                </a:solidFill>
              </a:rPr>
              <a:t>Legal challenges – “out of school” cases; 2019 cases; challenges to standardisation – systemic challenges </a:t>
            </a:r>
            <a:r>
              <a:rPr lang="en-IE" sz="5400" dirty="0" smtClean="0">
                <a:solidFill>
                  <a:srgbClr val="005A52"/>
                </a:solidFill>
              </a:rPr>
              <a:t>(concluded March 2021)</a:t>
            </a:r>
            <a:endParaRPr lang="en-IE" sz="5400" dirty="0" smtClean="0">
              <a:solidFill>
                <a:srgbClr val="005A52"/>
              </a:solidFill>
            </a:endParaRPr>
          </a:p>
          <a:p>
            <a:pPr marL="857250" indent="-857250">
              <a:buFont typeface="Courier New" panose="02070309020205020404" pitchFamily="49" charset="0"/>
              <a:buChar char="o"/>
            </a:pPr>
            <a:r>
              <a:rPr lang="en-IE" sz="5400" dirty="0" smtClean="0">
                <a:solidFill>
                  <a:srgbClr val="005A52"/>
                </a:solidFill>
              </a:rPr>
              <a:t>“Coding errors” discovered - Review announced</a:t>
            </a:r>
          </a:p>
          <a:p>
            <a:pPr marL="857250" indent="-857250">
              <a:buFont typeface="Courier New" panose="02070309020205020404" pitchFamily="49" charset="0"/>
              <a:buChar char="o"/>
            </a:pPr>
            <a:r>
              <a:rPr lang="en-IE" sz="5400" dirty="0" smtClean="0">
                <a:solidFill>
                  <a:srgbClr val="005A52"/>
                </a:solidFill>
              </a:rPr>
              <a:t>Record number of </a:t>
            </a:r>
            <a:r>
              <a:rPr lang="en-IE" sz="5400" dirty="0" smtClean="0">
                <a:solidFill>
                  <a:srgbClr val="005A52"/>
                </a:solidFill>
              </a:rPr>
              <a:t>appeals (until 2022!)</a:t>
            </a:r>
            <a:endParaRPr lang="en-IE" sz="5400" dirty="0" smtClean="0">
              <a:solidFill>
                <a:srgbClr val="005A52"/>
              </a:solidFill>
            </a:endParaRPr>
          </a:p>
          <a:p>
            <a:pPr marL="857250" indent="-857250">
              <a:buFont typeface="Courier New" panose="02070309020205020404" pitchFamily="49" charset="0"/>
              <a:buChar char="o"/>
            </a:pPr>
            <a:r>
              <a:rPr lang="en-IE" sz="5400" dirty="0" smtClean="0">
                <a:solidFill>
                  <a:srgbClr val="005A52"/>
                </a:solidFill>
              </a:rPr>
              <a:t>Public health challenges remain … schools open, but …</a:t>
            </a:r>
          </a:p>
          <a:p>
            <a:pPr marL="857250" indent="-857250">
              <a:buFont typeface="Courier New" panose="02070309020205020404" pitchFamily="49" charset="0"/>
              <a:buChar char="o"/>
            </a:pPr>
            <a:r>
              <a:rPr lang="en-IE" sz="5400" dirty="0" smtClean="0">
                <a:solidFill>
                  <a:srgbClr val="005A52"/>
                </a:solidFill>
              </a:rPr>
              <a:t>Lessons learned exercise undertaken</a:t>
            </a:r>
          </a:p>
          <a:p>
            <a:pPr marL="857250" indent="-857250">
              <a:buFont typeface="Courier New" panose="02070309020205020404" pitchFamily="49" charset="0"/>
              <a:buChar char="o"/>
            </a:pPr>
            <a:r>
              <a:rPr lang="en-IE" sz="5400" dirty="0" smtClean="0">
                <a:solidFill>
                  <a:srgbClr val="005A52"/>
                </a:solidFill>
              </a:rPr>
              <a:t>Class of 2021? Early decision made in February 2021</a:t>
            </a:r>
          </a:p>
          <a:p>
            <a:pPr marL="857250" indent="-857250">
              <a:buFont typeface="Courier New" panose="02070309020205020404" pitchFamily="49" charset="0"/>
              <a:buChar char="o"/>
            </a:pPr>
            <a:endParaRPr lang="en-IE" sz="4800" b="1" dirty="0" smtClean="0">
              <a:solidFill>
                <a:srgbClr val="005A52"/>
              </a:solidFill>
            </a:endParaRPr>
          </a:p>
          <a:p>
            <a:pPr marL="857250" indent="-857250">
              <a:buFont typeface="Courier New" panose="02070309020205020404" pitchFamily="49" charset="0"/>
              <a:buChar char="o"/>
            </a:pPr>
            <a:endParaRPr lang="en-IE" sz="4800" b="1" dirty="0" smtClean="0">
              <a:solidFill>
                <a:srgbClr val="005A52"/>
              </a:solidFill>
            </a:endParaRPr>
          </a:p>
          <a:p>
            <a:pPr marL="857250" indent="-857250">
              <a:buFont typeface="Courier New" panose="02070309020205020404" pitchFamily="49" charset="0"/>
              <a:buChar char="o"/>
            </a:pPr>
            <a:endParaRPr lang="en-GB" sz="5400" b="1" dirty="0" smtClean="0">
              <a:solidFill>
                <a:srgbClr val="005A52"/>
              </a:solidFill>
            </a:endParaRP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800" y="946150"/>
            <a:ext cx="17495838" cy="2286000"/>
          </a:xfrm>
        </p:spPr>
        <p:txBody>
          <a:bodyPr>
            <a:normAutofit/>
          </a:bodyPr>
          <a:lstStyle/>
          <a:p>
            <a:r>
              <a:rPr lang="en-IE" sz="9800" dirty="0" smtClean="0">
                <a:solidFill>
                  <a:srgbClr val="005A52"/>
                </a:solidFill>
              </a:rPr>
              <a:t>“The experience”</a:t>
            </a:r>
            <a:endParaRPr lang="en-IE" sz="13300" dirty="0">
              <a:solidFill>
                <a:srgbClr val="005A52"/>
              </a:solidFill>
            </a:endParaRPr>
          </a:p>
        </p:txBody>
      </p:sp>
    </p:spTree>
    <p:extLst>
      <p:ext uri="{BB962C8B-B14F-4D97-AF65-F5344CB8AC3E}">
        <p14:creationId xmlns:p14="http://schemas.microsoft.com/office/powerpoint/2010/main" val="148621094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41450" y="2699657"/>
            <a:ext cx="20732749" cy="9608648"/>
          </a:xfrm>
        </p:spPr>
        <p:txBody>
          <a:bodyPr>
            <a:noAutofit/>
          </a:bodyPr>
          <a:lstStyle/>
          <a:p>
            <a:pPr marL="857250" indent="-857250">
              <a:buFont typeface="Courier New" panose="02070309020205020404" pitchFamily="49" charset="0"/>
              <a:buChar char="o"/>
            </a:pPr>
            <a:r>
              <a:rPr lang="en-IE" sz="6000" dirty="0" smtClean="0">
                <a:solidFill>
                  <a:srgbClr val="005A52"/>
                </a:solidFill>
              </a:rPr>
              <a:t>Schools were closed when the February ‘21 decision was made</a:t>
            </a:r>
          </a:p>
          <a:p>
            <a:pPr marL="857250" indent="-857250">
              <a:buFont typeface="Courier New" panose="02070309020205020404" pitchFamily="49" charset="0"/>
              <a:buChar char="o"/>
            </a:pPr>
            <a:r>
              <a:rPr lang="en-IE" sz="6000" dirty="0" smtClean="0">
                <a:solidFill>
                  <a:srgbClr val="005A52"/>
                </a:solidFill>
              </a:rPr>
              <a:t>Differences to CG 2020 – shows real-time lessons </a:t>
            </a:r>
            <a:r>
              <a:rPr lang="en-IE" sz="6000" dirty="0" smtClean="0">
                <a:solidFill>
                  <a:srgbClr val="005A52"/>
                </a:solidFill>
              </a:rPr>
              <a:t>learned</a:t>
            </a:r>
            <a:endParaRPr lang="en-IE" sz="6000" dirty="0" smtClean="0">
              <a:solidFill>
                <a:srgbClr val="005A52"/>
              </a:solidFill>
            </a:endParaRPr>
          </a:p>
          <a:p>
            <a:pPr marL="857250" indent="-857250">
              <a:buFont typeface="Courier New" panose="02070309020205020404" pitchFamily="49" charset="0"/>
              <a:buChar char="o"/>
            </a:pPr>
            <a:r>
              <a:rPr lang="en-IE" sz="6000" dirty="0" smtClean="0">
                <a:solidFill>
                  <a:srgbClr val="005A52"/>
                </a:solidFill>
              </a:rPr>
              <a:t>Voice of students very strong \ Role of Advisory Group</a:t>
            </a:r>
          </a:p>
          <a:p>
            <a:pPr marL="857250" indent="-857250">
              <a:buFont typeface="Courier New" panose="02070309020205020404" pitchFamily="49" charset="0"/>
              <a:buChar char="o"/>
            </a:pPr>
            <a:r>
              <a:rPr lang="en-IE" sz="6000" dirty="0" smtClean="0">
                <a:solidFill>
                  <a:srgbClr val="005A52"/>
                </a:solidFill>
              </a:rPr>
              <a:t>Litigation: 1 case</a:t>
            </a:r>
          </a:p>
          <a:p>
            <a:pPr marL="857250" indent="-857250">
              <a:buFont typeface="Courier New" panose="02070309020205020404" pitchFamily="49" charset="0"/>
              <a:buChar char="o"/>
            </a:pPr>
            <a:r>
              <a:rPr lang="en-IE" sz="6000" dirty="0" smtClean="0">
                <a:solidFill>
                  <a:srgbClr val="005A52"/>
                </a:solidFill>
              </a:rPr>
              <a:t>Results issued: September 3</a:t>
            </a:r>
          </a:p>
          <a:p>
            <a:pPr marL="857250" indent="-857250">
              <a:buFont typeface="Courier New" panose="02070309020205020404" pitchFamily="49" charset="0"/>
              <a:buChar char="o"/>
            </a:pPr>
            <a:r>
              <a:rPr lang="en-IE" sz="6000" dirty="0" smtClean="0">
                <a:solidFill>
                  <a:srgbClr val="005A52"/>
                </a:solidFill>
              </a:rPr>
              <a:t>Grade inflation -v- 2020 but again 60,000 progressed …</a:t>
            </a:r>
          </a:p>
          <a:p>
            <a:pPr marL="857250" indent="-857250">
              <a:buFont typeface="Courier New" panose="02070309020205020404" pitchFamily="49" charset="0"/>
              <a:buChar char="o"/>
            </a:pPr>
            <a:endParaRPr lang="en-IE" sz="6000" b="1" dirty="0" smtClean="0">
              <a:solidFill>
                <a:srgbClr val="005A52"/>
              </a:solidFill>
            </a:endParaRPr>
          </a:p>
          <a:p>
            <a:pPr marL="857250" indent="-857250">
              <a:buFont typeface="Courier New" panose="02070309020205020404" pitchFamily="49" charset="0"/>
              <a:buChar char="o"/>
            </a:pPr>
            <a:endParaRPr lang="en-GB" sz="5400" b="1" dirty="0" smtClean="0">
              <a:solidFill>
                <a:srgbClr val="005A52"/>
              </a:solidFill>
            </a:endParaRP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800" y="946150"/>
            <a:ext cx="18995366" cy="2286000"/>
          </a:xfrm>
        </p:spPr>
        <p:txBody>
          <a:bodyPr>
            <a:normAutofit/>
          </a:bodyPr>
          <a:lstStyle/>
          <a:p>
            <a:r>
              <a:rPr lang="en-IE" sz="8000" dirty="0" smtClean="0">
                <a:solidFill>
                  <a:srgbClr val="005A52"/>
                </a:solidFill>
              </a:rPr>
              <a:t>“The Sequel”: </a:t>
            </a:r>
            <a:r>
              <a:rPr lang="en-IE" sz="8000" dirty="0" smtClean="0">
                <a:solidFill>
                  <a:srgbClr val="005A52"/>
                </a:solidFill>
              </a:rPr>
              <a:t>Accredited Grades 2021</a:t>
            </a:r>
            <a:endParaRPr lang="en-IE" sz="8000" dirty="0">
              <a:solidFill>
                <a:srgbClr val="005A52"/>
              </a:solidFill>
            </a:endParaRPr>
          </a:p>
        </p:txBody>
      </p:sp>
    </p:spTree>
    <p:extLst>
      <p:ext uri="{BB962C8B-B14F-4D97-AF65-F5344CB8AC3E}">
        <p14:creationId xmlns:p14="http://schemas.microsoft.com/office/powerpoint/2010/main" val="3110865917"/>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0" y="2699657"/>
            <a:ext cx="19681371" cy="9608648"/>
          </a:xfrm>
        </p:spPr>
        <p:txBody>
          <a:bodyPr>
            <a:noAutofit/>
          </a:bodyPr>
          <a:lstStyle/>
          <a:p>
            <a:pPr marL="857250" indent="-857250">
              <a:buFont typeface="Courier New" panose="02070309020205020404" pitchFamily="49" charset="0"/>
              <a:buChar char="o"/>
            </a:pPr>
            <a:r>
              <a:rPr lang="en-IE" sz="5400" b="1" dirty="0" smtClean="0">
                <a:solidFill>
                  <a:srgbClr val="005A52"/>
                </a:solidFill>
              </a:rPr>
              <a:t>Huge willingness to do the right thing</a:t>
            </a:r>
          </a:p>
          <a:p>
            <a:pPr marL="857250" indent="-857250">
              <a:buFont typeface="Courier New" panose="02070309020205020404" pitchFamily="49" charset="0"/>
              <a:buChar char="o"/>
            </a:pPr>
            <a:r>
              <a:rPr lang="en-IE" sz="5400" b="1" dirty="0" smtClean="0">
                <a:solidFill>
                  <a:srgbClr val="005A52"/>
                </a:solidFill>
              </a:rPr>
              <a:t>We can pivot; we can be agile; we can be innovative</a:t>
            </a:r>
          </a:p>
          <a:p>
            <a:pPr marL="857250" indent="-857250">
              <a:buFont typeface="Courier New" panose="02070309020205020404" pitchFamily="49" charset="0"/>
              <a:buChar char="o"/>
            </a:pPr>
            <a:r>
              <a:rPr lang="en-IE" sz="5400" b="1" dirty="0" smtClean="0">
                <a:solidFill>
                  <a:srgbClr val="005A52"/>
                </a:solidFill>
              </a:rPr>
              <a:t>Core values - maintaining public trust, fairness for students, being equitable and inclusive in our approaches and acting with integrity.</a:t>
            </a:r>
          </a:p>
          <a:p>
            <a:pPr marL="857250" indent="-857250">
              <a:buFont typeface="Courier New" panose="02070309020205020404" pitchFamily="49" charset="0"/>
              <a:buChar char="o"/>
            </a:pPr>
            <a:r>
              <a:rPr lang="en-IE" sz="5400" b="1" dirty="0" smtClean="0">
                <a:solidFill>
                  <a:srgbClr val="005A52"/>
                </a:solidFill>
              </a:rPr>
              <a:t>Remember what was said on March 12</a:t>
            </a:r>
            <a:r>
              <a:rPr lang="en-IE" sz="5400" b="1" baseline="30000" dirty="0" smtClean="0">
                <a:solidFill>
                  <a:srgbClr val="005A52"/>
                </a:solidFill>
              </a:rPr>
              <a:t>th</a:t>
            </a:r>
            <a:r>
              <a:rPr lang="en-IE" sz="5400" b="1" dirty="0" smtClean="0">
                <a:solidFill>
                  <a:srgbClr val="005A52"/>
                </a:solidFill>
              </a:rPr>
              <a:t> – “</a:t>
            </a:r>
            <a:r>
              <a:rPr lang="en-IE" sz="5400" b="1" i="1" dirty="0" smtClean="0">
                <a:solidFill>
                  <a:srgbClr val="005A52"/>
                </a:solidFill>
              </a:rPr>
              <a:t>work </a:t>
            </a:r>
            <a:r>
              <a:rPr lang="en-IE" sz="5400" b="1" i="1" dirty="0">
                <a:solidFill>
                  <a:srgbClr val="005A52"/>
                </a:solidFill>
              </a:rPr>
              <a:t>together for the best possible outcome for our </a:t>
            </a:r>
            <a:r>
              <a:rPr lang="en-IE" sz="5400" b="1" i="1" dirty="0" smtClean="0">
                <a:solidFill>
                  <a:srgbClr val="005A52"/>
                </a:solidFill>
              </a:rPr>
              <a:t>students”</a:t>
            </a:r>
          </a:p>
          <a:p>
            <a:pPr marL="857250" indent="-857250">
              <a:buFont typeface="Courier New" panose="02070309020205020404" pitchFamily="49" charset="0"/>
              <a:buChar char="o"/>
            </a:pPr>
            <a:r>
              <a:rPr lang="en-IE" sz="5400" b="1" dirty="0" smtClean="0">
                <a:solidFill>
                  <a:srgbClr val="005A52"/>
                </a:solidFill>
              </a:rPr>
              <a:t>Oireachtas </a:t>
            </a:r>
            <a:r>
              <a:rPr lang="en-IE" sz="5400" b="1" dirty="0" err="1" smtClean="0">
                <a:solidFill>
                  <a:srgbClr val="005A52"/>
                </a:solidFill>
              </a:rPr>
              <a:t>Cttee</a:t>
            </a:r>
            <a:r>
              <a:rPr lang="en-IE" sz="5400" b="1" dirty="0" smtClean="0">
                <a:solidFill>
                  <a:srgbClr val="005A52"/>
                </a:solidFill>
              </a:rPr>
              <a:t>: </a:t>
            </a:r>
            <a:r>
              <a:rPr lang="en-IE" sz="5400" b="1" dirty="0" smtClean="0">
                <a:solidFill>
                  <a:srgbClr val="005A52"/>
                </a:solidFill>
              </a:rPr>
              <a:t>“…worked </a:t>
            </a:r>
            <a:r>
              <a:rPr lang="en-IE" sz="5400" b="1" dirty="0" smtClean="0">
                <a:solidFill>
                  <a:srgbClr val="005A52"/>
                </a:solidFill>
              </a:rPr>
              <a:t>under extreme </a:t>
            </a:r>
            <a:r>
              <a:rPr lang="en-IE" sz="5400" b="1" dirty="0" smtClean="0">
                <a:solidFill>
                  <a:srgbClr val="005A52"/>
                </a:solidFill>
              </a:rPr>
              <a:t>pressure…”</a:t>
            </a:r>
            <a:endParaRPr lang="en-IE" sz="4800" b="1" dirty="0" smtClean="0">
              <a:solidFill>
                <a:srgbClr val="005A52"/>
              </a:solidFill>
            </a:endParaRPr>
          </a:p>
          <a:p>
            <a:pPr marL="857250" indent="-857250">
              <a:buFont typeface="Courier New" panose="02070309020205020404" pitchFamily="49" charset="0"/>
              <a:buChar char="o"/>
            </a:pPr>
            <a:endParaRPr lang="en-GB" sz="5400" b="1" dirty="0" smtClean="0">
              <a:solidFill>
                <a:srgbClr val="005A52"/>
              </a:solidFill>
            </a:endParaRP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800" y="946150"/>
            <a:ext cx="18995366" cy="2286000"/>
          </a:xfrm>
        </p:spPr>
        <p:txBody>
          <a:bodyPr>
            <a:normAutofit fontScale="90000"/>
          </a:bodyPr>
          <a:lstStyle/>
          <a:p>
            <a:r>
              <a:rPr lang="en-IE" sz="9800" dirty="0" smtClean="0">
                <a:solidFill>
                  <a:srgbClr val="005A52"/>
                </a:solidFill>
              </a:rPr>
              <a:t>“The lessons”: What </a:t>
            </a:r>
            <a:r>
              <a:rPr lang="en-IE" sz="9800" dirty="0" smtClean="0">
                <a:solidFill>
                  <a:srgbClr val="005A52"/>
                </a:solidFill>
              </a:rPr>
              <a:t>did we learn?</a:t>
            </a:r>
            <a:endParaRPr lang="en-IE" sz="13300" dirty="0">
              <a:solidFill>
                <a:srgbClr val="005A52"/>
              </a:solidFill>
            </a:endParaRPr>
          </a:p>
        </p:txBody>
      </p:sp>
    </p:spTree>
    <p:extLst>
      <p:ext uri="{BB962C8B-B14F-4D97-AF65-F5344CB8AC3E}">
        <p14:creationId xmlns:p14="http://schemas.microsoft.com/office/powerpoint/2010/main" val="2380667892"/>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41450" y="2699657"/>
            <a:ext cx="20732749" cy="9608648"/>
          </a:xfrm>
        </p:spPr>
        <p:txBody>
          <a:bodyPr>
            <a:noAutofit/>
          </a:bodyPr>
          <a:lstStyle/>
          <a:p>
            <a:r>
              <a:rPr lang="en-IE" sz="5400" dirty="0" smtClean="0">
                <a:solidFill>
                  <a:srgbClr val="005A52"/>
                </a:solidFill>
              </a:rPr>
              <a:t>Questions do remain – current work reflects these:</a:t>
            </a:r>
          </a:p>
          <a:p>
            <a:pPr marL="685800" indent="-685800">
              <a:buFont typeface="Wingdings" panose="05000000000000000000" pitchFamily="2" charset="2"/>
              <a:buChar char="q"/>
            </a:pPr>
            <a:r>
              <a:rPr lang="en-IE" sz="5400" dirty="0" smtClean="0">
                <a:solidFill>
                  <a:srgbClr val="005A52"/>
                </a:solidFill>
              </a:rPr>
              <a:t>How do we return to normal (adjustments made to LC 2023 examinations but LC 2022 was exams only)</a:t>
            </a:r>
          </a:p>
          <a:p>
            <a:pPr marL="685800" indent="-685800">
              <a:buFont typeface="Wingdings" panose="05000000000000000000" pitchFamily="2" charset="2"/>
              <a:buChar char="q"/>
            </a:pPr>
            <a:r>
              <a:rPr lang="en-IE" sz="5400" dirty="0" smtClean="0">
                <a:solidFill>
                  <a:srgbClr val="005A52"/>
                </a:solidFill>
              </a:rPr>
              <a:t>No ‘cliff edge’ to grade profile from 2023</a:t>
            </a:r>
          </a:p>
          <a:p>
            <a:endParaRPr lang="en-IE" sz="2000" dirty="0">
              <a:solidFill>
                <a:srgbClr val="005A52"/>
              </a:solidFill>
            </a:endParaRPr>
          </a:p>
          <a:p>
            <a:r>
              <a:rPr lang="en-IE" sz="5400" dirty="0" smtClean="0">
                <a:solidFill>
                  <a:srgbClr val="005A52"/>
                </a:solidFill>
              </a:rPr>
              <a:t>OECD Review of LC 20 and 21 arrangements – achieved main goal; demonstrated the strengths and challenges of the LC; Importance society places on LC (publication October).</a:t>
            </a:r>
          </a:p>
          <a:p>
            <a:endParaRPr lang="en-IE" sz="2000" dirty="0">
              <a:solidFill>
                <a:srgbClr val="005A52"/>
              </a:solidFill>
            </a:endParaRPr>
          </a:p>
          <a:p>
            <a:r>
              <a:rPr lang="en-IE" sz="5400" dirty="0" smtClean="0">
                <a:solidFill>
                  <a:srgbClr val="005A52"/>
                </a:solidFill>
              </a:rPr>
              <a:t>Biggest single learning point is that change is needed … demanded.</a:t>
            </a:r>
          </a:p>
          <a:p>
            <a:pPr marL="857250" indent="-857250">
              <a:buFont typeface="Courier New" panose="02070309020205020404" pitchFamily="49" charset="0"/>
              <a:buChar char="o"/>
            </a:pPr>
            <a:endParaRPr lang="en-IE" sz="4800" b="1" dirty="0" smtClean="0">
              <a:solidFill>
                <a:srgbClr val="005A52"/>
              </a:solidFill>
            </a:endParaRPr>
          </a:p>
          <a:p>
            <a:pPr marL="857250" indent="-857250">
              <a:buFont typeface="Courier New" panose="02070309020205020404" pitchFamily="49" charset="0"/>
              <a:buChar char="o"/>
            </a:pPr>
            <a:endParaRPr lang="en-GB" sz="5400" b="1" dirty="0" smtClean="0">
              <a:solidFill>
                <a:srgbClr val="005A52"/>
              </a:solidFill>
            </a:endParaRP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800" y="946150"/>
            <a:ext cx="18995366" cy="2286000"/>
          </a:xfrm>
        </p:spPr>
        <p:txBody>
          <a:bodyPr>
            <a:normAutofit/>
          </a:bodyPr>
          <a:lstStyle/>
          <a:p>
            <a:r>
              <a:rPr lang="en-IE" sz="9800" dirty="0" smtClean="0">
                <a:solidFill>
                  <a:srgbClr val="005A52"/>
                </a:solidFill>
              </a:rPr>
              <a:t>What else did we learn?</a:t>
            </a:r>
            <a:endParaRPr lang="en-IE" sz="13300" dirty="0">
              <a:solidFill>
                <a:srgbClr val="005A52"/>
              </a:solidFill>
            </a:endParaRPr>
          </a:p>
        </p:txBody>
      </p:sp>
    </p:spTree>
    <p:extLst>
      <p:ext uri="{BB962C8B-B14F-4D97-AF65-F5344CB8AC3E}">
        <p14:creationId xmlns:p14="http://schemas.microsoft.com/office/powerpoint/2010/main" val="2533419292"/>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2430" y="488950"/>
            <a:ext cx="22258464" cy="2286000"/>
          </a:xfrm>
        </p:spPr>
        <p:txBody>
          <a:bodyPr>
            <a:normAutofit/>
          </a:bodyPr>
          <a:lstStyle/>
          <a:p>
            <a:r>
              <a:rPr lang="en-IE" sz="7200" dirty="0" smtClean="0">
                <a:solidFill>
                  <a:srgbClr val="005A52"/>
                </a:solidFill>
                <a:latin typeface="+mj-lt"/>
              </a:rPr>
              <a:t>NCCA Senior Cycle Review</a:t>
            </a:r>
            <a:endParaRPr lang="en-IE" sz="7200" dirty="0">
              <a:solidFill>
                <a:srgbClr val="005A52"/>
              </a:solidFill>
              <a:latin typeface="+mj-lt"/>
            </a:endParaRPr>
          </a:p>
        </p:txBody>
      </p:sp>
      <p:pic>
        <p:nvPicPr>
          <p:cNvPr id="2" name="Picture 1"/>
          <p:cNvPicPr>
            <a:picLocks noChangeAspect="1"/>
          </p:cNvPicPr>
          <p:nvPr/>
        </p:nvPicPr>
        <p:blipFill>
          <a:blip r:embed="rId3"/>
          <a:stretch>
            <a:fillRect/>
          </a:stretch>
        </p:blipFill>
        <p:spPr>
          <a:xfrm>
            <a:off x="2745866" y="1631950"/>
            <a:ext cx="9491918" cy="10826749"/>
          </a:xfrm>
          <a:prstGeom prst="rect">
            <a:avLst/>
          </a:prstGeom>
        </p:spPr>
      </p:pic>
      <p:graphicFrame>
        <p:nvGraphicFramePr>
          <p:cNvPr id="4" name="Diagram 3"/>
          <p:cNvGraphicFramePr/>
          <p:nvPr>
            <p:extLst/>
          </p:nvPr>
        </p:nvGraphicFramePr>
        <p:xfrm>
          <a:off x="9179484" y="0"/>
          <a:ext cx="16256000" cy="13144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14592300" y="8141573"/>
            <a:ext cx="2286000" cy="1395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E" sz="2800" b="0" i="0" u="none" strike="noStrike" cap="none" spc="0" normalizeH="0" baseline="0" dirty="0" smtClean="0">
                <a:ln>
                  <a:noFill/>
                </a:ln>
                <a:solidFill>
                  <a:srgbClr val="000000"/>
                </a:solidFill>
                <a:effectLst/>
                <a:uFillTx/>
                <a:latin typeface="Open Sans"/>
                <a:ea typeface="Open Sans"/>
                <a:cs typeface="Open Sans"/>
                <a:sym typeface="Open Sans"/>
              </a:rPr>
              <a:t>2019 </a:t>
            </a:r>
          </a:p>
          <a:p>
            <a:pPr marL="0" marR="0" indent="0" algn="ctr" defTabSz="825500" rtl="0" fontAlgn="auto" latinLnBrk="0" hangingPunct="0">
              <a:lnSpc>
                <a:spcPct val="100000"/>
              </a:lnSpc>
              <a:spcBef>
                <a:spcPts val="0"/>
              </a:spcBef>
              <a:spcAft>
                <a:spcPts val="0"/>
              </a:spcAft>
              <a:buClrTx/>
              <a:buSzTx/>
              <a:buFontTx/>
              <a:buNone/>
              <a:tabLst/>
            </a:pPr>
            <a:r>
              <a:rPr kumimoji="0" lang="en-IE" sz="2800" b="0" i="0" u="none" strike="noStrike" cap="none" spc="0" normalizeH="0" baseline="0" dirty="0" smtClean="0">
                <a:ln>
                  <a:noFill/>
                </a:ln>
                <a:solidFill>
                  <a:srgbClr val="000000"/>
                </a:solidFill>
                <a:effectLst/>
                <a:uFillTx/>
                <a:latin typeface="Open Sans"/>
                <a:ea typeface="Open Sans"/>
                <a:cs typeface="Open Sans"/>
                <a:sym typeface="Open Sans"/>
              </a:rPr>
              <a:t>Public Consultation</a:t>
            </a:r>
            <a:endParaRPr kumimoji="0" lang="en-IE" sz="2800" b="0" i="0" u="none" strike="noStrike" cap="none" spc="0" normalizeH="0" baseline="0" dirty="0">
              <a:ln>
                <a:noFill/>
              </a:ln>
              <a:solidFill>
                <a:srgbClr val="000000"/>
              </a:solidFill>
              <a:effectLst/>
              <a:uFillTx/>
              <a:latin typeface="Open Sans"/>
              <a:ea typeface="Open Sans"/>
              <a:cs typeface="Open Sans"/>
              <a:sym typeface="Open Sans"/>
            </a:endParaRPr>
          </a:p>
        </p:txBody>
      </p:sp>
      <p:sp>
        <p:nvSpPr>
          <p:cNvPr id="6" name="TextBox 5"/>
          <p:cNvSpPr txBox="1"/>
          <p:nvPr/>
        </p:nvSpPr>
        <p:spPr>
          <a:xfrm>
            <a:off x="15735300" y="10643036"/>
            <a:ext cx="1790700" cy="1395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E" sz="2800" b="0" i="0" u="none" strike="noStrike" cap="none" spc="0" normalizeH="0" baseline="0" dirty="0" smtClean="0">
                <a:ln>
                  <a:noFill/>
                </a:ln>
                <a:solidFill>
                  <a:srgbClr val="000000"/>
                </a:solidFill>
                <a:effectLst/>
                <a:uFillTx/>
                <a:latin typeface="Open Sans"/>
                <a:ea typeface="Open Sans"/>
                <a:cs typeface="Open Sans"/>
                <a:sym typeface="Open Sans"/>
              </a:rPr>
              <a:t>2021 Advisory Report</a:t>
            </a:r>
            <a:endParaRPr kumimoji="0" lang="en-IE" sz="2800" b="0" i="0" u="none" strike="noStrike" cap="none" spc="0" normalizeH="0" baseline="0" dirty="0">
              <a:ln>
                <a:noFill/>
              </a:ln>
              <a:solidFill>
                <a:srgbClr val="000000"/>
              </a:solidFill>
              <a:effectLst/>
              <a:uFillTx/>
              <a:latin typeface="Open Sans"/>
              <a:ea typeface="Open Sans"/>
              <a:cs typeface="Open Sans"/>
              <a:sym typeface="Open Sans"/>
            </a:endParaRPr>
          </a:p>
        </p:txBody>
      </p:sp>
    </p:spTree>
    <p:extLst>
      <p:ext uri="{BB962C8B-B14F-4D97-AF65-F5344CB8AC3E}">
        <p14:creationId xmlns:p14="http://schemas.microsoft.com/office/powerpoint/2010/main" val="3061358328"/>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41450" y="2634344"/>
            <a:ext cx="20732749" cy="9673962"/>
          </a:xfrm>
        </p:spPr>
        <p:txBody>
          <a:bodyPr>
            <a:noAutofit/>
          </a:bodyPr>
          <a:lstStyle/>
          <a:p>
            <a:r>
              <a:rPr lang="en-IE" sz="4400" b="1" dirty="0">
                <a:solidFill>
                  <a:srgbClr val="005A52"/>
                </a:solidFill>
              </a:rPr>
              <a:t>Minister’s Response</a:t>
            </a:r>
          </a:p>
          <a:p>
            <a:pPr marL="685800" lvl="0" indent="-685800">
              <a:buFont typeface="Wingdings" panose="05000000000000000000" pitchFamily="2" charset="2"/>
              <a:buChar char="Ø"/>
            </a:pPr>
            <a:r>
              <a:rPr lang="en-GB" sz="4400" dirty="0">
                <a:solidFill>
                  <a:srgbClr val="005A52"/>
                </a:solidFill>
              </a:rPr>
              <a:t> Accepts fully the recommendations of the NCCA Report: </a:t>
            </a:r>
          </a:p>
          <a:p>
            <a:pPr lvl="0"/>
            <a:r>
              <a:rPr lang="en-GB" sz="4400" dirty="0">
                <a:solidFill>
                  <a:srgbClr val="005A52"/>
                </a:solidFill>
              </a:rPr>
              <a:t>       </a:t>
            </a:r>
            <a:r>
              <a:rPr lang="en-GB" sz="4400" dirty="0" smtClean="0">
                <a:solidFill>
                  <a:srgbClr val="005A52"/>
                </a:solidFill>
              </a:rPr>
              <a:t>“</a:t>
            </a:r>
            <a:r>
              <a:rPr lang="en-GB" sz="4400" i="1" dirty="0" smtClean="0">
                <a:solidFill>
                  <a:srgbClr val="005A52"/>
                </a:solidFill>
              </a:rPr>
              <a:t>Clear </a:t>
            </a:r>
            <a:r>
              <a:rPr lang="en-GB" sz="4400" i="1" dirty="0">
                <a:solidFill>
                  <a:srgbClr val="005A52"/>
                </a:solidFill>
              </a:rPr>
              <a:t>and welcome direction of travel for evolution of </a:t>
            </a:r>
            <a:r>
              <a:rPr lang="en-GB" sz="4400" i="1" dirty="0" smtClean="0">
                <a:solidFill>
                  <a:srgbClr val="005A52"/>
                </a:solidFill>
              </a:rPr>
              <a:t>Senior </a:t>
            </a:r>
            <a:r>
              <a:rPr lang="en-GB" sz="4400" i="1" dirty="0">
                <a:solidFill>
                  <a:srgbClr val="005A52"/>
                </a:solidFill>
              </a:rPr>
              <a:t>Cycle” </a:t>
            </a:r>
          </a:p>
          <a:p>
            <a:pPr marL="571500" lvl="0" indent="-571500">
              <a:buFont typeface="Wingdings" panose="05000000000000000000" pitchFamily="2" charset="2"/>
              <a:buChar char="Ø"/>
            </a:pPr>
            <a:r>
              <a:rPr lang="en-GB" sz="4400" dirty="0" smtClean="0">
                <a:solidFill>
                  <a:srgbClr val="005A52"/>
                </a:solidFill>
              </a:rPr>
              <a:t>Values </a:t>
            </a:r>
            <a:r>
              <a:rPr lang="en-GB" sz="4400" dirty="0">
                <a:solidFill>
                  <a:srgbClr val="005A52"/>
                </a:solidFill>
              </a:rPr>
              <a:t>the stakeholder engagement and is committed to continuing with that to implement Senior Cycle </a:t>
            </a:r>
            <a:r>
              <a:rPr lang="en-GB" sz="4400" dirty="0" smtClean="0">
                <a:solidFill>
                  <a:srgbClr val="005A52"/>
                </a:solidFill>
              </a:rPr>
              <a:t>redevelopment</a:t>
            </a:r>
          </a:p>
          <a:p>
            <a:pPr marL="571500" lvl="0" indent="-571500">
              <a:buFont typeface="Wingdings" panose="05000000000000000000" pitchFamily="2" charset="2"/>
              <a:buChar char="Ø"/>
            </a:pPr>
            <a:r>
              <a:rPr lang="en-GB" sz="4400" dirty="0" smtClean="0">
                <a:solidFill>
                  <a:srgbClr val="005A52"/>
                </a:solidFill>
              </a:rPr>
              <a:t>Values </a:t>
            </a:r>
            <a:r>
              <a:rPr lang="en-GB" sz="4400" dirty="0">
                <a:solidFill>
                  <a:srgbClr val="005A52"/>
                </a:solidFill>
              </a:rPr>
              <a:t>deep engagement with students, in </a:t>
            </a:r>
            <a:r>
              <a:rPr lang="en-GB" sz="4400" dirty="0" smtClean="0">
                <a:solidFill>
                  <a:srgbClr val="005A52"/>
                </a:solidFill>
              </a:rPr>
              <a:t>particular</a:t>
            </a:r>
          </a:p>
          <a:p>
            <a:pPr marL="571500" lvl="0" indent="-571500">
              <a:buFont typeface="Wingdings" panose="05000000000000000000" pitchFamily="2" charset="2"/>
              <a:buChar char="Ø"/>
            </a:pPr>
            <a:endParaRPr lang="en-GB" sz="4400" dirty="0">
              <a:solidFill>
                <a:srgbClr val="005A52"/>
              </a:solidFill>
            </a:endParaRPr>
          </a:p>
          <a:p>
            <a:r>
              <a:rPr lang="en-GB" sz="4400" b="1" dirty="0" smtClean="0">
                <a:solidFill>
                  <a:srgbClr val="005A52"/>
                </a:solidFill>
              </a:rPr>
              <a:t>Recognising </a:t>
            </a:r>
            <a:r>
              <a:rPr lang="en-GB" sz="4400" b="1" dirty="0">
                <a:solidFill>
                  <a:srgbClr val="005A52"/>
                </a:solidFill>
              </a:rPr>
              <a:t>that demand for change at Senior Cycle has </a:t>
            </a:r>
            <a:r>
              <a:rPr lang="en-GB" sz="4400" b="1" dirty="0" smtClean="0">
                <a:solidFill>
                  <a:srgbClr val="005A52"/>
                </a:solidFill>
              </a:rPr>
              <a:t>grown the aim is to:</a:t>
            </a:r>
            <a:endParaRPr lang="en-GB" sz="4400" b="1" dirty="0" smtClean="0">
              <a:solidFill>
                <a:srgbClr val="005A52"/>
              </a:solidFill>
            </a:endParaRPr>
          </a:p>
          <a:p>
            <a:endParaRPr lang="en-GB" sz="4400" b="1" dirty="0" smtClean="0">
              <a:solidFill>
                <a:srgbClr val="FF0000"/>
              </a:solidFill>
            </a:endParaRPr>
          </a:p>
          <a:p>
            <a:pPr marL="571500" indent="-571500">
              <a:buFont typeface="Wingdings" panose="05000000000000000000" pitchFamily="2" charset="2"/>
              <a:buChar char="Ø"/>
            </a:pPr>
            <a:r>
              <a:rPr lang="en-GB" sz="4400" dirty="0" smtClean="0">
                <a:solidFill>
                  <a:srgbClr val="005A52"/>
                </a:solidFill>
              </a:rPr>
              <a:t>Empower students to meet the challenges of the 21</a:t>
            </a:r>
            <a:r>
              <a:rPr lang="en-GB" sz="4400" baseline="30000" dirty="0" smtClean="0">
                <a:solidFill>
                  <a:srgbClr val="005A52"/>
                </a:solidFill>
              </a:rPr>
              <a:t>st</a:t>
            </a:r>
            <a:r>
              <a:rPr lang="en-GB" sz="4400" dirty="0" smtClean="0">
                <a:solidFill>
                  <a:srgbClr val="005A52"/>
                </a:solidFill>
              </a:rPr>
              <a:t> century</a:t>
            </a:r>
          </a:p>
          <a:p>
            <a:pPr marL="571500" indent="-571500">
              <a:buFont typeface="Wingdings" panose="05000000000000000000" pitchFamily="2" charset="2"/>
              <a:buChar char="Ø"/>
            </a:pPr>
            <a:r>
              <a:rPr lang="en-GB" sz="4400" dirty="0" smtClean="0">
                <a:solidFill>
                  <a:srgbClr val="005A52"/>
                </a:solidFill>
              </a:rPr>
              <a:t>Enrich the student experience and skillset we have in our current system</a:t>
            </a:r>
          </a:p>
          <a:p>
            <a:pPr marL="571500" indent="-571500">
              <a:buFont typeface="Wingdings" panose="05000000000000000000" pitchFamily="2" charset="2"/>
              <a:buChar char="Ø"/>
            </a:pPr>
            <a:r>
              <a:rPr lang="en-GB" sz="4400" dirty="0" smtClean="0">
                <a:solidFill>
                  <a:srgbClr val="005A52"/>
                </a:solidFill>
              </a:rPr>
              <a:t>Embed wellbeing and reduce stress levels for our students</a:t>
            </a:r>
          </a:p>
          <a:p>
            <a:pPr marL="2011500" lvl="2" indent="-571500">
              <a:buFont typeface="Wingdings" panose="05000000000000000000" pitchFamily="2" charset="2"/>
              <a:buChar char="Ø"/>
            </a:pPr>
            <a:endParaRPr lang="en-GB" sz="4000" dirty="0" smtClean="0"/>
          </a:p>
          <a:p>
            <a:pPr marL="1440000" lvl="2" indent="0">
              <a:buNone/>
            </a:pPr>
            <a:endParaRPr lang="en-IE" sz="5400" dirty="0"/>
          </a:p>
          <a:p>
            <a:pPr lvl="2" indent="0">
              <a:buNone/>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441450" y="946150"/>
            <a:ext cx="17883188" cy="2286000"/>
          </a:xfrm>
        </p:spPr>
        <p:txBody>
          <a:bodyPr>
            <a:normAutofit/>
          </a:bodyPr>
          <a:lstStyle/>
          <a:p>
            <a:r>
              <a:rPr lang="en-IE" sz="9800" dirty="0" smtClean="0">
                <a:solidFill>
                  <a:srgbClr val="005A52"/>
                </a:solidFill>
              </a:rPr>
              <a:t>Vision </a:t>
            </a:r>
            <a:r>
              <a:rPr lang="en-IE" sz="9800" dirty="0" smtClean="0">
                <a:solidFill>
                  <a:srgbClr val="005A52"/>
                </a:solidFill>
              </a:rPr>
              <a:t>for Senior Cycle </a:t>
            </a:r>
            <a:endParaRPr lang="en-IE" sz="13300" dirty="0">
              <a:solidFill>
                <a:srgbClr val="005A52"/>
              </a:solidFill>
            </a:endParaRPr>
          </a:p>
        </p:txBody>
      </p:sp>
    </p:spTree>
    <p:extLst>
      <p:ext uri="{BB962C8B-B14F-4D97-AF65-F5344CB8AC3E}">
        <p14:creationId xmlns:p14="http://schemas.microsoft.com/office/powerpoint/2010/main" val="1565739163"/>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1450" y="1582614"/>
            <a:ext cx="19325056" cy="2637693"/>
          </a:xfrm>
        </p:spPr>
        <p:txBody>
          <a:bodyPr/>
          <a:lstStyle/>
          <a:p>
            <a:r>
              <a:rPr lang="en-IE" dirty="0" smtClean="0"/>
              <a:t>Foundations of the Vision</a:t>
            </a:r>
            <a:endParaRPr lang="en-IE" dirty="0"/>
          </a:p>
        </p:txBody>
      </p:sp>
      <p:sp>
        <p:nvSpPr>
          <p:cNvPr id="4" name="Text Placeholder 3"/>
          <p:cNvSpPr>
            <a:spLocks noGrp="1"/>
          </p:cNvSpPr>
          <p:nvPr>
            <p:ph type="body" sz="quarter" idx="12"/>
          </p:nvPr>
        </p:nvSpPr>
        <p:spPr>
          <a:xfrm>
            <a:off x="1048065" y="2808515"/>
            <a:ext cx="20179078" cy="9391506"/>
          </a:xfrm>
        </p:spPr>
        <p:txBody>
          <a:bodyPr>
            <a:noAutofit/>
          </a:bodyPr>
          <a:lstStyle/>
          <a:p>
            <a:pPr marL="857250" indent="-857250">
              <a:buFont typeface="Arial" panose="020B0604020202020204" pitchFamily="34" charset="0"/>
              <a:buChar char="•"/>
            </a:pPr>
            <a:r>
              <a:rPr lang="en-IE" sz="6600" dirty="0" smtClean="0">
                <a:solidFill>
                  <a:srgbClr val="005850"/>
                </a:solidFill>
              </a:rPr>
              <a:t>NCCA Advisory Report – supported by research, consultation and analysis</a:t>
            </a:r>
          </a:p>
          <a:p>
            <a:pPr marL="857250" indent="-857250">
              <a:buFont typeface="Arial" panose="020B0604020202020204" pitchFamily="34" charset="0"/>
              <a:buChar char="•"/>
            </a:pPr>
            <a:r>
              <a:rPr lang="en-IE" sz="6600" dirty="0" smtClean="0">
                <a:solidFill>
                  <a:srgbClr val="005850"/>
                </a:solidFill>
              </a:rPr>
              <a:t>Experience over the period of </a:t>
            </a:r>
            <a:r>
              <a:rPr lang="en-IE" sz="6600" dirty="0" err="1" smtClean="0">
                <a:solidFill>
                  <a:srgbClr val="005850"/>
                </a:solidFill>
              </a:rPr>
              <a:t>Covid</a:t>
            </a:r>
            <a:r>
              <a:rPr lang="en-IE" sz="6600" dirty="0" smtClean="0">
                <a:solidFill>
                  <a:srgbClr val="005850"/>
                </a:solidFill>
              </a:rPr>
              <a:t> pandemic and other domestic </a:t>
            </a:r>
            <a:r>
              <a:rPr lang="en-IE" sz="6600" dirty="0" smtClean="0">
                <a:solidFill>
                  <a:srgbClr val="005850"/>
                </a:solidFill>
              </a:rPr>
              <a:t>learning and experience</a:t>
            </a:r>
            <a:endParaRPr lang="en-IE" sz="6600" dirty="0" smtClean="0">
              <a:solidFill>
                <a:srgbClr val="005850"/>
              </a:solidFill>
            </a:endParaRPr>
          </a:p>
          <a:p>
            <a:pPr marL="857250" lvl="0" indent="-857250">
              <a:lnSpc>
                <a:spcPct val="100000"/>
              </a:lnSpc>
              <a:buFont typeface="Arial" panose="020B0604020202020204" pitchFamily="34" charset="0"/>
              <a:buChar char="•"/>
              <a:defRPr/>
            </a:pPr>
            <a:r>
              <a:rPr lang="en-IE" sz="6600" dirty="0" smtClean="0">
                <a:solidFill>
                  <a:srgbClr val="005850"/>
                </a:solidFill>
              </a:rPr>
              <a:t>Growing consensus (and demand for change) - reflecting </a:t>
            </a:r>
            <a:r>
              <a:rPr lang="en-IE" sz="6600" dirty="0">
                <a:solidFill>
                  <a:srgbClr val="005850"/>
                </a:solidFill>
              </a:rPr>
              <a:t>a more active student voice in the </a:t>
            </a:r>
            <a:r>
              <a:rPr lang="en-IE" sz="6600" dirty="0" smtClean="0">
                <a:solidFill>
                  <a:srgbClr val="005850"/>
                </a:solidFill>
              </a:rPr>
              <a:t>debate – </a:t>
            </a:r>
            <a:r>
              <a:rPr lang="en-IE" sz="6600" dirty="0" smtClean="0">
                <a:solidFill>
                  <a:srgbClr val="005850"/>
                </a:solidFill>
              </a:rPr>
              <a:t>evolving\increasing expectations (and scrutiny)</a:t>
            </a:r>
            <a:endParaRPr lang="en-IE" sz="6600" dirty="0">
              <a:solidFill>
                <a:srgbClr val="005850"/>
              </a:solidFill>
            </a:endParaRPr>
          </a:p>
          <a:p>
            <a:pPr marL="857250" indent="-857250">
              <a:buFont typeface="Arial" panose="020B0604020202020204" pitchFamily="34" charset="0"/>
              <a:buChar char="•"/>
            </a:pPr>
            <a:r>
              <a:rPr lang="en-IE" sz="6600" dirty="0" smtClean="0">
                <a:solidFill>
                  <a:srgbClr val="005850"/>
                </a:solidFill>
              </a:rPr>
              <a:t>International experience and perspectives</a:t>
            </a:r>
            <a:endParaRPr lang="en-IE" sz="6600" dirty="0">
              <a:solidFill>
                <a:srgbClr val="005850"/>
              </a:solidFill>
            </a:endParaRPr>
          </a:p>
        </p:txBody>
      </p:sp>
    </p:spTree>
    <p:extLst>
      <p:ext uri="{BB962C8B-B14F-4D97-AF65-F5344CB8AC3E}">
        <p14:creationId xmlns:p14="http://schemas.microsoft.com/office/powerpoint/2010/main" val="181703136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41450" y="4079630"/>
            <a:ext cx="21745121" cy="8228675"/>
          </a:xfrm>
        </p:spPr>
        <p:txBody>
          <a:bodyPr>
            <a:noAutofit/>
          </a:bodyPr>
          <a:lstStyle/>
          <a:p>
            <a:pPr marL="857250" indent="-857250">
              <a:buFont typeface="Wingdings" panose="05000000000000000000" pitchFamily="2" charset="2"/>
              <a:buChar char="Ø"/>
            </a:pPr>
            <a:r>
              <a:rPr lang="en-GB" sz="6000" dirty="0" smtClean="0">
                <a:solidFill>
                  <a:srgbClr val="005A52"/>
                </a:solidFill>
                <a:cs typeface="Arial" panose="020B0604020202020204" pitchFamily="34" charset="0"/>
              </a:rPr>
              <a:t>Trust and engagement of all stakeholders</a:t>
            </a:r>
          </a:p>
          <a:p>
            <a:pPr marL="857250" indent="-857250">
              <a:buFont typeface="Wingdings" panose="05000000000000000000" pitchFamily="2" charset="2"/>
              <a:buChar char="Ø"/>
            </a:pPr>
            <a:r>
              <a:rPr lang="en-GB" sz="6000" dirty="0" smtClean="0">
                <a:solidFill>
                  <a:srgbClr val="005A52"/>
                </a:solidFill>
                <a:cs typeface="Arial" panose="020B0604020202020204" pitchFamily="34" charset="0"/>
              </a:rPr>
              <a:t>Co-construction and Network schools</a:t>
            </a:r>
            <a:r>
              <a:rPr lang="en-IE" sz="6000" dirty="0">
                <a:solidFill>
                  <a:srgbClr val="005A52"/>
                </a:solidFill>
                <a:cs typeface="Arial" panose="020B0604020202020204" pitchFamily="34" charset="0"/>
              </a:rPr>
              <a:t> : opportunity to evaluate</a:t>
            </a:r>
            <a:endParaRPr lang="en-GB" sz="6000" dirty="0" smtClean="0">
              <a:solidFill>
                <a:srgbClr val="005A52"/>
              </a:solidFill>
              <a:cs typeface="Arial" panose="020B0604020202020204" pitchFamily="34" charset="0"/>
            </a:endParaRPr>
          </a:p>
          <a:p>
            <a:pPr marL="857250" indent="-857250">
              <a:buFont typeface="Wingdings" panose="05000000000000000000" pitchFamily="2" charset="2"/>
              <a:buChar char="Ø"/>
            </a:pPr>
            <a:r>
              <a:rPr lang="en-GB" sz="6000" dirty="0" smtClean="0">
                <a:solidFill>
                  <a:srgbClr val="005A52"/>
                </a:solidFill>
                <a:cs typeface="Arial" panose="020B0604020202020204" pitchFamily="34" charset="0"/>
              </a:rPr>
              <a:t>Professional development for teachers and school leaders</a:t>
            </a:r>
          </a:p>
          <a:p>
            <a:pPr marL="857250" indent="-857250">
              <a:buFont typeface="Wingdings" panose="05000000000000000000" pitchFamily="2" charset="2"/>
              <a:buChar char="Ø"/>
            </a:pPr>
            <a:r>
              <a:rPr lang="en-GB" sz="6000" dirty="0" smtClean="0">
                <a:solidFill>
                  <a:srgbClr val="005A52"/>
                </a:solidFill>
                <a:cs typeface="Arial" panose="020B0604020202020204" pitchFamily="34" charset="0"/>
              </a:rPr>
              <a:t>Professional time and resourcing generally</a:t>
            </a:r>
          </a:p>
          <a:p>
            <a:pPr marL="857250" indent="-857250">
              <a:buFont typeface="Wingdings" panose="05000000000000000000" pitchFamily="2" charset="2"/>
              <a:buChar char="Ø"/>
            </a:pPr>
            <a:r>
              <a:rPr lang="en-IE" sz="6000" dirty="0" smtClean="0">
                <a:solidFill>
                  <a:srgbClr val="005A52"/>
                </a:solidFill>
                <a:cs typeface="Arial" panose="020B0604020202020204" pitchFamily="34" charset="0"/>
              </a:rPr>
              <a:t>Curriculum\Assessment </a:t>
            </a:r>
            <a:r>
              <a:rPr lang="en-IE" sz="6000" dirty="0">
                <a:solidFill>
                  <a:srgbClr val="005A52"/>
                </a:solidFill>
                <a:cs typeface="Arial" panose="020B0604020202020204" pitchFamily="34" charset="0"/>
              </a:rPr>
              <a:t>Nexus – cultural evolution</a:t>
            </a:r>
          </a:p>
          <a:p>
            <a:pPr marL="857250" indent="-857250">
              <a:buFont typeface="Wingdings" panose="05000000000000000000" pitchFamily="2" charset="2"/>
              <a:buChar char="Ø"/>
            </a:pPr>
            <a:r>
              <a:rPr lang="en-IE" sz="6000" dirty="0" smtClean="0">
                <a:solidFill>
                  <a:srgbClr val="005A52"/>
                </a:solidFill>
                <a:cs typeface="Arial" panose="020B0604020202020204" pitchFamily="34" charset="0"/>
              </a:rPr>
              <a:t>Schedule </a:t>
            </a:r>
            <a:r>
              <a:rPr lang="en-IE" sz="6000" dirty="0">
                <a:solidFill>
                  <a:srgbClr val="005A52"/>
                </a:solidFill>
                <a:cs typeface="Arial" panose="020B0604020202020204" pitchFamily="34" charset="0"/>
              </a:rPr>
              <a:t>of Specification revision – September 2023 – roadmap for longer term planning</a:t>
            </a:r>
          </a:p>
          <a:p>
            <a:pPr marL="857250" indent="-857250">
              <a:buFont typeface="Wingdings" panose="05000000000000000000" pitchFamily="2" charset="2"/>
              <a:buChar char="Ø"/>
            </a:pPr>
            <a:endParaRPr lang="en-GB" sz="6000" dirty="0" smtClean="0">
              <a:solidFill>
                <a:srgbClr val="005A52"/>
              </a:solidFill>
              <a:cs typeface="Arial" panose="020B0604020202020204" pitchFamily="34" charset="0"/>
            </a:endParaRPr>
          </a:p>
          <a:p>
            <a:pPr marL="857250" indent="-857250">
              <a:buFont typeface="Wingdings" panose="05000000000000000000" pitchFamily="2" charset="2"/>
              <a:buChar char="Ø"/>
            </a:pPr>
            <a:endParaRPr lang="en-IE" sz="4800" dirty="0" smtClean="0">
              <a:solidFill>
                <a:schemeClr val="tx1"/>
              </a:solidFill>
              <a:cs typeface="Arial" panose="020B0604020202020204" pitchFamily="34" charset="0"/>
            </a:endParaRPr>
          </a:p>
          <a:p>
            <a:pPr marL="2011500" lvl="2" indent="-571500">
              <a:buFont typeface="Wingdings" panose="05000000000000000000" pitchFamily="2" charset="2"/>
              <a:buChar char="Ø"/>
            </a:pPr>
            <a:endParaRPr lang="en-IE" sz="4800" dirty="0" smtClean="0">
              <a:solidFill>
                <a:schemeClr val="tx1"/>
              </a:solidFill>
              <a:cs typeface="Arial" panose="020B0604020202020204" pitchFamily="34" charset="0"/>
            </a:endParaRPr>
          </a:p>
        </p:txBody>
      </p:sp>
      <p:sp>
        <p:nvSpPr>
          <p:cNvPr id="2" name="Title 1"/>
          <p:cNvSpPr>
            <a:spLocks noGrp="1"/>
          </p:cNvSpPr>
          <p:nvPr>
            <p:ph type="title" idx="4294967295"/>
          </p:nvPr>
        </p:nvSpPr>
        <p:spPr>
          <a:xfrm>
            <a:off x="1828799" y="946150"/>
            <a:ext cx="19235057" cy="2286000"/>
          </a:xfrm>
        </p:spPr>
        <p:txBody>
          <a:bodyPr>
            <a:noAutofit/>
          </a:bodyPr>
          <a:lstStyle/>
          <a:p>
            <a:r>
              <a:rPr lang="en-IE" sz="8800" dirty="0" smtClean="0">
                <a:solidFill>
                  <a:srgbClr val="005A52"/>
                </a:solidFill>
              </a:rPr>
              <a:t>Ingredients for success  - the opportunities and challenges</a:t>
            </a:r>
            <a:endParaRPr lang="en-IE" sz="8800" dirty="0">
              <a:solidFill>
                <a:srgbClr val="005A52"/>
              </a:solidFill>
            </a:endParaRPr>
          </a:p>
        </p:txBody>
      </p:sp>
    </p:spTree>
    <p:extLst>
      <p:ext uri="{BB962C8B-B14F-4D97-AF65-F5344CB8AC3E}">
        <p14:creationId xmlns:p14="http://schemas.microsoft.com/office/powerpoint/2010/main" val="402477511"/>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7200" dirty="0" smtClean="0">
                <a:solidFill>
                  <a:srgbClr val="005A52"/>
                </a:solidFill>
              </a:rPr>
              <a:t>SCR: Implementation – </a:t>
            </a:r>
            <a:r>
              <a:rPr lang="en-IE" sz="7200" dirty="0" smtClean="0">
                <a:solidFill>
                  <a:srgbClr val="005A52"/>
                </a:solidFill>
              </a:rPr>
              <a:t>Impact of the ‘foundations’</a:t>
            </a:r>
            <a:endParaRPr lang="en-IE" sz="7200" dirty="0">
              <a:solidFill>
                <a:srgbClr val="005A52"/>
              </a:solidFill>
            </a:endParaRPr>
          </a:p>
        </p:txBody>
      </p:sp>
      <p:sp>
        <p:nvSpPr>
          <p:cNvPr id="3" name="Content Placeholder 2"/>
          <p:cNvSpPr>
            <a:spLocks noGrp="1"/>
          </p:cNvSpPr>
          <p:nvPr>
            <p:ph sz="half" idx="1"/>
          </p:nvPr>
        </p:nvSpPr>
        <p:spPr>
          <a:xfrm>
            <a:off x="1676400" y="3651250"/>
            <a:ext cx="10363200" cy="8702676"/>
          </a:xfrm>
        </p:spPr>
        <p:txBody>
          <a:bodyPr>
            <a:normAutofit fontScale="92500" lnSpcReduction="10000"/>
          </a:bodyPr>
          <a:lstStyle/>
          <a:p>
            <a:pPr marL="914400" indent="-914400">
              <a:buFont typeface="Wingdings" panose="05000000000000000000" pitchFamily="2" charset="2"/>
              <a:buChar char="ü"/>
            </a:pPr>
            <a:r>
              <a:rPr lang="en-IE" sz="5600" dirty="0" smtClean="0">
                <a:solidFill>
                  <a:srgbClr val="005A52"/>
                </a:solidFill>
              </a:rPr>
              <a:t>Advisory report reflects the complexity and the breadth of the challenge</a:t>
            </a:r>
          </a:p>
          <a:p>
            <a:pPr marL="914400" indent="-914400">
              <a:buFont typeface="Wingdings" panose="05000000000000000000" pitchFamily="2" charset="2"/>
              <a:buChar char="ü"/>
            </a:pPr>
            <a:r>
              <a:rPr lang="en-IE" sz="5600" dirty="0" smtClean="0">
                <a:solidFill>
                  <a:srgbClr val="005A52"/>
                </a:solidFill>
              </a:rPr>
              <a:t>Students see alternatives to current, or is it the old, Leaving Certificate? </a:t>
            </a:r>
          </a:p>
          <a:p>
            <a:r>
              <a:rPr lang="en-IE" sz="5600" dirty="0">
                <a:solidFill>
                  <a:srgbClr val="005A52"/>
                </a:solidFill>
              </a:rPr>
              <a:t>	</a:t>
            </a:r>
            <a:r>
              <a:rPr lang="en-IE" sz="5600" dirty="0" smtClean="0">
                <a:solidFill>
                  <a:srgbClr val="005A52"/>
                </a:solidFill>
              </a:rPr>
              <a:t>They expect change …</a:t>
            </a:r>
          </a:p>
          <a:p>
            <a:pPr marL="914400" indent="-914400">
              <a:buFont typeface="Wingdings" panose="05000000000000000000" pitchFamily="2" charset="2"/>
              <a:buChar char="ü"/>
            </a:pPr>
            <a:r>
              <a:rPr lang="en-IE" sz="5600" dirty="0">
                <a:solidFill>
                  <a:srgbClr val="005A52"/>
                </a:solidFill>
              </a:rPr>
              <a:t>School leaders and teachers are key and the constant in how the vision is brought to </a:t>
            </a:r>
            <a:r>
              <a:rPr lang="en-IE" sz="5600" dirty="0" smtClean="0">
                <a:solidFill>
                  <a:srgbClr val="005A52"/>
                </a:solidFill>
              </a:rPr>
              <a:t>reality</a:t>
            </a:r>
          </a:p>
          <a:p>
            <a:endParaRPr lang="en-IE" sz="4800" dirty="0" smtClean="0"/>
          </a:p>
          <a:p>
            <a:endParaRPr lang="en-IE" dirty="0"/>
          </a:p>
        </p:txBody>
      </p:sp>
      <p:sp>
        <p:nvSpPr>
          <p:cNvPr id="5" name="Content Placeholder 4"/>
          <p:cNvSpPr>
            <a:spLocks noGrp="1"/>
          </p:cNvSpPr>
          <p:nvPr>
            <p:ph sz="half" idx="2"/>
          </p:nvPr>
        </p:nvSpPr>
        <p:spPr/>
        <p:txBody>
          <a:bodyPr>
            <a:normAutofit fontScale="92500" lnSpcReduction="10000"/>
          </a:bodyPr>
          <a:lstStyle/>
          <a:p>
            <a:pPr marL="914400" indent="-914400">
              <a:buFont typeface="Wingdings" panose="05000000000000000000" pitchFamily="2" charset="2"/>
              <a:buChar char="ü"/>
            </a:pPr>
            <a:r>
              <a:rPr lang="en-IE" sz="5600" dirty="0">
                <a:solidFill>
                  <a:srgbClr val="005A52"/>
                </a:solidFill>
              </a:rPr>
              <a:t>It will take time, but time in a changing world – Jan ‘20; Jan ‘21, Jan ‘22, today?</a:t>
            </a:r>
          </a:p>
          <a:p>
            <a:pPr marL="914400" indent="-914400">
              <a:buFont typeface="Wingdings" panose="05000000000000000000" pitchFamily="2" charset="2"/>
              <a:buChar char="ü"/>
            </a:pPr>
            <a:r>
              <a:rPr lang="en-IE" sz="5600" dirty="0" smtClean="0">
                <a:solidFill>
                  <a:srgbClr val="005A52"/>
                </a:solidFill>
              </a:rPr>
              <a:t>It will take resources</a:t>
            </a:r>
          </a:p>
          <a:p>
            <a:pPr marL="914400" indent="-914400">
              <a:buFont typeface="Wingdings" panose="05000000000000000000" pitchFamily="2" charset="2"/>
              <a:buChar char="ü"/>
            </a:pPr>
            <a:r>
              <a:rPr lang="en-IE" sz="5600" dirty="0" smtClean="0">
                <a:solidFill>
                  <a:srgbClr val="005A52"/>
                </a:solidFill>
              </a:rPr>
              <a:t>Are we clear on the journey ahead? </a:t>
            </a:r>
          </a:p>
          <a:p>
            <a:pPr marL="914400" indent="-914400">
              <a:buFont typeface="Wingdings" panose="05000000000000000000" pitchFamily="2" charset="2"/>
              <a:buChar char="ü"/>
            </a:pPr>
            <a:r>
              <a:rPr lang="en-IE" sz="5600" dirty="0" smtClean="0">
                <a:solidFill>
                  <a:srgbClr val="005A52"/>
                </a:solidFill>
              </a:rPr>
              <a:t>We know where we want to get to – students who can confidently take their place in our society and the world? Isn’t it?</a:t>
            </a:r>
          </a:p>
          <a:p>
            <a:endParaRPr lang="en-IE" dirty="0" smtClean="0"/>
          </a:p>
          <a:p>
            <a:endParaRPr lang="en-IE" dirty="0" smtClean="0"/>
          </a:p>
        </p:txBody>
      </p:sp>
    </p:spTree>
    <p:extLst>
      <p:ext uri="{BB962C8B-B14F-4D97-AF65-F5344CB8AC3E}">
        <p14:creationId xmlns:p14="http://schemas.microsoft.com/office/powerpoint/2010/main" val="4032619502"/>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1450" y="1582614"/>
            <a:ext cx="19325056" cy="2637693"/>
          </a:xfrm>
        </p:spPr>
        <p:txBody>
          <a:bodyPr/>
          <a:lstStyle/>
          <a:p>
            <a:r>
              <a:rPr lang="en-IE" sz="8000" dirty="0" smtClean="0"/>
              <a:t>“The Destination” – A Senior Cycle for all</a:t>
            </a:r>
            <a:endParaRPr lang="en-IE" sz="8000" dirty="0"/>
          </a:p>
        </p:txBody>
      </p:sp>
      <p:sp>
        <p:nvSpPr>
          <p:cNvPr id="4" name="Text Placeholder 3"/>
          <p:cNvSpPr>
            <a:spLocks noGrp="1"/>
          </p:cNvSpPr>
          <p:nvPr>
            <p:ph type="body" sz="quarter" idx="12"/>
          </p:nvPr>
        </p:nvSpPr>
        <p:spPr>
          <a:xfrm>
            <a:off x="1441449" y="3091543"/>
            <a:ext cx="20634779" cy="9108478"/>
          </a:xfrm>
        </p:spPr>
        <p:txBody>
          <a:bodyPr>
            <a:noAutofit/>
          </a:bodyPr>
          <a:lstStyle/>
          <a:p>
            <a:pPr marL="1143000" indent="-1143000">
              <a:buFont typeface="Wingdings" panose="05000000000000000000" pitchFamily="2" charset="2"/>
              <a:buChar char="q"/>
            </a:pPr>
            <a:r>
              <a:rPr lang="en-IE" sz="5400" dirty="0" smtClean="0">
                <a:solidFill>
                  <a:srgbClr val="005850"/>
                </a:solidFill>
              </a:rPr>
              <a:t>As guardians, what does success look like?</a:t>
            </a:r>
          </a:p>
          <a:p>
            <a:pPr marL="1143000" indent="-1143000">
              <a:buFont typeface="Wingdings" panose="05000000000000000000" pitchFamily="2" charset="2"/>
              <a:buChar char="q"/>
            </a:pPr>
            <a:r>
              <a:rPr lang="en-IE" sz="5400" dirty="0" smtClean="0">
                <a:solidFill>
                  <a:srgbClr val="005850"/>
                </a:solidFill>
              </a:rPr>
              <a:t>“Education shapes the world we live in by developing the knowledge, skills, attitudes and values on which societies rely, forging social cohesion and preparing people to become and remain competent workers and active citizens. … education systems foster democracy and the transformation to innovation-oriented knowledge societies.” </a:t>
            </a:r>
            <a:r>
              <a:rPr lang="en-IE" sz="2400" dirty="0" smtClean="0">
                <a:solidFill>
                  <a:srgbClr val="005850"/>
                </a:solidFill>
              </a:rPr>
              <a:t>(OECD Building the future of education, 2023)</a:t>
            </a:r>
          </a:p>
          <a:p>
            <a:pPr marL="1143000" indent="-1143000">
              <a:buFont typeface="Wingdings" panose="05000000000000000000" pitchFamily="2" charset="2"/>
              <a:buChar char="q"/>
            </a:pPr>
            <a:r>
              <a:rPr lang="en-IE" sz="5400" dirty="0" smtClean="0">
                <a:solidFill>
                  <a:srgbClr val="005850"/>
                </a:solidFill>
              </a:rPr>
              <a:t>How do we fulfil this society shaping responsibility – as professional leaders in education and as educators?</a:t>
            </a:r>
            <a:endParaRPr lang="en-IE" sz="5400" dirty="0" smtClean="0">
              <a:solidFill>
                <a:srgbClr val="005850"/>
              </a:solidFill>
            </a:endParaRPr>
          </a:p>
          <a:p>
            <a:pPr marL="1143000" indent="-1143000">
              <a:buFont typeface="Wingdings" panose="05000000000000000000" pitchFamily="2" charset="2"/>
              <a:buChar char="q"/>
            </a:pPr>
            <a:endParaRPr lang="en-IE" sz="6600" dirty="0" smtClean="0">
              <a:solidFill>
                <a:srgbClr val="005850"/>
              </a:solidFill>
            </a:endParaRPr>
          </a:p>
          <a:p>
            <a:pPr marL="1143000" indent="-1143000">
              <a:buFont typeface="Wingdings" panose="05000000000000000000" pitchFamily="2" charset="2"/>
              <a:buChar char="q"/>
            </a:pPr>
            <a:endParaRPr lang="en-IE" sz="6600" dirty="0">
              <a:solidFill>
                <a:srgbClr val="005850"/>
              </a:solidFill>
            </a:endParaRPr>
          </a:p>
        </p:txBody>
      </p:sp>
    </p:spTree>
    <p:extLst>
      <p:ext uri="{BB962C8B-B14F-4D97-AF65-F5344CB8AC3E}">
        <p14:creationId xmlns:p14="http://schemas.microsoft.com/office/powerpoint/2010/main" val="241020366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595256" y="4267200"/>
            <a:ext cx="21031201" cy="9173220"/>
          </a:xfrm>
        </p:spPr>
        <p:txBody>
          <a:bodyPr>
            <a:noAutofit/>
          </a:bodyPr>
          <a:lstStyle/>
          <a:p>
            <a:pPr marL="914400" indent="-914400">
              <a:buFont typeface="+mj-lt"/>
              <a:buAutoNum type="arabicParenR"/>
            </a:pPr>
            <a:r>
              <a:rPr lang="en-IE" sz="5400" dirty="0" smtClean="0"/>
              <a:t>(Tables </a:t>
            </a:r>
            <a:r>
              <a:rPr lang="en-IE" sz="5400" b="1" dirty="0" smtClean="0"/>
              <a:t>1,5,9,13,17,21 and 25</a:t>
            </a:r>
            <a:r>
              <a:rPr lang="en-IE" sz="5400" dirty="0" smtClean="0"/>
              <a:t>)</a:t>
            </a:r>
          </a:p>
          <a:p>
            <a:pPr marL="914400" indent="-914400">
              <a:buFont typeface="+mj-lt"/>
              <a:buAutoNum type="arabicParenR"/>
            </a:pPr>
            <a:endParaRPr lang="en-IE" sz="2400" dirty="0" smtClean="0"/>
          </a:p>
          <a:p>
            <a:pPr marL="914400" indent="-914400">
              <a:buFont typeface="+mj-lt"/>
              <a:buAutoNum type="arabicParenR"/>
            </a:pPr>
            <a:r>
              <a:rPr lang="en-IE" sz="5400" dirty="0" smtClean="0"/>
              <a:t>(</a:t>
            </a:r>
            <a:r>
              <a:rPr lang="en-IE" sz="5400" dirty="0" smtClean="0"/>
              <a:t>Tables </a:t>
            </a:r>
            <a:r>
              <a:rPr lang="en-IE" sz="5400" b="1" dirty="0" smtClean="0"/>
              <a:t>2,6,10,14,18,22 </a:t>
            </a:r>
            <a:r>
              <a:rPr lang="en-IE" sz="5400" b="1" dirty="0" smtClean="0"/>
              <a:t>and </a:t>
            </a:r>
            <a:r>
              <a:rPr lang="en-IE" sz="5400" b="1" dirty="0" smtClean="0"/>
              <a:t>26</a:t>
            </a:r>
            <a:r>
              <a:rPr lang="en-IE" sz="5400" dirty="0" smtClean="0"/>
              <a:t>)</a:t>
            </a:r>
          </a:p>
          <a:p>
            <a:pPr marL="914400" indent="-914400">
              <a:buFont typeface="+mj-lt"/>
              <a:buAutoNum type="arabicParenR"/>
            </a:pPr>
            <a:endParaRPr lang="en-IE" sz="2400" dirty="0" smtClean="0"/>
          </a:p>
          <a:p>
            <a:pPr marL="914400" indent="-914400">
              <a:buAutoNum type="arabicParenR" startAt="3"/>
            </a:pPr>
            <a:r>
              <a:rPr lang="en-IE" sz="5400" dirty="0" smtClean="0"/>
              <a:t>(Tables </a:t>
            </a:r>
            <a:r>
              <a:rPr lang="en-IE" sz="5400" b="1" dirty="0" smtClean="0"/>
              <a:t>3,7,11,15,19,23 </a:t>
            </a:r>
            <a:r>
              <a:rPr lang="en-IE" sz="5400" b="1" dirty="0" smtClean="0"/>
              <a:t>and </a:t>
            </a:r>
            <a:r>
              <a:rPr lang="en-IE" sz="5400" b="1" dirty="0" smtClean="0"/>
              <a:t>27</a:t>
            </a:r>
            <a:r>
              <a:rPr lang="en-IE" sz="5400" dirty="0" smtClean="0"/>
              <a:t>)</a:t>
            </a:r>
          </a:p>
          <a:p>
            <a:pPr marL="914400" indent="-914400">
              <a:buAutoNum type="arabicParenR" startAt="3"/>
            </a:pPr>
            <a:endParaRPr lang="en-IE" sz="5400" dirty="0" smtClean="0"/>
          </a:p>
          <a:p>
            <a:pPr marL="914400" indent="-914400">
              <a:buAutoNum type="arabicParenR" startAt="3"/>
            </a:pPr>
            <a:r>
              <a:rPr lang="en-IE" sz="5400" dirty="0" smtClean="0"/>
              <a:t>(</a:t>
            </a:r>
            <a:r>
              <a:rPr lang="en-IE" sz="5400" dirty="0"/>
              <a:t>Tables </a:t>
            </a:r>
            <a:r>
              <a:rPr lang="en-IE" sz="5400" b="1" dirty="0" smtClean="0"/>
              <a:t>4,8,12,16,20,24 </a:t>
            </a:r>
            <a:r>
              <a:rPr lang="en-IE" sz="5400" b="1" dirty="0"/>
              <a:t>and </a:t>
            </a:r>
            <a:r>
              <a:rPr lang="en-IE" sz="5400" b="1" dirty="0" smtClean="0"/>
              <a:t>28</a:t>
            </a:r>
            <a:r>
              <a:rPr lang="en-IE" sz="5400" dirty="0" smtClean="0"/>
              <a:t>)</a:t>
            </a:r>
          </a:p>
          <a:p>
            <a:pPr marL="914400" indent="-914400">
              <a:buAutoNum type="arabicParenR" startAt="3"/>
            </a:pPr>
            <a:endParaRPr lang="en-IE" sz="5400" dirty="0"/>
          </a:p>
          <a:p>
            <a:endParaRPr lang="en-IE" sz="5400" dirty="0"/>
          </a:p>
          <a:p>
            <a:pPr marL="914400" indent="-914400">
              <a:buFont typeface="+mj-lt"/>
              <a:buAutoNum type="arabicParenR"/>
            </a:pPr>
            <a:endParaRPr lang="en-IE" sz="5400" dirty="0" smtClean="0"/>
          </a:p>
          <a:p>
            <a:pPr marL="914400" indent="-914400">
              <a:buFont typeface="+mj-lt"/>
              <a:buAutoNum type="arabicParenR"/>
            </a:pPr>
            <a:endParaRPr lang="en-IE" sz="4800" dirty="0" smtClean="0"/>
          </a:p>
        </p:txBody>
      </p:sp>
      <p:sp>
        <p:nvSpPr>
          <p:cNvPr id="2" name="Title 1"/>
          <p:cNvSpPr>
            <a:spLocks noGrp="1"/>
          </p:cNvSpPr>
          <p:nvPr>
            <p:ph type="title" idx="4294967295"/>
          </p:nvPr>
        </p:nvSpPr>
        <p:spPr>
          <a:xfrm>
            <a:off x="1828799" y="946150"/>
            <a:ext cx="19235057" cy="1499870"/>
          </a:xfrm>
        </p:spPr>
        <p:txBody>
          <a:bodyPr>
            <a:noAutofit/>
          </a:bodyPr>
          <a:lstStyle/>
          <a:p>
            <a:pPr algn="ctr"/>
            <a:r>
              <a:rPr lang="en-IE" sz="8800" dirty="0" smtClean="0">
                <a:solidFill>
                  <a:srgbClr val="005A52"/>
                </a:solidFill>
              </a:rPr>
              <a:t>Group exercise – Strategic questions</a:t>
            </a:r>
            <a:br>
              <a:rPr lang="en-IE" sz="8800" dirty="0" smtClean="0">
                <a:solidFill>
                  <a:srgbClr val="005A52"/>
                </a:solidFill>
              </a:rPr>
            </a:br>
            <a:r>
              <a:rPr lang="en-IE" sz="4000" dirty="0" smtClean="0">
                <a:solidFill>
                  <a:srgbClr val="005A52"/>
                </a:solidFill>
              </a:rPr>
              <a:t>(Full questions are in the handout)</a:t>
            </a:r>
            <a:endParaRPr lang="en-IE" sz="4000" dirty="0">
              <a:solidFill>
                <a:srgbClr val="005A52"/>
              </a:solidFill>
            </a:endParaRPr>
          </a:p>
        </p:txBody>
      </p:sp>
    </p:spTree>
    <p:extLst>
      <p:ext uri="{BB962C8B-B14F-4D97-AF65-F5344CB8AC3E}">
        <p14:creationId xmlns:p14="http://schemas.microsoft.com/office/powerpoint/2010/main" val="94357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5143" y="4049744"/>
            <a:ext cx="22010914" cy="7746520"/>
          </a:xfrm>
        </p:spPr>
        <p:txBody>
          <a:bodyPr>
            <a:normAutofit/>
          </a:bodyPr>
          <a:lstStyle/>
          <a:p>
            <a:pPr algn="ctr"/>
            <a:r>
              <a:rPr lang="en-IE" sz="13300" dirty="0" smtClean="0"/>
              <a:t>Group Feedback &amp; </a:t>
            </a:r>
            <a:r>
              <a:rPr lang="en-IE" sz="13300" dirty="0" smtClean="0"/>
              <a:t>Discussion</a:t>
            </a:r>
            <a:r>
              <a:rPr lang="en-IE" sz="13300" dirty="0" smtClean="0"/>
              <a:t/>
            </a:r>
            <a:br>
              <a:rPr lang="en-IE" sz="13300" dirty="0" smtClean="0"/>
            </a:br>
            <a:r>
              <a:rPr lang="en-IE" sz="13300" dirty="0"/>
              <a:t/>
            </a:r>
            <a:br>
              <a:rPr lang="en-IE" sz="13300" dirty="0"/>
            </a:br>
            <a:r>
              <a:rPr lang="en-IE" sz="7200" dirty="0" smtClean="0"/>
              <a:t>Go </a:t>
            </a:r>
            <a:r>
              <a:rPr lang="en-IE" sz="7200" dirty="0" err="1" smtClean="0"/>
              <a:t>raibh</a:t>
            </a:r>
            <a:r>
              <a:rPr lang="en-IE" sz="7200" dirty="0" smtClean="0"/>
              <a:t> </a:t>
            </a:r>
            <a:r>
              <a:rPr lang="en-IE" sz="7200" dirty="0" err="1" smtClean="0"/>
              <a:t>míle</a:t>
            </a:r>
            <a:r>
              <a:rPr lang="en-IE" sz="7200" dirty="0" smtClean="0"/>
              <a:t> </a:t>
            </a:r>
            <a:r>
              <a:rPr lang="en-IE" sz="7200" dirty="0" err="1" smtClean="0"/>
              <a:t>maith</a:t>
            </a:r>
            <a:r>
              <a:rPr lang="en-IE" sz="7200" dirty="0" smtClean="0"/>
              <a:t> </a:t>
            </a:r>
            <a:r>
              <a:rPr lang="en-IE" sz="7200" dirty="0" err="1" smtClean="0"/>
              <a:t>agaibh</a:t>
            </a:r>
            <a:r>
              <a:rPr lang="en-IE" sz="7200" dirty="0" smtClean="0"/>
              <a:t/>
            </a:r>
            <a:br>
              <a:rPr lang="en-IE" sz="7200" dirty="0" smtClean="0"/>
            </a:br>
            <a:r>
              <a:rPr lang="en-IE" sz="7200" dirty="0" smtClean="0"/>
              <a:t>(Thank you)</a:t>
            </a:r>
            <a:endParaRPr lang="en-US" sz="7200" dirty="0"/>
          </a:p>
        </p:txBody>
      </p:sp>
      <p:sp>
        <p:nvSpPr>
          <p:cNvPr id="5" name="Text Placeholder 2"/>
          <p:cNvSpPr txBox="1">
            <a:spLocks/>
          </p:cNvSpPr>
          <p:nvPr/>
        </p:nvSpPr>
        <p:spPr>
          <a:xfrm>
            <a:off x="3861370" y="10394326"/>
            <a:ext cx="18897030" cy="3006800"/>
          </a:xfrm>
          <a:prstGeom prst="rect">
            <a:avLst/>
          </a:prstGeom>
        </p:spPr>
        <p:txBody>
          <a:bodyPr vert="horz" lIns="91440" tIns="45720" rIns="91440" bIns="45720" rtlCol="0">
            <a:normAutofit/>
          </a:bodyPr>
          <a:lstStyle>
            <a:lvl1pPr marL="0" marR="0" indent="0" algn="l" defTabSz="825500" eaLnBrk="1" fontAlgn="auto" latinLnBrk="0" hangingPunct="1">
              <a:lnSpc>
                <a:spcPct val="120000"/>
              </a:lnSpc>
              <a:spcBef>
                <a:spcPts val="0"/>
              </a:spcBef>
              <a:spcAft>
                <a:spcPts val="0"/>
              </a:spcAft>
              <a:buClr>
                <a:srgbClr val="A39161"/>
              </a:buClr>
              <a:buSzTx/>
              <a:buFontTx/>
              <a:buNone/>
              <a:tabLst/>
              <a:defRPr sz="3200" b="0" i="0" u="none" strike="noStrike" cap="none" spc="0" baseline="0">
                <a:ln>
                  <a:noFill/>
                </a:ln>
                <a:solidFill>
                  <a:srgbClr val="A39161"/>
                </a:solidFill>
                <a:uFillTx/>
                <a:latin typeface="+mn-lt"/>
                <a:ea typeface="Calibri Light" charset="0"/>
                <a:cs typeface="Calibri Light" charset="0"/>
                <a:sym typeface="Open Sans"/>
              </a:defRPr>
            </a:lvl1pPr>
            <a:lvl2pPr marL="0" marR="0" indent="0" algn="l" defTabSz="825500" eaLnBrk="1" fontAlgn="auto" latinLnBrk="0" hangingPunct="1">
              <a:lnSpc>
                <a:spcPct val="120000"/>
              </a:lnSpc>
              <a:spcBef>
                <a:spcPts val="0"/>
              </a:spcBef>
              <a:spcAft>
                <a:spcPts val="0"/>
              </a:spcAft>
              <a:buClr>
                <a:srgbClr val="A39161"/>
              </a:buClr>
              <a:buSzTx/>
              <a:buFontTx/>
              <a:buNone/>
              <a:tabLst/>
              <a:defRPr sz="3200" b="0" i="0" u="none" strike="noStrike" cap="none" spc="0" baseline="0">
                <a:ln>
                  <a:noFill/>
                </a:ln>
                <a:solidFill>
                  <a:srgbClr val="A39161"/>
                </a:solidFill>
                <a:uFillTx/>
                <a:latin typeface="+mn-lt"/>
                <a:ea typeface="Calibri" charset="0"/>
                <a:cs typeface="Calibri" charset="0"/>
                <a:sym typeface="Georgia"/>
              </a:defRPr>
            </a:lvl2pPr>
            <a:lvl3pPr marL="1440000" marR="0" indent="-857250" algn="l" defTabSz="825500" eaLnBrk="1" fontAlgn="auto" latinLnBrk="0" hangingPunct="1">
              <a:lnSpc>
                <a:spcPct val="120000"/>
              </a:lnSpc>
              <a:spcBef>
                <a:spcPts val="0"/>
              </a:spcBef>
              <a:spcAft>
                <a:spcPts val="0"/>
              </a:spcAft>
              <a:buClr>
                <a:srgbClr val="A39161"/>
              </a:buClr>
              <a:buSzTx/>
              <a:buFont typeface=".AppleSystemUIFont" charset="-120"/>
              <a:buChar char="—"/>
              <a:tabLst/>
              <a:defRPr sz="2400" b="0" i="1" u="none" strike="noStrike" cap="none" spc="0" baseline="0">
                <a:ln>
                  <a:noFill/>
                </a:ln>
                <a:solidFill>
                  <a:srgbClr val="A39161"/>
                </a:solidFill>
                <a:uFillTx/>
                <a:latin typeface="+mn-lt"/>
                <a:ea typeface="Calibri Light" charset="0"/>
                <a:cs typeface="Calibri Light" charset="0"/>
                <a:sym typeface="Open Sans"/>
              </a:defRPr>
            </a:lvl3pPr>
            <a:lvl4pPr marL="2160000" marR="0" indent="-685800" algn="l" defTabSz="825500" eaLnBrk="1" fontAlgn="auto" latinLnBrk="0" hangingPunct="1">
              <a:lnSpc>
                <a:spcPct val="120000"/>
              </a:lnSpc>
              <a:spcBef>
                <a:spcPts val="0"/>
              </a:spcBef>
              <a:spcAft>
                <a:spcPts val="0"/>
              </a:spcAft>
              <a:buClr>
                <a:srgbClr val="A39161"/>
              </a:buClr>
              <a:buSzTx/>
              <a:buFont typeface=".AppleSystemUIFont" charset="-120"/>
              <a:buChar char="—"/>
              <a:tabLst/>
              <a:defRPr sz="2400" b="0" i="0" u="none" strike="noStrike" cap="none" spc="0" baseline="0">
                <a:ln>
                  <a:noFill/>
                </a:ln>
                <a:solidFill>
                  <a:srgbClr val="A39161"/>
                </a:solidFill>
                <a:uFillTx/>
                <a:latin typeface="+mn-lt"/>
                <a:ea typeface="Georgia"/>
                <a:cs typeface="Georgia"/>
                <a:sym typeface="Georgia"/>
              </a:defRPr>
            </a:lvl4pPr>
            <a:lvl5pPr marL="2880000" marR="0" indent="-685800" algn="l" defTabSz="825500" eaLnBrk="1" fontAlgn="auto" latinLnBrk="0" hangingPunct="1">
              <a:lnSpc>
                <a:spcPct val="120000"/>
              </a:lnSpc>
              <a:spcBef>
                <a:spcPts val="0"/>
              </a:spcBef>
              <a:spcAft>
                <a:spcPts val="0"/>
              </a:spcAft>
              <a:buClr>
                <a:srgbClr val="A39161"/>
              </a:buClr>
              <a:buSzTx/>
              <a:buFont typeface=".AppleSystemUIFont" charset="-120"/>
              <a:buChar char="–"/>
              <a:tabLst/>
              <a:defRPr sz="2400" b="0" i="1" u="none" strike="noStrike" cap="none" spc="0" baseline="0">
                <a:ln>
                  <a:noFill/>
                </a:ln>
                <a:solidFill>
                  <a:srgbClr val="A39161"/>
                </a:solidFill>
                <a:uFillTx/>
                <a:latin typeface="+mn-lt"/>
                <a:ea typeface="Calibri Light" charset="0"/>
                <a:cs typeface="Calibri Light" charset="0"/>
                <a:sym typeface="Open Sans"/>
              </a:defRPr>
            </a:lvl5pPr>
            <a:lvl6pPr marL="0" marR="0" indent="11430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6pPr>
            <a:lvl7pPr marL="0" marR="0" indent="13716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7pPr>
            <a:lvl8pPr marL="0" marR="0" indent="16002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8pPr>
            <a:lvl9pPr marL="0" marR="0" indent="18288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9pPr>
          </a:lstStyle>
          <a:p>
            <a:pPr algn="ctr"/>
            <a:endParaRPr lang="en-US" dirty="0" smtClean="0"/>
          </a:p>
        </p:txBody>
      </p:sp>
    </p:spTree>
    <p:extLst>
      <p:ext uri="{BB962C8B-B14F-4D97-AF65-F5344CB8AC3E}">
        <p14:creationId xmlns:p14="http://schemas.microsoft.com/office/powerpoint/2010/main" val="533746081"/>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Standard">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Education_Dept_PPT-Template [Read-Only]" id="{DAB2F3A7-E7B9-4074-90DD-7087DD970268}" vid="{612F52BB-CD78-4725-92B5-C77DD23CC68B}"/>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883D84ADF6754D9F116BA134FD08A3" ma:contentTypeVersion="12" ma:contentTypeDescription="Create a new document." ma:contentTypeScope="" ma:versionID="50cdf3253c30957bb501b2006e0a861e">
  <xsd:schema xmlns:xsd="http://www.w3.org/2001/XMLSchema" xmlns:xs="http://www.w3.org/2001/XMLSchema" xmlns:p="http://schemas.microsoft.com/office/2006/metadata/properties" xmlns:ns2="c76087dc-7adb-4d27-9ead-252784ea2bc5" xmlns:ns3="50043232-3d34-45cb-8aa9-1b66cdf2b87b" targetNamespace="http://schemas.microsoft.com/office/2006/metadata/properties" ma:root="true" ma:fieldsID="9acdc4b0d3544690f39f915f5ba4f30d" ns2:_="" ns3:_="">
    <xsd:import namespace="c76087dc-7adb-4d27-9ead-252784ea2bc5"/>
    <xsd:import namespace="50043232-3d34-45cb-8aa9-1b66cdf2b8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087dc-7adb-4d27-9ead-252784ea2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043232-3d34-45cb-8aa9-1b66cdf2b87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386D575-C104-4C28-A935-F7B65ACA2EFC}">
  <ds:schemaRefs>
    <ds:schemaRef ds:uri="http://schemas.microsoft.com/sharepoint/v3/contenttype/forms"/>
  </ds:schemaRefs>
</ds:datastoreItem>
</file>

<file path=customXml/itemProps2.xml><?xml version="1.0" encoding="utf-8"?>
<ds:datastoreItem xmlns:ds="http://schemas.openxmlformats.org/officeDocument/2006/customXml" ds:itemID="{CF6580EA-C9D1-41BC-BC81-7E79B3B54218}">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c73a4f5-14d7-4e9f-a796-c21ac696e212"/>
    <ds:schemaRef ds:uri="60e7ddb5-0aa0-437f-a0bd-a030b5b9132d"/>
    <ds:schemaRef ds:uri="http://www.w3.org/XML/1998/namespace"/>
    <ds:schemaRef ds:uri="http://purl.org/dc/dcmitype/"/>
  </ds:schemaRefs>
</ds:datastoreItem>
</file>

<file path=customXml/itemProps3.xml><?xml version="1.0" encoding="utf-8"?>
<ds:datastoreItem xmlns:ds="http://schemas.openxmlformats.org/officeDocument/2006/customXml" ds:itemID="{2002A0E9-EEBA-4185-BDF4-007F241ACB31}"/>
</file>

<file path=customXml/itemProps4.xml><?xml version="1.0" encoding="utf-8"?>
<ds:datastoreItem xmlns:ds="http://schemas.openxmlformats.org/officeDocument/2006/customXml" ds:itemID="{C2C8A579-857B-42CA-8C34-787D7245A57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Education_Dept_PPT-Template</Template>
  <TotalTime>28209</TotalTime>
  <Words>2637</Words>
  <Application>Microsoft Office PowerPoint</Application>
  <PresentationFormat>Custom</PresentationFormat>
  <Paragraphs>197</Paragraphs>
  <Slides>17</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.AppleSystemUIFont</vt:lpstr>
      <vt:lpstr>Arial</vt:lpstr>
      <vt:lpstr>Calibri</vt:lpstr>
      <vt:lpstr>Calibri Light</vt:lpstr>
      <vt:lpstr>Courier New</vt:lpstr>
      <vt:lpstr>Georgia</vt:lpstr>
      <vt:lpstr>Helvetica Neue</vt:lpstr>
      <vt:lpstr>Open Sans</vt:lpstr>
      <vt:lpstr>Open Sans Light</vt:lpstr>
      <vt:lpstr>Verdana</vt:lpstr>
      <vt:lpstr>Wingdings</vt:lpstr>
      <vt:lpstr>Standard</vt:lpstr>
      <vt:lpstr>Senior Cycle Redevelopment:  the path to a new vision of Senior Cycle –  an opportunity born of experience</vt:lpstr>
      <vt:lpstr>“The Leaving” –  An Irish cultural experience</vt:lpstr>
      <vt:lpstr>“The start” - the known knowns Jan. ‘20 </vt:lpstr>
      <vt:lpstr>“The shock” - Where were you when it happened…</vt:lpstr>
      <vt:lpstr>“The challenge”: Leaving Cert 2020</vt:lpstr>
      <vt:lpstr>“The experience”</vt:lpstr>
      <vt:lpstr>“The Sequel”: Accredited Grades 2021</vt:lpstr>
      <vt:lpstr>“The lessons”: What did we learn?</vt:lpstr>
      <vt:lpstr>What else did we learn?</vt:lpstr>
      <vt:lpstr>NCCA Senior Cycle Review</vt:lpstr>
      <vt:lpstr>Vision for Senior Cycle </vt:lpstr>
      <vt:lpstr>Foundations of the Vision</vt:lpstr>
      <vt:lpstr>Ingredients for success  - the opportunities and challenges</vt:lpstr>
      <vt:lpstr>SCR: Implementation – Impact of the ‘foundations’</vt:lpstr>
      <vt:lpstr>“The Destination” – A Senior Cycle for all</vt:lpstr>
      <vt:lpstr>Group exercise – Strategic questions (Full questions are in the handout)</vt:lpstr>
      <vt:lpstr>Group Feedback &amp; Discussion  Go raibh míle maith agaibh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Slide</dc:title>
  <dc:creator>Microsoft Office User</dc:creator>
  <cp:lastModifiedBy>Kenny, Neville</cp:lastModifiedBy>
  <cp:revision>484</cp:revision>
  <cp:lastPrinted>2022-09-27T14:29:32Z</cp:lastPrinted>
  <dcterms:created xsi:type="dcterms:W3CDTF">2020-10-07T17:31:26Z</dcterms:created>
  <dcterms:modified xsi:type="dcterms:W3CDTF">2023-01-20T19:24:08Z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0x0101004E883D84ADF6754D9F116BA134FD08A3</vt:lpwstr>
  </property>
  <property fmtid="{D5CDD505-2E9C-101B-9397-08002B2CF9AE}" pid="3" name="_dlc_DocIdItemGuid">
    <vt:lpwstr>a31f232e-5243-4e23-909c-f780132c9d90</vt:lpwstr>
  </property>
</Properties>
</file>