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1"/>
  </p:notesMasterIdLst>
  <p:sldIdLst>
    <p:sldId id="257" r:id="rId5"/>
    <p:sldId id="269" r:id="rId6"/>
    <p:sldId id="270" r:id="rId7"/>
    <p:sldId id="271" r:id="rId8"/>
    <p:sldId id="272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7" r:id="rId18"/>
    <p:sldId id="268" r:id="rId19"/>
    <p:sldId id="273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97" d="100"/>
          <a:sy n="97" d="100"/>
        </p:scale>
        <p:origin x="4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D4CDC1-CB38-40FA-A6FA-9292832F5264}" type="datetimeFigureOut">
              <a:rPr lang="en-IE" smtClean="0"/>
              <a:t>18/01/2023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5E53DC-E84A-497C-8E21-014ADAC1208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130008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F5674-D019-4987-B825-BDEEC2F6AB8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1/18/2023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ETBI Middle Leaders Summer School 2022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5FCBEF"/>
                </a:solidFill>
              </a:rPr>
              <a:pPr/>
              <a:t>‹#›</a:t>
            </a:fld>
            <a:endParaRPr lang="en-US" dirty="0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842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85F72-E922-4BB6-B04D-4179F98C500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1/18/2023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ETBI Middle Leaders Summer School 2022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>
                <a:solidFill>
                  <a:srgbClr val="5FCBEF"/>
                </a:solidFill>
              </a:rPr>
              <a:pPr/>
              <a:t>‹#›</a:t>
            </a:fld>
            <a:endParaRPr lang="en-US" dirty="0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349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C65FA-E733-4DF1-BF89-883CDA2BC0D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1/18/2023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ETBI Middle Leaders Summer School 2022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5FCBEF"/>
                </a:solidFill>
              </a:rPr>
              <a:pPr/>
              <a:t>‹#›</a:t>
            </a:fld>
            <a:endParaRPr lang="en-US" dirty="0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815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37EE5-96A1-4BDC-A4DC-24414930276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1/18/2023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ETBI Middle Leaders Summer School 2022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>
                <a:solidFill>
                  <a:srgbClr val="5FCBEF"/>
                </a:solidFill>
              </a:rPr>
              <a:pPr/>
              <a:t>‹#›</a:t>
            </a:fld>
            <a:endParaRPr lang="en-US" dirty="0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354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A91DB-ABC8-4BEA-A0F9-78731D6C7B6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1/18/2023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ETBI Middle Leaders Summer School 2022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5FCBEF"/>
                </a:solidFill>
              </a:rPr>
              <a:pPr/>
              <a:t>‹#›</a:t>
            </a:fld>
            <a:endParaRPr lang="en-US" dirty="0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9397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786F6-C885-4AD7-8077-CBF075F0A56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1/18/2023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ETBI Middle Leaders Summer School 2022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5FCBEF"/>
                </a:solidFill>
              </a:rPr>
              <a:pPr/>
              <a:t>‹#›</a:t>
            </a:fld>
            <a:endParaRPr lang="en-US" dirty="0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8221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E1A10-01EC-4BA2-8C60-C946B358FB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1/18/2023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ETBI Middle Leaders Summer School 2022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5FCBEF"/>
                </a:solidFill>
              </a:rPr>
              <a:pPr/>
              <a:t>‹#›</a:t>
            </a:fld>
            <a:endParaRPr lang="en-US" dirty="0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94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31AD1-44CD-4E08-9659-EFC111546B5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1/18/2023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ETBI Middle Leaders Summer School 2022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>
                <a:solidFill>
                  <a:srgbClr val="5FCBEF"/>
                </a:solidFill>
              </a:rPr>
              <a:pPr/>
              <a:t>‹#›</a:t>
            </a:fld>
            <a:endParaRPr lang="en-US" dirty="0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3202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ETBI Middle Leaders Summer School 2022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5FCBEF"/>
                </a:solidFill>
              </a:rPr>
              <a:pPr/>
              <a:t>‹#›</a:t>
            </a:fld>
            <a:endParaRPr lang="en-US" dirty="0">
              <a:solidFill>
                <a:srgbClr val="5FCBEF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7EC91-5C46-4614-96F9-61464815345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1/18/2023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221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35021-7BB2-42B9-9492-02E1063FA1F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1/18/2023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ETBI Middle Leaders Summer School 2022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5FCBEF"/>
                </a:solidFill>
              </a:rPr>
              <a:pPr/>
              <a:t>‹#›</a:t>
            </a:fld>
            <a:endParaRPr lang="en-US" dirty="0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9450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44E66-47AF-45EB-9A73-5C13B3569E0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1/18/2023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ETBI Middle Leaders Summer School 2022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5FCBEF"/>
                </a:solidFill>
              </a:rPr>
              <a:pPr/>
              <a:t>‹#›</a:t>
            </a:fld>
            <a:endParaRPr lang="en-US" dirty="0">
              <a:solidFill>
                <a:srgbClr val="5FCBE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8000" dirty="0">
                <a:ln w="3175" cmpd="sng">
                  <a:noFill/>
                </a:ln>
                <a:solidFill>
                  <a:srgbClr val="5FCBEF">
                    <a:lumMod val="60000"/>
                    <a:lumOff val="40000"/>
                  </a:srgbClr>
                </a:solidFill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8000" dirty="0">
                <a:ln w="3175" cmpd="sng">
                  <a:noFill/>
                </a:ln>
                <a:solidFill>
                  <a:srgbClr val="5FCBEF">
                    <a:lumMod val="60000"/>
                    <a:lumOff val="40000"/>
                  </a:srgbClr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32177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D1C6F-689A-4F35-BC84-A28831FA719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1/18/2023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ETBI Middle Leaders Summer School 2022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5FCBEF"/>
                </a:solidFill>
              </a:rPr>
              <a:pPr/>
              <a:t>‹#›</a:t>
            </a:fld>
            <a:endParaRPr lang="en-US" dirty="0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1349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BDF5F-5EDD-44E0-8AAD-C9FCA053B19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1/18/2023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ETBI Middle Leaders Summer School 2022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5FCBEF"/>
                </a:solidFill>
              </a:rPr>
              <a:pPr/>
              <a:t>‹#›</a:t>
            </a:fld>
            <a:endParaRPr lang="en-US" dirty="0">
              <a:solidFill>
                <a:srgbClr val="5FCBE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8000" dirty="0">
                <a:ln w="3175" cmpd="sng">
                  <a:noFill/>
                </a:ln>
                <a:solidFill>
                  <a:srgbClr val="5FCBEF">
                    <a:lumMod val="60000"/>
                    <a:lumOff val="40000"/>
                  </a:srgbClr>
                </a:solidFill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8000" dirty="0">
                <a:ln w="3175" cmpd="sng">
                  <a:noFill/>
                </a:ln>
                <a:solidFill>
                  <a:srgbClr val="5FCBEF">
                    <a:lumMod val="60000"/>
                    <a:lumOff val="40000"/>
                  </a:srgbClr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748706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1CDFA-03DC-4EF3-A8B2-307688A8ED5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1/18/2023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ETBI Middle Leaders Summer School 2022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5FCBEF"/>
                </a:solidFill>
              </a:rPr>
              <a:pPr/>
              <a:t>‹#›</a:t>
            </a:fld>
            <a:endParaRPr lang="en-US" dirty="0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9553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ECF0D-0496-4DF6-A2D5-BF07E6E2C03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1/18/2023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ETBI Middle Leaders Summer School 2022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>
                <a:solidFill>
                  <a:srgbClr val="5FCBEF"/>
                </a:solidFill>
              </a:rPr>
              <a:pPr/>
              <a:t>‹#›</a:t>
            </a:fld>
            <a:endParaRPr lang="en-US" dirty="0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70698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9D58D-84BA-48DF-9888-09CF2492029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1/18/2023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ETBI Middle Leaders Summer School 2022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5FCBEF"/>
                </a:solidFill>
              </a:rPr>
              <a:pPr/>
              <a:t>‹#›</a:t>
            </a:fld>
            <a:endParaRPr lang="en-US" dirty="0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6395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E1A78F80-2FB5-49E2-B0D5-24CA9B99F7D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1/18/2023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ETBI Middle Leaders Summer School 2022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defTabSz="457200"/>
            <a:fld id="{D57F1E4F-1CFF-5643-939E-217C01CDF565}" type="slidenum">
              <a:rPr lang="en-US" dirty="0">
                <a:solidFill>
                  <a:srgbClr val="5FCBEF"/>
                </a:solidFill>
              </a:rPr>
              <a:pPr defTabSz="457200"/>
              <a:t>‹#›</a:t>
            </a:fld>
            <a:endParaRPr lang="en-US" dirty="0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1291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10343" y="2011680"/>
            <a:ext cx="8163660" cy="2052035"/>
          </a:xfrm>
        </p:spPr>
        <p:txBody>
          <a:bodyPr/>
          <a:lstStyle/>
          <a:p>
            <a:r>
              <a:rPr lang="en-IE" dirty="0" smtClean="0"/>
              <a:t>Managing a Difficult Conversation</a:t>
            </a:r>
            <a:endParaRPr lang="en-IE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IE" sz="2400" dirty="0" smtClean="0"/>
              <a:t>(To a Successful Conclusion)</a:t>
            </a:r>
            <a:endParaRPr lang="en-IE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>
                <a:solidFill>
                  <a:prstClr val="black">
                    <a:tint val="75000"/>
                  </a:prstClr>
                </a:solidFill>
              </a:rPr>
              <a:t>ETBI </a:t>
            </a:r>
            <a:r>
              <a:rPr lang="en-GB" dirty="0" smtClean="0">
                <a:solidFill>
                  <a:prstClr val="black">
                    <a:tint val="75000"/>
                  </a:prstClr>
                </a:solidFill>
              </a:rPr>
              <a:t>Conference January 2023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308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What is a Difficult Conversation?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 difficult conversation involves </a:t>
            </a:r>
            <a:r>
              <a:rPr lang="en-GB" dirty="0"/>
              <a:t>anything we find it difficult to talk about. </a:t>
            </a:r>
            <a:endParaRPr lang="en-GB" dirty="0" smtClean="0"/>
          </a:p>
          <a:p>
            <a:r>
              <a:rPr lang="en-GB" dirty="0" smtClean="0"/>
              <a:t>In </a:t>
            </a:r>
            <a:r>
              <a:rPr lang="en-GB" dirty="0"/>
              <a:t>these conversations, we usually fear consequences, whether we bring up the issue or avoid it. </a:t>
            </a:r>
            <a:endParaRPr lang="en-GB" dirty="0" smtClean="0"/>
          </a:p>
          <a:p>
            <a:r>
              <a:rPr lang="en-GB" dirty="0" smtClean="0"/>
              <a:t>If </a:t>
            </a:r>
            <a:r>
              <a:rPr lang="en-GB" dirty="0"/>
              <a:t>we avoid the subject, we risk our feelings festering or the situation worsening. </a:t>
            </a:r>
            <a:endParaRPr lang="en-GB" dirty="0" smtClean="0"/>
          </a:p>
          <a:p>
            <a:r>
              <a:rPr lang="en-GB" dirty="0" smtClean="0"/>
              <a:t>If </a:t>
            </a:r>
            <a:r>
              <a:rPr lang="en-GB" dirty="0"/>
              <a:t>we bring up the issue, we risk upsetting the other person or not getting what we want.</a:t>
            </a:r>
            <a:endParaRPr lang="en-I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ETBI Middle Leaders Summer School 2022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7914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The Difficult Conversation – </a:t>
            </a:r>
            <a:br>
              <a:rPr lang="en-IE" dirty="0" smtClean="0"/>
            </a:br>
            <a:r>
              <a:rPr lang="en-IE" dirty="0" smtClean="0"/>
              <a:t>3 Conversations in 1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D</a:t>
            </a:r>
            <a:r>
              <a:rPr lang="en-GB" dirty="0" smtClean="0"/>
              <a:t>ifficult </a:t>
            </a:r>
            <a:r>
              <a:rPr lang="en-GB" dirty="0"/>
              <a:t>conversations </a:t>
            </a:r>
            <a:r>
              <a:rPr lang="en-GB" dirty="0" smtClean="0"/>
              <a:t>all share </a:t>
            </a:r>
            <a:r>
              <a:rPr lang="en-GB" dirty="0"/>
              <a:t>the same basic structure comprised of three conversations going on </a:t>
            </a:r>
            <a:r>
              <a:rPr lang="en-GB" i="1" dirty="0"/>
              <a:t>within</a:t>
            </a:r>
            <a:r>
              <a:rPr lang="en-GB" dirty="0"/>
              <a:t> the difficult </a:t>
            </a:r>
            <a:r>
              <a:rPr lang="en-GB" dirty="0" smtClean="0"/>
              <a:t>conversation:</a:t>
            </a:r>
          </a:p>
          <a:p>
            <a:endParaRPr lang="en-GB" b="1" dirty="0"/>
          </a:p>
          <a:p>
            <a:pPr marL="0" indent="0">
              <a:buNone/>
            </a:pPr>
            <a:r>
              <a:rPr lang="en-GB" b="1" dirty="0" smtClean="0"/>
              <a:t>1.  The </a:t>
            </a:r>
            <a:r>
              <a:rPr lang="en-GB" b="1" dirty="0"/>
              <a:t>What Happened Conversation</a:t>
            </a:r>
          </a:p>
          <a:p>
            <a:r>
              <a:rPr lang="en-GB" dirty="0" smtClean="0"/>
              <a:t>In a good difficult conversation, this is calm, logical fact-finding</a:t>
            </a:r>
          </a:p>
          <a:p>
            <a:r>
              <a:rPr lang="en-GB" dirty="0" smtClean="0"/>
              <a:t>In </a:t>
            </a:r>
            <a:r>
              <a:rPr lang="en-GB" dirty="0"/>
              <a:t>a bad difficult conversation, the What Happened Conversation is about who’s “right” and who’s “wrong.” In these conversations, we usually confuse intention with impact and </a:t>
            </a:r>
            <a:r>
              <a:rPr lang="en-GB" dirty="0" smtClean="0"/>
              <a:t>belief, </a:t>
            </a:r>
            <a:r>
              <a:rPr lang="en-GB" dirty="0"/>
              <a:t>because we’re upset about something, that the other person </a:t>
            </a:r>
            <a:r>
              <a:rPr lang="en-GB" i="1" dirty="0"/>
              <a:t>intended</a:t>
            </a:r>
            <a:r>
              <a:rPr lang="en-GB" dirty="0"/>
              <a:t> to hurt </a:t>
            </a:r>
            <a:r>
              <a:rPr lang="en-GB" dirty="0" smtClean="0"/>
              <a:t>us </a:t>
            </a:r>
          </a:p>
          <a:p>
            <a:r>
              <a:rPr lang="en-GB" dirty="0" smtClean="0"/>
              <a:t>We </a:t>
            </a:r>
            <a:r>
              <a:rPr lang="en-GB" dirty="0"/>
              <a:t>blame the other person for the issue, and view ourselves as victims. We essentially turn what could be a productive difficult conversation into an argument about who was in the right</a:t>
            </a:r>
          </a:p>
          <a:p>
            <a:pPr>
              <a:buFont typeface="+mj-lt"/>
              <a:buAutoNum type="arabicPeriod"/>
            </a:pPr>
            <a:endParaRPr lang="en-I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ETBI Middle Leaders Summer School 2022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4256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The Difficult Conversation – </a:t>
            </a:r>
            <a:br>
              <a:rPr lang="en-IE" dirty="0"/>
            </a:br>
            <a:r>
              <a:rPr lang="en-IE" dirty="0"/>
              <a:t>3 Conversations in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smtClean="0"/>
              <a:t>2.  </a:t>
            </a:r>
            <a:r>
              <a:rPr lang="en-GB" b="1" dirty="0" smtClean="0"/>
              <a:t>The </a:t>
            </a:r>
            <a:r>
              <a:rPr lang="en-GB" b="1" dirty="0"/>
              <a:t>Contribution System</a:t>
            </a:r>
          </a:p>
          <a:p>
            <a:r>
              <a:rPr lang="en-GB" dirty="0"/>
              <a:t>The antidote to </a:t>
            </a:r>
            <a:r>
              <a:rPr lang="en-GB" dirty="0" smtClean="0"/>
              <a:t>the </a:t>
            </a:r>
            <a:r>
              <a:rPr lang="en-GB" dirty="0"/>
              <a:t>What Happened Conversation is to embrace something called the Contribution System. In any difficult conversation, no one person is to </a:t>
            </a:r>
            <a:r>
              <a:rPr lang="en-GB" dirty="0" smtClean="0"/>
              <a:t>blame</a:t>
            </a:r>
            <a:r>
              <a:rPr lang="en-GB" b="1" dirty="0"/>
              <a:t> </a:t>
            </a:r>
            <a:endParaRPr lang="en-GB" b="1" dirty="0" smtClean="0"/>
          </a:p>
          <a:p>
            <a:r>
              <a:rPr lang="en-GB" dirty="0" smtClean="0"/>
              <a:t>There </a:t>
            </a:r>
            <a:r>
              <a:rPr lang="en-GB" dirty="0"/>
              <a:t>are some exceptions to this rule, but in general, conflict arises when two people’s choices and beliefs clash with one another, meaning both people have contributed something to the </a:t>
            </a:r>
            <a:r>
              <a:rPr lang="en-GB" dirty="0" smtClean="0"/>
              <a:t>conflict</a:t>
            </a:r>
          </a:p>
          <a:p>
            <a:r>
              <a:rPr lang="en-GB" dirty="0"/>
              <a:t>The Contribution System helps us focus on the ways we might have contributed to the issue so that we can take some ownership over the situation </a:t>
            </a:r>
            <a:endParaRPr lang="en-GB" dirty="0" smtClean="0"/>
          </a:p>
          <a:p>
            <a:r>
              <a:rPr lang="en-GB" dirty="0" smtClean="0"/>
              <a:t>It </a:t>
            </a:r>
            <a:r>
              <a:rPr lang="en-GB" dirty="0"/>
              <a:t>also helps us express the ways we think the other person has contributed in a productive fashion — the other person has less room to get defensive (which quickly turns a difficult conversation into a blaming conversation</a:t>
            </a:r>
            <a:r>
              <a:rPr lang="en-GB" dirty="0" smtClean="0"/>
              <a:t>)</a:t>
            </a:r>
            <a:endParaRPr lang="en-GB" dirty="0"/>
          </a:p>
          <a:p>
            <a:endParaRPr lang="en-I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ETBI Middle Leaders Summer School 2022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4536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The Difficult Conversation – </a:t>
            </a:r>
            <a:br>
              <a:rPr lang="en-IE" dirty="0"/>
            </a:br>
            <a:r>
              <a:rPr lang="en-IE" dirty="0"/>
              <a:t>3 Conversations in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3. </a:t>
            </a:r>
            <a:r>
              <a:rPr lang="en-GB" b="1" dirty="0" smtClean="0"/>
              <a:t>The </a:t>
            </a:r>
            <a:r>
              <a:rPr lang="en-GB" b="1" dirty="0"/>
              <a:t>Feelings Conversation</a:t>
            </a:r>
          </a:p>
          <a:p>
            <a:r>
              <a:rPr lang="en-GB" dirty="0"/>
              <a:t>In a bad difficult conversation, the Feelings Conversation gets suppressed and goes unmentioned, or becomes one-sided and ultimately turns into blame </a:t>
            </a:r>
            <a:r>
              <a:rPr lang="en-GB" dirty="0" smtClean="0"/>
              <a:t>—most of </a:t>
            </a:r>
            <a:r>
              <a:rPr lang="en-GB" dirty="0"/>
              <a:t>us go into difficult conversations either: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 smtClean="0"/>
              <a:t>Oblivious </a:t>
            </a:r>
            <a:r>
              <a:rPr lang="en-GB" dirty="0"/>
              <a:t>to our own feelings about the issue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Convinced we </a:t>
            </a:r>
            <a:r>
              <a:rPr lang="en-GB" i="1" dirty="0"/>
              <a:t>shouldn’t</a:t>
            </a:r>
            <a:r>
              <a:rPr lang="en-GB" dirty="0"/>
              <a:t> bring our feelings into the conversation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Or convinced that our feelings are the only ones that </a:t>
            </a:r>
            <a:r>
              <a:rPr lang="en-GB" dirty="0" smtClean="0"/>
              <a:t>matter</a:t>
            </a:r>
          </a:p>
          <a:p>
            <a:endParaRPr lang="en-GB" dirty="0"/>
          </a:p>
          <a:p>
            <a:r>
              <a:rPr lang="en-GB" dirty="0" smtClean="0"/>
              <a:t>Before the difficult conversation, we need to work out the impact our emotions are potentially having on the situation, to ensure self-awareness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ETBI Middle Leaders Summer School 2022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031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The Reality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E" sz="2000" dirty="0" smtClean="0"/>
              <a:t>Difficult conversations are a part of life</a:t>
            </a:r>
          </a:p>
          <a:p>
            <a:endParaRPr lang="en-IE" sz="2000" dirty="0"/>
          </a:p>
          <a:p>
            <a:r>
              <a:rPr lang="en-IE" sz="2000" dirty="0" smtClean="0"/>
              <a:t>They are definitely a part of leadership</a:t>
            </a:r>
            <a:endParaRPr lang="en-IE" sz="2000" dirty="0"/>
          </a:p>
          <a:p>
            <a:endParaRPr lang="en-IE" sz="2000" dirty="0" smtClean="0"/>
          </a:p>
          <a:p>
            <a:r>
              <a:rPr lang="en-IE" sz="2000" dirty="0" smtClean="0"/>
              <a:t>Having difficult conversations are something that (most of us) do not like doing and perhaps even avoid</a:t>
            </a:r>
            <a:endParaRPr lang="en-IE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>
                <a:solidFill>
                  <a:prstClr val="black">
                    <a:tint val="75000"/>
                  </a:prstClr>
                </a:solidFill>
              </a:rPr>
              <a:t>ETBI Conference January 2023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0619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1. Face </a:t>
            </a:r>
            <a:r>
              <a:rPr lang="en-IE" dirty="0"/>
              <a:t>u</a:t>
            </a:r>
            <a:r>
              <a:rPr lang="en-IE" dirty="0" smtClean="0"/>
              <a:t>p to </a:t>
            </a:r>
            <a:r>
              <a:rPr lang="en-IE" dirty="0"/>
              <a:t>i</a:t>
            </a:r>
            <a:r>
              <a:rPr lang="en-IE" dirty="0" smtClean="0"/>
              <a:t>t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IE" sz="2000" dirty="0" smtClean="0"/>
              <a:t>Perhaps the most crucial part of managing the challenging conversation is facing up to it</a:t>
            </a:r>
          </a:p>
          <a:p>
            <a:pPr marL="0" indent="0">
              <a:buNone/>
            </a:pPr>
            <a:endParaRPr lang="en-IE" sz="2000" dirty="0" smtClean="0"/>
          </a:p>
          <a:p>
            <a:r>
              <a:rPr lang="en-IE" sz="2000" dirty="0" smtClean="0"/>
              <a:t>The first step is to recognise that it is something that has to happen, if real progress is to be </a:t>
            </a:r>
            <a:r>
              <a:rPr lang="en-IE" sz="2000" dirty="0" smtClean="0"/>
              <a:t>made.  Don’t convince ourselves it will resolve itself</a:t>
            </a:r>
            <a:endParaRPr lang="en-IE" sz="2000" dirty="0" smtClean="0"/>
          </a:p>
          <a:p>
            <a:pPr marL="0" indent="0">
              <a:buNone/>
            </a:pPr>
            <a:endParaRPr lang="en-IE" sz="2000" dirty="0" smtClean="0"/>
          </a:p>
          <a:p>
            <a:r>
              <a:rPr lang="en-IE" sz="2000" dirty="0" smtClean="0"/>
              <a:t>However, it is always good to have some reflection before the conversation takes place</a:t>
            </a:r>
          </a:p>
          <a:p>
            <a:pPr marL="0" indent="0">
              <a:buNone/>
            </a:pPr>
            <a:endParaRPr lang="en-IE" sz="2000" dirty="0" smtClean="0"/>
          </a:p>
          <a:p>
            <a:r>
              <a:rPr lang="en-IE" sz="2000" dirty="0" smtClean="0"/>
              <a:t>Facing up to it does not mean there is always a need to do it </a:t>
            </a:r>
            <a:r>
              <a:rPr lang="en-IE" sz="2000" dirty="0" smtClean="0"/>
              <a:t>immediately</a:t>
            </a:r>
            <a:endParaRPr lang="en-IE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>
                <a:solidFill>
                  <a:prstClr val="black">
                    <a:tint val="75000"/>
                  </a:prstClr>
                </a:solidFill>
              </a:rPr>
              <a:t>ETBI Conference January 2023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8768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2. Prepare for it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E" sz="2000" dirty="0" smtClean="0"/>
              <a:t>As a famous Irish sportsperson once said, “Fail to prepare; prepare to fail”</a:t>
            </a:r>
          </a:p>
          <a:p>
            <a:pPr marL="0" indent="0">
              <a:buNone/>
            </a:pPr>
            <a:endParaRPr lang="en-IE" sz="2000" dirty="0" smtClean="0"/>
          </a:p>
          <a:p>
            <a:r>
              <a:rPr lang="en-IE" sz="2000" dirty="0" smtClean="0"/>
              <a:t>This is true for the difficult conversation also</a:t>
            </a:r>
          </a:p>
          <a:p>
            <a:pPr marL="0" indent="0">
              <a:buNone/>
            </a:pPr>
            <a:endParaRPr lang="en-IE" sz="2000" dirty="0" smtClean="0"/>
          </a:p>
          <a:p>
            <a:r>
              <a:rPr lang="en-IE" sz="2000" dirty="0" smtClean="0"/>
              <a:t>Start with some subtle information gathering on the context and what has been happening / should have been happening</a:t>
            </a:r>
          </a:p>
          <a:p>
            <a:pPr marL="0" indent="0">
              <a:buNone/>
            </a:pPr>
            <a:endParaRPr lang="en-IE" sz="2000" dirty="0" smtClean="0"/>
          </a:p>
          <a:p>
            <a:r>
              <a:rPr lang="en-IE" sz="2000" dirty="0" smtClean="0"/>
              <a:t>Ensure that you have all facts or information that will be </a:t>
            </a:r>
            <a:r>
              <a:rPr lang="en-IE" sz="2000" dirty="0" smtClean="0"/>
              <a:t>needed</a:t>
            </a:r>
          </a:p>
          <a:p>
            <a:pPr marL="0" indent="0">
              <a:buNone/>
            </a:pPr>
            <a:endParaRPr lang="en-IE" sz="2000" dirty="0" smtClean="0"/>
          </a:p>
          <a:p>
            <a:r>
              <a:rPr lang="en-IE" sz="2000" dirty="0" smtClean="0"/>
              <a:t>Ensure that you are in touch with your emotions around the situation</a:t>
            </a:r>
            <a:endParaRPr lang="en-IE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ETBI Middle Leaders Summer School 2022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088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2. Prepare for it (contd.)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E" sz="2000" dirty="0" smtClean="0"/>
              <a:t>Choose the right time for the meeting.  For example, if it is with a colleague, don’t try to do it during a ‘snatched’ 10 minutes.  Also, don’t do it on the day they have a full timetable</a:t>
            </a:r>
          </a:p>
          <a:p>
            <a:pPr marL="0" indent="0">
              <a:buNone/>
            </a:pPr>
            <a:endParaRPr lang="en-IE" sz="2000" dirty="0" smtClean="0"/>
          </a:p>
          <a:p>
            <a:r>
              <a:rPr lang="en-IE" sz="2000" dirty="0" smtClean="0"/>
              <a:t>Consider the location carefully – should it be in your office?; should it be </a:t>
            </a:r>
            <a:r>
              <a:rPr lang="en-IE" sz="2000" dirty="0" smtClean="0"/>
              <a:t>behind your desk or at a table?; </a:t>
            </a:r>
            <a:r>
              <a:rPr lang="en-IE" sz="2000" dirty="0" smtClean="0"/>
              <a:t>should it be in a neutral </a:t>
            </a:r>
            <a:r>
              <a:rPr lang="en-IE" sz="2000" dirty="0" smtClean="0"/>
              <a:t>space?; </a:t>
            </a:r>
            <a:r>
              <a:rPr lang="en-IE" sz="2000" dirty="0" smtClean="0"/>
              <a:t>or over a coffee (for a colleague…. It all depends on your relationship and the nature of the conversation</a:t>
            </a:r>
            <a:r>
              <a:rPr lang="en-IE" sz="2000" dirty="0" smtClean="0"/>
              <a:t>)?</a:t>
            </a:r>
            <a:endParaRPr lang="en-IE" sz="2000" dirty="0" smtClean="0"/>
          </a:p>
          <a:p>
            <a:pPr marL="0" indent="0">
              <a:buNone/>
            </a:pPr>
            <a:endParaRPr lang="en-IE" sz="2000" dirty="0" smtClean="0"/>
          </a:p>
          <a:p>
            <a:r>
              <a:rPr lang="en-IE" sz="2000" dirty="0" smtClean="0"/>
              <a:t>All of the above preparation is presuming that it is not a difficult conversation that is time sensitive (e.g. a Child Protection issue)</a:t>
            </a:r>
            <a:endParaRPr lang="en-IE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ETBI Middle Leaders Summer School 2022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57777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3. Reframe it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E" sz="2000" dirty="0" smtClean="0"/>
              <a:t>Before the difficult conversation happens, your thinking does not have to be linear</a:t>
            </a:r>
          </a:p>
          <a:p>
            <a:endParaRPr lang="en-IE" sz="2000" dirty="0"/>
          </a:p>
          <a:p>
            <a:r>
              <a:rPr lang="en-IE" sz="2000" dirty="0" smtClean="0"/>
              <a:t>Try to imagine the situation from all sides, whether it be the perspective of the colleague, the senior manager, the learner or the parent</a:t>
            </a:r>
          </a:p>
          <a:p>
            <a:endParaRPr lang="en-IE" sz="2000" dirty="0"/>
          </a:p>
          <a:p>
            <a:r>
              <a:rPr lang="en-IE" sz="2000" dirty="0" smtClean="0"/>
              <a:t>Trying to reframe our thoughts can often lead us to a conversation that is empathetic, collegial and solution-focused, rather than blame-focused.</a:t>
            </a:r>
            <a:endParaRPr lang="en-IE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ETBI Middle Leaders Summer School 2022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19611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4. Envision it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E" sz="2000" dirty="0" smtClean="0"/>
              <a:t>Before you hold the conversation, try to envision what it is that you want to achieve</a:t>
            </a:r>
          </a:p>
          <a:p>
            <a:endParaRPr lang="en-IE" sz="2000" dirty="0"/>
          </a:p>
          <a:p>
            <a:r>
              <a:rPr lang="en-IE" sz="2000" dirty="0"/>
              <a:t>Envision how the conversation may go and what challenges may be </a:t>
            </a:r>
            <a:r>
              <a:rPr lang="en-IE" sz="2000" dirty="0" smtClean="0"/>
              <a:t>presented</a:t>
            </a:r>
          </a:p>
          <a:p>
            <a:pPr marL="0" indent="0">
              <a:buNone/>
            </a:pPr>
            <a:endParaRPr lang="en-IE" sz="2000" dirty="0"/>
          </a:p>
          <a:p>
            <a:r>
              <a:rPr lang="en-IE" sz="2000" dirty="0" smtClean="0"/>
              <a:t>Focus on a successful outcome, rather than ‘winning the argument’ (which we all can be guilty of!)</a:t>
            </a:r>
          </a:p>
          <a:p>
            <a:endParaRPr lang="en-IE" sz="2000" dirty="0"/>
          </a:p>
          <a:p>
            <a:r>
              <a:rPr lang="en-IE" sz="2000" dirty="0"/>
              <a:t>What does success look like in this situation?</a:t>
            </a:r>
          </a:p>
          <a:p>
            <a:pPr marL="0" indent="0">
              <a:buNone/>
            </a:pPr>
            <a:endParaRPr lang="en-IE" sz="20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ETBI Middle Leaders Summer School 2022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84809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5. Just do it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E" sz="2000" dirty="0" smtClean="0"/>
              <a:t>Whilst it is good to reflect on things, rather than rushing in, don’t leave it too long or talk yourself out of having the conversation</a:t>
            </a:r>
          </a:p>
          <a:p>
            <a:endParaRPr lang="en-IE" sz="2000" dirty="0"/>
          </a:p>
          <a:p>
            <a:r>
              <a:rPr lang="en-IE" sz="2000" dirty="0" smtClean="0"/>
              <a:t>Whilst being prepared is important, don’t try to map it out completely; be ready to listen, adapt, reframe and solve</a:t>
            </a:r>
          </a:p>
          <a:p>
            <a:endParaRPr lang="en-IE" sz="2000" dirty="0"/>
          </a:p>
          <a:p>
            <a:r>
              <a:rPr lang="en-IE" sz="2000" dirty="0" smtClean="0"/>
              <a:t>Know how you want to start the conversation and frame the boundaries for the discussion</a:t>
            </a:r>
          </a:p>
          <a:p>
            <a:endParaRPr lang="en-IE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ETBI Middle Leaders Summer School 2022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3697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5. Just do it (contd.)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Outline a timeframe for the discussion, ensuring that everyone knows the limits on it (you can be flexible on this if needed)</a:t>
            </a:r>
          </a:p>
          <a:p>
            <a:pPr marL="0" indent="0">
              <a:buNone/>
            </a:pPr>
            <a:endParaRPr lang="en-IE" dirty="0" smtClean="0"/>
          </a:p>
          <a:p>
            <a:r>
              <a:rPr lang="en-IE" dirty="0" smtClean="0"/>
              <a:t>Whilst </a:t>
            </a:r>
            <a:r>
              <a:rPr lang="en-IE" dirty="0"/>
              <a:t>it is very important to actively listen, don’t let the conversation drift into other areas, unless they are vital to the overall </a:t>
            </a:r>
            <a:r>
              <a:rPr lang="en-IE" dirty="0" smtClean="0"/>
              <a:t>issue</a:t>
            </a:r>
            <a:endParaRPr lang="en-IE" dirty="0"/>
          </a:p>
          <a:p>
            <a:endParaRPr lang="en-IE" dirty="0"/>
          </a:p>
          <a:p>
            <a:r>
              <a:rPr lang="en-IE" dirty="0"/>
              <a:t>It is also important to remain strong.  You may need to stick to your viewpoint, but can explain your reasoning </a:t>
            </a:r>
            <a:r>
              <a:rPr lang="en-IE" dirty="0" smtClean="0"/>
              <a:t>logically</a:t>
            </a:r>
            <a:endParaRPr lang="en-IE" dirty="0" smtClean="0"/>
          </a:p>
          <a:p>
            <a:endParaRPr lang="en-IE" dirty="0"/>
          </a:p>
          <a:p>
            <a:r>
              <a:rPr lang="en-IE" dirty="0" smtClean="0"/>
              <a:t>Constantly remember your end goal; what success looks like</a:t>
            </a:r>
            <a:endParaRPr lang="en-IE" dirty="0"/>
          </a:p>
          <a:p>
            <a:endParaRPr lang="en-I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ETBI Middle Leaders Summer School 2022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1045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6. Scenarios for Group Discussion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 smtClean="0"/>
              <a:t>Scenario </a:t>
            </a:r>
            <a:r>
              <a:rPr lang="en-IE" dirty="0" smtClean="0"/>
              <a:t>1 - Parent</a:t>
            </a:r>
            <a:endParaRPr lang="en-I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894613"/>
          </a:xfrm>
        </p:spPr>
        <p:txBody>
          <a:bodyPr>
            <a:normAutofit/>
          </a:bodyPr>
          <a:lstStyle/>
          <a:p>
            <a:r>
              <a:rPr lang="en-IE" dirty="0" smtClean="0"/>
              <a:t>At a meeting with a parent, </a:t>
            </a:r>
            <a:r>
              <a:rPr lang="en-IE" dirty="0" smtClean="0"/>
              <a:t>they outline their unhappiness with how a teacher is treating their child. </a:t>
            </a:r>
            <a:r>
              <a:rPr lang="en-IE" dirty="0" smtClean="0"/>
              <a:t>They feel the teacher is unfair and unreasonable. This </a:t>
            </a:r>
            <a:r>
              <a:rPr lang="en-IE" dirty="0" smtClean="0"/>
              <a:t>is not the first </a:t>
            </a:r>
            <a:r>
              <a:rPr lang="en-IE" dirty="0" smtClean="0"/>
              <a:t>complaint of this type against the teacher.</a:t>
            </a:r>
            <a:endParaRPr lang="en-IE" dirty="0" smtClean="0"/>
          </a:p>
          <a:p>
            <a:r>
              <a:rPr lang="en-IE" dirty="0" smtClean="0"/>
              <a:t>How </a:t>
            </a:r>
            <a:r>
              <a:rPr lang="en-IE" dirty="0" smtClean="0"/>
              <a:t>do you manage that difficult </a:t>
            </a:r>
            <a:r>
              <a:rPr lang="en-IE" dirty="0" smtClean="0"/>
              <a:t>conversation, with the parent and subsequently, the teacher?</a:t>
            </a:r>
            <a:endParaRPr lang="en-I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IE" dirty="0" smtClean="0"/>
              <a:t>Scenario </a:t>
            </a:r>
            <a:r>
              <a:rPr lang="en-IE" dirty="0" smtClean="0"/>
              <a:t>2 - Teacher</a:t>
            </a:r>
            <a:endParaRPr lang="en-IE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IE" dirty="0" smtClean="0"/>
              <a:t>After a Curriculum Review, the SLT have decided to make a subject optional rather than compulsory.  The subject has been compulsory since the school was founded. You know that the subject department will be very unhappy with this change.</a:t>
            </a:r>
            <a:endParaRPr lang="en-IE" dirty="0" smtClean="0"/>
          </a:p>
          <a:p>
            <a:r>
              <a:rPr lang="en-IE" dirty="0" smtClean="0"/>
              <a:t>How </a:t>
            </a:r>
            <a:r>
              <a:rPr lang="en-IE" dirty="0" smtClean="0"/>
              <a:t>do you manage that conversation with your </a:t>
            </a:r>
            <a:r>
              <a:rPr lang="en-IE" dirty="0" smtClean="0"/>
              <a:t>teachers</a:t>
            </a:r>
            <a:r>
              <a:rPr lang="en-IE" dirty="0" smtClean="0"/>
              <a:t>?</a:t>
            </a:r>
            <a:endParaRPr lang="en-IE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ETBI Middle Leaders Summer School 2022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5257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6. Scenarios for Group Discussion (contd.)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 smtClean="0"/>
              <a:t>Scenario </a:t>
            </a:r>
            <a:r>
              <a:rPr lang="en-IE" dirty="0" smtClean="0"/>
              <a:t>3 – SLT</a:t>
            </a:r>
            <a:endParaRPr lang="en-I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693052"/>
          </a:xfrm>
        </p:spPr>
        <p:txBody>
          <a:bodyPr>
            <a:normAutofit/>
          </a:bodyPr>
          <a:lstStyle/>
          <a:p>
            <a:r>
              <a:rPr lang="en-IE" dirty="0" smtClean="0"/>
              <a:t>You are the Principal and your Deputy Principal has met with a parent and learner about an issue.  At that meeting, your DP agreed to a reduced timetable, without discussion at SLT.  You feel it is not in th</a:t>
            </a:r>
            <a:r>
              <a:rPr lang="en-IE" dirty="0" smtClean="0"/>
              <a:t>e best interests of the learner.</a:t>
            </a:r>
            <a:endParaRPr lang="en-IE" dirty="0" smtClean="0"/>
          </a:p>
          <a:p>
            <a:r>
              <a:rPr lang="en-IE" dirty="0" smtClean="0"/>
              <a:t>How do you manage that conversation?</a:t>
            </a:r>
            <a:endParaRPr lang="en-I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IE" dirty="0" smtClean="0"/>
              <a:t>Scenario </a:t>
            </a:r>
            <a:r>
              <a:rPr lang="en-IE" dirty="0" smtClean="0"/>
              <a:t>4 – Board </a:t>
            </a:r>
            <a:endParaRPr lang="en-IE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IE" dirty="0" smtClean="0"/>
              <a:t>You believe it is necessary to propose a change to your Admissions Policy, to alter the feeder school status of a primary school.  Two board members (parent rep &amp; local councillor) have significant ties to the school affected.</a:t>
            </a:r>
            <a:endParaRPr lang="en-IE" dirty="0" smtClean="0"/>
          </a:p>
          <a:p>
            <a:r>
              <a:rPr lang="en-IE" dirty="0" smtClean="0"/>
              <a:t>How do you manage that conversation?</a:t>
            </a:r>
            <a:endParaRPr lang="en-IE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ETBI Middle Leaders Summer School 2022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4125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In Summary</a:t>
            </a:r>
            <a:endParaRPr lang="en-IE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Face up to the need for the Difficult Conversation</a:t>
            </a:r>
          </a:p>
          <a:p>
            <a:endParaRPr lang="en-IE" dirty="0"/>
          </a:p>
          <a:p>
            <a:r>
              <a:rPr lang="en-IE" dirty="0" smtClean="0"/>
              <a:t>Reflect and check our emotions</a:t>
            </a:r>
          </a:p>
          <a:p>
            <a:pPr marL="0" indent="0">
              <a:buNone/>
            </a:pPr>
            <a:endParaRPr lang="en-IE" dirty="0" smtClean="0"/>
          </a:p>
          <a:p>
            <a:r>
              <a:rPr lang="en-IE" dirty="0" smtClean="0"/>
              <a:t>Prepare for the conversation</a:t>
            </a:r>
          </a:p>
          <a:p>
            <a:pPr marL="0" indent="0">
              <a:buNone/>
            </a:pPr>
            <a:endParaRPr lang="en-IE" dirty="0" smtClean="0"/>
          </a:p>
          <a:p>
            <a:r>
              <a:rPr lang="en-IE" dirty="0" smtClean="0"/>
              <a:t>Envisage what success looks like</a:t>
            </a:r>
          </a:p>
          <a:p>
            <a:pPr marL="0" indent="0">
              <a:buNone/>
            </a:pPr>
            <a:endParaRPr lang="en-IE" dirty="0" smtClean="0"/>
          </a:p>
          <a:p>
            <a:r>
              <a:rPr lang="en-IE" dirty="0" smtClean="0"/>
              <a:t>Be open and flexible throughout the conversation</a:t>
            </a:r>
            <a:endParaRPr lang="en-IE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ETBI Middle Leaders Summer School 2022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1356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E883D84ADF6754D9F116BA134FD08A3" ma:contentTypeVersion="12" ma:contentTypeDescription="Create a new document." ma:contentTypeScope="" ma:versionID="50cdf3253c30957bb501b2006e0a861e">
  <xsd:schema xmlns:xsd="http://www.w3.org/2001/XMLSchema" xmlns:xs="http://www.w3.org/2001/XMLSchema" xmlns:p="http://schemas.microsoft.com/office/2006/metadata/properties" xmlns:ns2="c76087dc-7adb-4d27-9ead-252784ea2bc5" xmlns:ns3="50043232-3d34-45cb-8aa9-1b66cdf2b87b" targetNamespace="http://schemas.microsoft.com/office/2006/metadata/properties" ma:root="true" ma:fieldsID="9acdc4b0d3544690f39f915f5ba4f30d" ns2:_="" ns3:_="">
    <xsd:import namespace="c76087dc-7adb-4d27-9ead-252784ea2bc5"/>
    <xsd:import namespace="50043232-3d34-45cb-8aa9-1b66cdf2b87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6087dc-7adb-4d27-9ead-252784ea2bc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043232-3d34-45cb-8aa9-1b66cdf2b87b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6FB98E7-D070-4A42-A44F-278E8E50710A}">
  <ds:schemaRefs>
    <ds:schemaRef ds:uri="69efe432-59b0-4062-88b2-57d909d361c4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cf15b34f-9882-4dab-9e3e-bd0b0861d56a"/>
    <ds:schemaRef ds:uri="http://schemas.microsoft.com/office/infopath/2007/PartnerControls"/>
    <ds:schemaRef ds:uri="http://www.w3.org/XML/1998/namespace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CF358483-E3FC-4B7A-B320-807918C8902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31CE790-1F36-4CA1-A2DB-E33ACEF0B815}"/>
</file>

<file path=docProps/app.xml><?xml version="1.0" encoding="utf-8"?>
<Properties xmlns="http://schemas.openxmlformats.org/officeDocument/2006/extended-properties" xmlns:vt="http://schemas.openxmlformats.org/officeDocument/2006/docPropsVTypes">
  <TotalTime>4239</TotalTime>
  <Words>1451</Words>
  <Application>Microsoft Office PowerPoint</Application>
  <PresentationFormat>Widescreen</PresentationFormat>
  <Paragraphs>126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Trebuchet MS</vt:lpstr>
      <vt:lpstr>Wingdings 3</vt:lpstr>
      <vt:lpstr>Facet</vt:lpstr>
      <vt:lpstr>Managing a Difficult Conversation</vt:lpstr>
      <vt:lpstr>What is a Difficult Conversation?</vt:lpstr>
      <vt:lpstr>The Difficult Conversation –  3 Conversations in 1</vt:lpstr>
      <vt:lpstr>The Difficult Conversation –  3 Conversations in 1</vt:lpstr>
      <vt:lpstr>The Difficult Conversation –  3 Conversations in 1</vt:lpstr>
      <vt:lpstr>The Reality</vt:lpstr>
      <vt:lpstr>1. Face up to it</vt:lpstr>
      <vt:lpstr>2. Prepare for it</vt:lpstr>
      <vt:lpstr>2. Prepare for it (contd.)</vt:lpstr>
      <vt:lpstr>3. Reframe it</vt:lpstr>
      <vt:lpstr>4. Envision it</vt:lpstr>
      <vt:lpstr>5. Just do it</vt:lpstr>
      <vt:lpstr>5. Just do it (contd.)</vt:lpstr>
      <vt:lpstr>6. Scenarios for Group Discussion</vt:lpstr>
      <vt:lpstr>6. Scenarios for Group Discussion (contd.)</vt:lpstr>
      <vt:lpstr>In 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Induction of new Leaders Training Programme</dc:title>
  <dc:creator>Blake Hodkinson</dc:creator>
  <cp:lastModifiedBy>Mark McDonald</cp:lastModifiedBy>
  <cp:revision>20</cp:revision>
  <dcterms:created xsi:type="dcterms:W3CDTF">2022-06-13T15:22:11Z</dcterms:created>
  <dcterms:modified xsi:type="dcterms:W3CDTF">2023-01-20T08:04:39Z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0x0101004E883D84ADF6754D9F116BA134FD08A3</vt:lpwstr>
  </property>
</Properties>
</file>