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Calibri" panose="020F0502020204030204" pitchFamily="34" charset="0"/>
      <p:regular r:id="rId9"/>
      <p:bold r:id="rId10"/>
      <p:italic r:id="rId11"/>
      <p:boldItalic r:id="rId12"/>
    </p:embeddedFont>
    <p:embeddedFont>
      <p:font typeface="Canva Sans Bold" panose="020B0604020202020204" charset="0"/>
      <p:regular r:id="rId13"/>
    </p:embeddedFont>
    <p:embeddedFont>
      <p:font typeface="Montserrat Extra-Bold" panose="020B0604020202020204" charset="0"/>
      <p:regular r:id="rId14"/>
    </p:embeddedFont>
    <p:embeddedFont>
      <p:font typeface="Open Sans" panose="020B0604020202020204" charset="0"/>
      <p:regular r:id="rId15"/>
    </p:embeddedFont>
    <p:embeddedFont>
      <p:font typeface="Open Sans Bold" panose="020B0604020202020204" charset="0"/>
      <p:regular r:id="rId16"/>
    </p:embeddedFont>
    <p:embeddedFont>
      <p:font typeface="Open Sans Light Bold"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5439" autoAdjust="0"/>
  </p:normalViewPr>
  <p:slideViewPr>
    <p:cSldViewPr>
      <p:cViewPr varScale="1">
        <p:scale>
          <a:sx n="58" d="100"/>
          <a:sy n="58" d="100"/>
        </p:scale>
        <p:origin x="149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customXml" Target="../customXml/item2.xml"/><Relationship Id="rId10" Type="http://schemas.openxmlformats.org/officeDocument/2006/relationships/font" Target="fonts/font2.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24.01.2023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It takes a village to raise a child. I don't think there is anybody here who would disagree with that old adage. But it takes a connected network of villages to support those who are raising the child, especially the child who is most vulnerable in our schools. ETBI, in collaboration with Mary Immaculate College has been cultivating this network to promote outcomes for children and young people with diverse strengths and needs, and to provide support to schools to continue to develop inclusive cultures and practices which </a:t>
            </a:r>
            <a:r>
              <a:rPr lang="en-US" dirty="0" err="1"/>
              <a:t>recogniss</a:t>
            </a:r>
            <a:r>
              <a:rPr lang="en-US" dirty="0"/>
              <a:t> and build on existing good practice across schools and ETBs. This is what Provision mapping is all about. </a:t>
            </a:r>
          </a:p>
          <a:p>
            <a:endParaRPr lang="en-US" dirty="0"/>
          </a:p>
          <a:p>
            <a:r>
              <a:rPr lang="en-US" dirty="0"/>
              <a:t>This morning we have representation from some of those villages to share their experiences of provision mapping in their schools and ETBs.  </a:t>
            </a:r>
          </a:p>
          <a:p>
            <a:endParaRPr lang="en-US" dirty="0"/>
          </a:p>
          <a:p>
            <a:r>
              <a:rPr lang="en-US" dirty="0"/>
              <a:t>I  want to thank and acknowledge key members of this ETBI village for their involvement in shaping provision mapping over the years. Indeed, it has taken the collective energy, commitment and creativity of this village to hone and refine provision mapping and it has only improved because of the generous inputs from the 14 ETBs, 33 pilot schools- the principals and school champions, the inclusion coaches and Directors of Schools involved in the current pilot initiative. I also want to express gratitude to the ETBI Task Group for Inclusive Education, chaired by the irrepressible Linda Tynan. She has championed this initiative from back in the days when she worked in </a:t>
            </a:r>
            <a:r>
              <a:rPr lang="en-US" dirty="0" err="1"/>
              <a:t>Tipperary</a:t>
            </a:r>
            <a:r>
              <a:rPr lang="en-US" dirty="0"/>
              <a:t> ETB.  Finally, none of us would be here today without LCETB taking a chance on this initiative back in 2016. I am forever grateful to LCETB and the LILTA Team for taking this leap of faith and for allowing me to work with your schools to see if provision mapping could achieve what we set out to achieve.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An outcome hoped for is that we can use school generated data to affirm and acknowledge existing good practice in relation to inclusive and special education in schools.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Provision mapping allows schools to list the provisions and interventions available to learners across the CoS, ranging from provisions for all learners at tiers one to support common needs to specialist interventions at tiers two and three to support distinct needs. In doing so, it provides a basis to strategically cost and plan provision, allocate resources and identify staff professional learning needs.  </a:t>
            </a:r>
          </a:p>
          <a:p>
            <a:r>
              <a:rPr lang="en-US"/>
              <a:t> </a:t>
            </a:r>
          </a:p>
          <a:p>
            <a:r>
              <a:rPr lang="en-US"/>
              <a:t>At a policy level, lack of integration of these interdependent and interrelated frameworks encourages a discrete or ‘siloed’ approach to interpretation and translation in schools and so we attempted to integrate existing frameworks of CoS and SSE to support a 3 step process.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Implementation and consolidation of any school-wide initiative is linked to sustained support and professional learning. This is especially important when supporting schools with developmental school improvement. A multi-modal approach to embedding provision mapping has been adopted over the past two year and is still ongoing. It involved establishing communities of practice for ETB appointed Inclusion Coaches, who are tasked with leading provision mapping in their ETBs. These Inclusion Coaches  have been involved in an online induction </a:t>
            </a:r>
            <a:r>
              <a:rPr lang="en-US" dirty="0" err="1"/>
              <a:t>programme</a:t>
            </a:r>
            <a:r>
              <a:rPr lang="en-US" dirty="0"/>
              <a:t> and continue to meet as part of a community of practice every month and they are supporting the schools to embed provision mapping at a local level. Directors of Schools are also invited to this community of practice and have been instrumental in establishing local communities of practice for SENCOs and also in giving a platform to provision mapping at principal and deputy principal meetings.  Online regional and national level seminars and workshops for school principals, school champions leading provision mapping and Directors of Schools have been </a:t>
            </a:r>
            <a:r>
              <a:rPr lang="en-US" dirty="0" err="1"/>
              <a:t>organised</a:t>
            </a:r>
            <a:r>
              <a:rPr lang="en-US" dirty="0"/>
              <a:t> and a suite of resources have been developed for schools. As a developmental pilot project, research and evaluation has been a critical feature and an interim evaluation was published last summer which identified what is working well, what needs further development and where we need to go next. The existing pilot schools are nearing the end of the first cycle of provision mapping and a review will be underway this Spring. </a:t>
            </a:r>
          </a:p>
          <a:p>
            <a:endParaRPr lang="en-US" dirty="0"/>
          </a:p>
          <a:p>
            <a:r>
              <a:rPr lang="en-US" dirty="0"/>
              <a:t>I will finish up now and hand you over to Cathy and Linda in Kilkenny City Vocational School, who will share their provision mapping journey with us. Thank you for being here.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docs.google.com/spreadsheets/d/1DUF2isFWsqVSYhbaACYtbgcLi_YjDqpE3GLQIVgkKQg/edit#gid=69851113"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docs.google.com/spreadsheets/d/1DUF2isFWsqVSYhbaACYtbgcLi_YjDqpE3GLQIVgkKQg/edit#gid=6985111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9361" b="9361"/>
          <a:stretch>
            <a:fillRect/>
          </a:stretch>
        </p:blipFill>
        <p:spPr>
          <a:xfrm>
            <a:off x="0" y="0"/>
            <a:ext cx="18288000" cy="10287000"/>
          </a:xfrm>
          <a:prstGeom prst="rect">
            <a:avLst/>
          </a:prstGeom>
        </p:spPr>
      </p:pic>
      <p:grpSp>
        <p:nvGrpSpPr>
          <p:cNvPr id="3" name="Group 3"/>
          <p:cNvGrpSpPr/>
          <p:nvPr/>
        </p:nvGrpSpPr>
        <p:grpSpPr>
          <a:xfrm>
            <a:off x="1841963" y="7089904"/>
            <a:ext cx="1153016" cy="115301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667"/>
              </a:srgbClr>
            </a:solidFill>
          </p:spPr>
        </p:sp>
      </p:grpSp>
      <p:grpSp>
        <p:nvGrpSpPr>
          <p:cNvPr id="5" name="Group 5"/>
          <p:cNvGrpSpPr/>
          <p:nvPr/>
        </p:nvGrpSpPr>
        <p:grpSpPr>
          <a:xfrm>
            <a:off x="-485022" y="7912483"/>
            <a:ext cx="2615770" cy="2615770"/>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667"/>
              </a:srgbClr>
            </a:solidFill>
          </p:spPr>
        </p:sp>
      </p:grpSp>
      <p:grpSp>
        <p:nvGrpSpPr>
          <p:cNvPr id="7" name="Group 7"/>
          <p:cNvGrpSpPr/>
          <p:nvPr/>
        </p:nvGrpSpPr>
        <p:grpSpPr>
          <a:xfrm rot="-10800000">
            <a:off x="15293021" y="1385527"/>
            <a:ext cx="1153016" cy="115301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667"/>
              </a:srgbClr>
            </a:solidFill>
          </p:spPr>
        </p:sp>
      </p:grpSp>
      <p:grpSp>
        <p:nvGrpSpPr>
          <p:cNvPr id="9" name="Group 9"/>
          <p:cNvGrpSpPr/>
          <p:nvPr/>
        </p:nvGrpSpPr>
        <p:grpSpPr>
          <a:xfrm rot="-10800000">
            <a:off x="16157252" y="-899805"/>
            <a:ext cx="2615770" cy="261577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667"/>
              </a:srgbClr>
            </a:solidFill>
          </p:spPr>
        </p:sp>
      </p:grpSp>
      <p:grpSp>
        <p:nvGrpSpPr>
          <p:cNvPr id="11" name="Group 11"/>
          <p:cNvGrpSpPr>
            <a:grpSpLocks noChangeAspect="1"/>
          </p:cNvGrpSpPr>
          <p:nvPr/>
        </p:nvGrpSpPr>
        <p:grpSpPr>
          <a:xfrm>
            <a:off x="5029200" y="1028700"/>
            <a:ext cx="8229600" cy="8229600"/>
            <a:chOff x="0" y="0"/>
            <a:chExt cx="1708150" cy="1708150"/>
          </a:xfrm>
        </p:grpSpPr>
        <p:sp>
          <p:nvSpPr>
            <p:cNvPr id="12" name="Freeform 12"/>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5EDB12">
                <a:alpha val="6667"/>
              </a:srgbClr>
            </a:solidFill>
          </p:spPr>
        </p:sp>
      </p:grpSp>
      <p:pic>
        <p:nvPicPr>
          <p:cNvPr id="13" name="Picture 13"/>
          <p:cNvPicPr>
            <a:picLocks noChangeAspect="1"/>
          </p:cNvPicPr>
          <p:nvPr/>
        </p:nvPicPr>
        <p:blipFill>
          <a:blip r:embed="rId3"/>
          <a:srcRect/>
          <a:stretch>
            <a:fillRect/>
          </a:stretch>
        </p:blipFill>
        <p:spPr>
          <a:xfrm>
            <a:off x="9144000" y="-39827"/>
            <a:ext cx="5431515" cy="2394366"/>
          </a:xfrm>
          <a:prstGeom prst="rect">
            <a:avLst/>
          </a:prstGeom>
        </p:spPr>
      </p:pic>
      <p:sp>
        <p:nvSpPr>
          <p:cNvPr id="14" name="TextBox 14"/>
          <p:cNvSpPr txBox="1"/>
          <p:nvPr/>
        </p:nvSpPr>
        <p:spPr>
          <a:xfrm>
            <a:off x="1028700" y="2785457"/>
            <a:ext cx="16230600" cy="3276175"/>
          </a:xfrm>
          <a:prstGeom prst="rect">
            <a:avLst/>
          </a:prstGeom>
        </p:spPr>
        <p:txBody>
          <a:bodyPr lIns="0" tIns="0" rIns="0" bIns="0" rtlCol="0" anchor="t">
            <a:spAutoFit/>
          </a:bodyPr>
          <a:lstStyle/>
          <a:p>
            <a:pPr algn="ctr">
              <a:lnSpc>
                <a:spcPts val="13148"/>
              </a:lnSpc>
              <a:spcBef>
                <a:spcPct val="0"/>
              </a:spcBef>
            </a:pPr>
            <a:r>
              <a:rPr lang="en-US" sz="9391">
                <a:solidFill>
                  <a:srgbClr val="FFFFFF"/>
                </a:solidFill>
                <a:latin typeface="Montserrat Extra-Bold"/>
              </a:rPr>
              <a:t>IT TAKES  A VILLAGE TO RAISE A CHILD</a:t>
            </a:r>
          </a:p>
        </p:txBody>
      </p:sp>
      <p:pic>
        <p:nvPicPr>
          <p:cNvPr id="15" name="Picture 15"/>
          <p:cNvPicPr>
            <a:picLocks noChangeAspect="1"/>
          </p:cNvPicPr>
          <p:nvPr/>
        </p:nvPicPr>
        <p:blipFill>
          <a:blip r:embed="rId4"/>
          <a:srcRect/>
          <a:stretch>
            <a:fillRect/>
          </a:stretch>
        </p:blipFill>
        <p:spPr>
          <a:xfrm>
            <a:off x="2994979" y="39827"/>
            <a:ext cx="6105469" cy="2314711"/>
          </a:xfrm>
          <a:prstGeom prst="rect">
            <a:avLst/>
          </a:prstGeom>
        </p:spPr>
      </p:pic>
      <p:sp>
        <p:nvSpPr>
          <p:cNvPr id="16" name="TextBox 16"/>
          <p:cNvSpPr txBox="1"/>
          <p:nvPr/>
        </p:nvSpPr>
        <p:spPr>
          <a:xfrm>
            <a:off x="1798412" y="6237476"/>
            <a:ext cx="14604073" cy="1180782"/>
          </a:xfrm>
          <a:prstGeom prst="rect">
            <a:avLst/>
          </a:prstGeom>
        </p:spPr>
        <p:txBody>
          <a:bodyPr lIns="0" tIns="0" rIns="0" bIns="0" rtlCol="0" anchor="t">
            <a:spAutoFit/>
          </a:bodyPr>
          <a:lstStyle/>
          <a:p>
            <a:pPr algn="ctr">
              <a:lnSpc>
                <a:spcPts val="3166"/>
              </a:lnSpc>
              <a:spcBef>
                <a:spcPct val="0"/>
              </a:spcBef>
            </a:pPr>
            <a:r>
              <a:rPr lang="en-US" sz="2261" spc="1261">
                <a:solidFill>
                  <a:srgbClr val="5EDB12"/>
                </a:solidFill>
                <a:latin typeface="Open Sans Bold"/>
              </a:rPr>
              <a:t>DOES PROVISION MAPPING SUPPORT SCHOOLS TO RESPOND COLLECTIVELY TO THE DIVERSE NEEDS OF ALL STUDENTS?</a:t>
            </a:r>
            <a:r>
              <a:rPr lang="en-US" sz="2261" spc="1261">
                <a:solidFill>
                  <a:srgbClr val="5EDB12"/>
                </a:solidFill>
                <a:latin typeface="Open Sans"/>
              </a:rPr>
              <a:t> </a:t>
            </a:r>
          </a:p>
        </p:txBody>
      </p:sp>
      <p:sp>
        <p:nvSpPr>
          <p:cNvPr id="17" name="TextBox 17"/>
          <p:cNvSpPr txBox="1"/>
          <p:nvPr/>
        </p:nvSpPr>
        <p:spPr>
          <a:xfrm>
            <a:off x="0" y="7564315"/>
            <a:ext cx="17841461" cy="4618829"/>
          </a:xfrm>
          <a:prstGeom prst="rect">
            <a:avLst/>
          </a:prstGeom>
        </p:spPr>
        <p:txBody>
          <a:bodyPr lIns="0" tIns="0" rIns="0" bIns="0" rtlCol="0" anchor="t">
            <a:spAutoFit/>
          </a:bodyPr>
          <a:lstStyle/>
          <a:p>
            <a:pPr algn="ctr">
              <a:lnSpc>
                <a:spcPts val="7279"/>
              </a:lnSpc>
            </a:pPr>
            <a:r>
              <a:rPr lang="en-US" sz="4800" dirty="0">
                <a:solidFill>
                  <a:srgbClr val="FFFFFF"/>
                </a:solidFill>
                <a:latin typeface="Canva Sans Bold"/>
              </a:rPr>
              <a:t>ETBI Annual Principals' &amp; Deputy Principals' Conference: Leading for Learning</a:t>
            </a:r>
          </a:p>
          <a:p>
            <a:pPr algn="ctr">
              <a:lnSpc>
                <a:spcPts val="7279"/>
              </a:lnSpc>
            </a:pPr>
            <a:r>
              <a:rPr lang="en-US" sz="4800" dirty="0">
                <a:solidFill>
                  <a:srgbClr val="FFFFFF"/>
                </a:solidFill>
                <a:latin typeface="Canva Sans Bold"/>
              </a:rPr>
              <a:t>January 25</a:t>
            </a:r>
            <a:r>
              <a:rPr lang="en-US" sz="4800" baseline="30000" dirty="0">
                <a:solidFill>
                  <a:srgbClr val="FFFFFF"/>
                </a:solidFill>
                <a:latin typeface="Canva Sans Bold"/>
              </a:rPr>
              <a:t>th</a:t>
            </a:r>
            <a:r>
              <a:rPr lang="en-US" sz="4800" dirty="0">
                <a:solidFill>
                  <a:srgbClr val="FFFFFF"/>
                </a:solidFill>
                <a:latin typeface="Canva Sans Bold"/>
              </a:rPr>
              <a:t> -26</a:t>
            </a:r>
            <a:r>
              <a:rPr lang="en-US" sz="4800" baseline="30000" dirty="0">
                <a:solidFill>
                  <a:srgbClr val="FFFFFF"/>
                </a:solidFill>
                <a:latin typeface="Canva Sans Bold"/>
              </a:rPr>
              <a:t>th</a:t>
            </a:r>
            <a:r>
              <a:rPr lang="en-US" sz="4800" dirty="0">
                <a:solidFill>
                  <a:srgbClr val="FFFFFF"/>
                </a:solidFill>
                <a:latin typeface="Canva Sans Bold"/>
              </a:rPr>
              <a:t> 2023</a:t>
            </a:r>
          </a:p>
          <a:p>
            <a:pPr algn="ctr">
              <a:lnSpc>
                <a:spcPts val="7279"/>
              </a:lnSpc>
            </a:pPr>
            <a:endParaRPr lang="en-US" sz="5199" dirty="0">
              <a:solidFill>
                <a:srgbClr val="FFFFFF"/>
              </a:solidFill>
              <a:latin typeface="Canva Sans Bold"/>
            </a:endParaRPr>
          </a:p>
          <a:p>
            <a:pPr algn="ctr">
              <a:lnSpc>
                <a:spcPts val="7279"/>
              </a:lnSpc>
            </a:pPr>
            <a:endParaRPr lang="en-US" sz="5199" dirty="0">
              <a:solidFill>
                <a:srgbClr val="FFFFFF"/>
              </a:solidFill>
              <a:latin typeface="Canva Sa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2E08"/>
        </a:solidFill>
        <a:effectLst/>
      </p:bgPr>
    </p:bg>
    <p:spTree>
      <p:nvGrpSpPr>
        <p:cNvPr id="1" name=""/>
        <p:cNvGrpSpPr/>
        <p:nvPr/>
      </p:nvGrpSpPr>
      <p:grpSpPr>
        <a:xfrm>
          <a:off x="0" y="0"/>
          <a:ext cx="0" cy="0"/>
          <a:chOff x="0" y="0"/>
          <a:chExt cx="0" cy="0"/>
        </a:xfrm>
      </p:grpSpPr>
      <p:grpSp>
        <p:nvGrpSpPr>
          <p:cNvPr id="2" name="Group 2"/>
          <p:cNvGrpSpPr/>
          <p:nvPr/>
        </p:nvGrpSpPr>
        <p:grpSpPr>
          <a:xfrm>
            <a:off x="9374802" y="0"/>
            <a:ext cx="8913198" cy="10287000"/>
            <a:chOff x="0" y="0"/>
            <a:chExt cx="11884263" cy="13716000"/>
          </a:xfrm>
        </p:grpSpPr>
        <p:pic>
          <p:nvPicPr>
            <p:cNvPr id="3" name="Picture 3"/>
            <p:cNvPicPr>
              <a:picLocks noChangeAspect="1"/>
            </p:cNvPicPr>
            <p:nvPr/>
          </p:nvPicPr>
          <p:blipFill>
            <a:blip r:embed="rId3"/>
            <a:srcRect l="20017" r="20017"/>
            <a:stretch>
              <a:fillRect/>
            </a:stretch>
          </p:blipFill>
          <p:spPr>
            <a:xfrm>
              <a:off x="0" y="0"/>
              <a:ext cx="11884263" cy="13716000"/>
            </a:xfrm>
            <a:prstGeom prst="rect">
              <a:avLst/>
            </a:prstGeom>
          </p:spPr>
        </p:pic>
      </p:grpSp>
      <p:sp>
        <p:nvSpPr>
          <p:cNvPr id="4" name="TextBox 4"/>
          <p:cNvSpPr txBox="1"/>
          <p:nvPr/>
        </p:nvSpPr>
        <p:spPr>
          <a:xfrm>
            <a:off x="272374" y="309405"/>
            <a:ext cx="8791778" cy="1962099"/>
          </a:xfrm>
          <a:prstGeom prst="rect">
            <a:avLst/>
          </a:prstGeom>
        </p:spPr>
        <p:txBody>
          <a:bodyPr lIns="0" tIns="0" rIns="0" bIns="0" rtlCol="0" anchor="t">
            <a:spAutoFit/>
          </a:bodyPr>
          <a:lstStyle/>
          <a:p>
            <a:pPr>
              <a:lnSpc>
                <a:spcPts val="7875"/>
              </a:lnSpc>
              <a:spcBef>
                <a:spcPct val="0"/>
              </a:spcBef>
            </a:pPr>
            <a:r>
              <a:rPr lang="en-US" sz="5625">
                <a:solidFill>
                  <a:srgbClr val="FFFFFF"/>
                </a:solidFill>
                <a:latin typeface="Montserrat Extra-Bold"/>
              </a:rPr>
              <a:t>WELCOME TO OUR PRESENTATION</a:t>
            </a:r>
          </a:p>
        </p:txBody>
      </p:sp>
      <p:sp>
        <p:nvSpPr>
          <p:cNvPr id="5" name="TextBox 5"/>
          <p:cNvSpPr txBox="1"/>
          <p:nvPr/>
        </p:nvSpPr>
        <p:spPr>
          <a:xfrm>
            <a:off x="272374" y="2781455"/>
            <a:ext cx="8454246" cy="7157944"/>
          </a:xfrm>
          <a:prstGeom prst="rect">
            <a:avLst/>
          </a:prstGeom>
        </p:spPr>
        <p:txBody>
          <a:bodyPr lIns="0" tIns="0" rIns="0" bIns="0" rtlCol="0" anchor="t">
            <a:spAutoFit/>
          </a:bodyPr>
          <a:lstStyle/>
          <a:p>
            <a:pPr marL="678247" lvl="1" indent="-339124">
              <a:lnSpc>
                <a:spcPts val="4398"/>
              </a:lnSpc>
              <a:buFont typeface="Arial"/>
              <a:buChar char="•"/>
            </a:pPr>
            <a:r>
              <a:rPr lang="en-US" sz="3141">
                <a:solidFill>
                  <a:srgbClr val="FFFFFF"/>
                </a:solidFill>
                <a:latin typeface="Open Sans"/>
              </a:rPr>
              <a:t>Linda Tynan: LOETB</a:t>
            </a:r>
          </a:p>
          <a:p>
            <a:pPr marL="678247" lvl="1" indent="-339124">
              <a:lnSpc>
                <a:spcPts val="4398"/>
              </a:lnSpc>
              <a:buFont typeface="Arial"/>
              <a:buChar char="•"/>
            </a:pPr>
            <a:r>
              <a:rPr lang="en-US" sz="3141">
                <a:solidFill>
                  <a:srgbClr val="FFFFFF"/>
                </a:solidFill>
                <a:latin typeface="Open Sans"/>
              </a:rPr>
              <a:t>Cathy McSorley &amp; Linda McCormack: Kilkenny City Vocational School, KCETB</a:t>
            </a:r>
          </a:p>
          <a:p>
            <a:pPr marL="678247" lvl="1" indent="-339124">
              <a:lnSpc>
                <a:spcPts val="4398"/>
              </a:lnSpc>
              <a:buFont typeface="Arial"/>
              <a:buChar char="•"/>
            </a:pPr>
            <a:r>
              <a:rPr lang="en-US" sz="3141">
                <a:solidFill>
                  <a:srgbClr val="FFFFFF"/>
                </a:solidFill>
                <a:latin typeface="Open Sans"/>
              </a:rPr>
              <a:t>Liam Walshe &amp; Frances Shannon:  Colaiste Pobal Setanta, DDLETB</a:t>
            </a:r>
          </a:p>
          <a:p>
            <a:pPr marL="678247" lvl="1" indent="-339124">
              <a:lnSpc>
                <a:spcPts val="4398"/>
              </a:lnSpc>
              <a:buFont typeface="Arial"/>
              <a:buChar char="•"/>
            </a:pPr>
            <a:r>
              <a:rPr lang="en-US" sz="3141">
                <a:solidFill>
                  <a:srgbClr val="FFFFFF"/>
                </a:solidFill>
                <a:latin typeface="Open Sans"/>
              </a:rPr>
              <a:t>Sinead O'Hara: WWETB</a:t>
            </a:r>
          </a:p>
          <a:p>
            <a:pPr marL="678247" lvl="1" indent="-339124">
              <a:lnSpc>
                <a:spcPts val="4398"/>
              </a:lnSpc>
              <a:buFont typeface="Arial"/>
              <a:buChar char="•"/>
            </a:pPr>
            <a:r>
              <a:rPr lang="en-US" sz="3141">
                <a:solidFill>
                  <a:srgbClr val="FFFFFF"/>
                </a:solidFill>
                <a:latin typeface="Open Sans"/>
              </a:rPr>
              <a:t>Brian O'Donoghue: Ennis Community College, LCETB</a:t>
            </a:r>
          </a:p>
          <a:p>
            <a:pPr marL="678247" lvl="1" indent="-339124">
              <a:lnSpc>
                <a:spcPts val="4398"/>
              </a:lnSpc>
              <a:buFont typeface="Arial"/>
              <a:buChar char="•"/>
            </a:pPr>
            <a:r>
              <a:rPr lang="en-US" sz="3141">
                <a:solidFill>
                  <a:srgbClr val="FFFFFF"/>
                </a:solidFill>
                <a:latin typeface="Open Sans"/>
              </a:rPr>
              <a:t>John Ganley: Mullingar Community College, LWETB</a:t>
            </a:r>
          </a:p>
          <a:p>
            <a:pPr marL="678247" lvl="1" indent="-339124">
              <a:lnSpc>
                <a:spcPts val="4398"/>
              </a:lnSpc>
              <a:buFont typeface="Arial"/>
              <a:buChar char="•"/>
            </a:pPr>
            <a:r>
              <a:rPr lang="en-US" sz="3141">
                <a:solidFill>
                  <a:srgbClr val="FFFFFF"/>
                </a:solidFill>
                <a:latin typeface="Open Sans"/>
              </a:rPr>
              <a:t>Dr Pauline Egan: KCETB</a:t>
            </a:r>
          </a:p>
          <a:p>
            <a:pPr marL="678247" lvl="1" indent="-339124">
              <a:lnSpc>
                <a:spcPts val="4398"/>
              </a:lnSpc>
              <a:buFont typeface="Arial"/>
              <a:buChar char="•"/>
            </a:pPr>
            <a:r>
              <a:rPr lang="en-US" sz="3141">
                <a:solidFill>
                  <a:srgbClr val="FFFFFF"/>
                </a:solidFill>
                <a:latin typeface="Open Sans"/>
              </a:rPr>
              <a:t>Dr Johanna Fitzgerald: Mary Immaculate College</a:t>
            </a:r>
          </a:p>
        </p:txBody>
      </p:sp>
      <p:grpSp>
        <p:nvGrpSpPr>
          <p:cNvPr id="6" name="Group 6"/>
          <p:cNvGrpSpPr/>
          <p:nvPr/>
        </p:nvGrpSpPr>
        <p:grpSpPr>
          <a:xfrm rot="-10800000">
            <a:off x="9064151" y="1028700"/>
            <a:ext cx="621302" cy="621302"/>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9804"/>
              </a:srgbClr>
            </a:solidFill>
          </p:spPr>
        </p:sp>
      </p:grpSp>
      <p:grpSp>
        <p:nvGrpSpPr>
          <p:cNvPr id="8" name="Group 8"/>
          <p:cNvGrpSpPr/>
          <p:nvPr/>
        </p:nvGrpSpPr>
        <p:grpSpPr>
          <a:xfrm rot="-10800000">
            <a:off x="12047210" y="7817951"/>
            <a:ext cx="1153016" cy="1153016"/>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9804"/>
              </a:srgbClr>
            </a:solid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2E08"/>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66043" y="1655140"/>
            <a:ext cx="4223578" cy="4223578"/>
            <a:chOff x="0" y="0"/>
            <a:chExt cx="6350000" cy="6350000"/>
          </a:xfrm>
        </p:grpSpPr>
        <p:sp>
          <p:nvSpPr>
            <p:cNvPr id="3" name="Freeform 3"/>
            <p:cNvSpPr/>
            <p:nvPr/>
          </p:nvSpPr>
          <p:spPr>
            <a:xfrm>
              <a:off x="655320" y="655320"/>
              <a:ext cx="5039360" cy="5039360"/>
            </a:xfrm>
            <a:custGeom>
              <a:avLst/>
              <a:gdLst/>
              <a:ahLst/>
              <a:cxnLst/>
              <a:rect l="l" t="t" r="r" b="b"/>
              <a:pathLst>
                <a:path w="5039360" h="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25046" r="-25046"/>
              </a:stretch>
            </a:blipFill>
          </p:spPr>
        </p:sp>
        <p:sp>
          <p:nvSpPr>
            <p:cNvPr id="4" name="Freeform 4"/>
            <p:cNvSpPr/>
            <p:nvPr/>
          </p:nvSpPr>
          <p:spPr>
            <a:xfrm>
              <a:off x="0" y="0"/>
              <a:ext cx="6350000" cy="6350000"/>
            </a:xfrm>
            <a:custGeom>
              <a:avLst/>
              <a:gdLst/>
              <a:ahLst/>
              <a:cxnLst/>
              <a:rect l="l" t="t" r="r" b="b"/>
              <a:pathLst>
                <a:path w="6350000" h="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5EDB12"/>
            </a:solidFill>
          </p:spPr>
        </p:sp>
      </p:grpSp>
      <p:grpSp>
        <p:nvGrpSpPr>
          <p:cNvPr id="5" name="Group 5"/>
          <p:cNvGrpSpPr>
            <a:grpSpLocks noChangeAspect="1"/>
          </p:cNvGrpSpPr>
          <p:nvPr/>
        </p:nvGrpSpPr>
        <p:grpSpPr>
          <a:xfrm>
            <a:off x="4491031" y="5034722"/>
            <a:ext cx="4223578" cy="4223578"/>
            <a:chOff x="0" y="0"/>
            <a:chExt cx="6350000" cy="6350000"/>
          </a:xfrm>
        </p:grpSpPr>
        <p:sp>
          <p:nvSpPr>
            <p:cNvPr id="6" name="Freeform 6"/>
            <p:cNvSpPr/>
            <p:nvPr/>
          </p:nvSpPr>
          <p:spPr>
            <a:xfrm>
              <a:off x="655320" y="655320"/>
              <a:ext cx="5039360" cy="5039360"/>
            </a:xfrm>
            <a:custGeom>
              <a:avLst/>
              <a:gdLst/>
              <a:ahLst/>
              <a:cxnLst/>
              <a:rect l="l" t="t" r="r" b="b"/>
              <a:pathLst>
                <a:path w="5039360" h="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4"/>
              <a:stretch>
                <a:fillRect l="-13999" r="-14000"/>
              </a:stretch>
            </a:blipFill>
          </p:spPr>
        </p:sp>
        <p:sp>
          <p:nvSpPr>
            <p:cNvPr id="7" name="Freeform 7"/>
            <p:cNvSpPr/>
            <p:nvPr/>
          </p:nvSpPr>
          <p:spPr>
            <a:xfrm>
              <a:off x="0" y="0"/>
              <a:ext cx="6350000" cy="6350000"/>
            </a:xfrm>
            <a:custGeom>
              <a:avLst/>
              <a:gdLst/>
              <a:ahLst/>
              <a:cxnLst/>
              <a:rect l="l" t="t" r="r" b="b"/>
              <a:pathLst>
                <a:path w="6350000" h="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5EDB12"/>
            </a:solidFill>
          </p:spPr>
        </p:sp>
      </p:grpSp>
      <p:sp>
        <p:nvSpPr>
          <p:cNvPr id="8" name="TextBox 8"/>
          <p:cNvSpPr txBox="1"/>
          <p:nvPr/>
        </p:nvSpPr>
        <p:spPr>
          <a:xfrm>
            <a:off x="9982200" y="280899"/>
            <a:ext cx="7924800" cy="2627001"/>
          </a:xfrm>
          <a:prstGeom prst="rect">
            <a:avLst/>
          </a:prstGeom>
        </p:spPr>
        <p:txBody>
          <a:bodyPr wrap="square" lIns="0" tIns="0" rIns="0" bIns="0" rtlCol="0" anchor="t">
            <a:spAutoFit/>
          </a:bodyPr>
          <a:lstStyle/>
          <a:p>
            <a:pPr>
              <a:lnSpc>
                <a:spcPts val="6999"/>
              </a:lnSpc>
              <a:spcBef>
                <a:spcPct val="0"/>
              </a:spcBef>
            </a:pPr>
            <a:r>
              <a:rPr lang="en-US" sz="4999" dirty="0">
                <a:solidFill>
                  <a:srgbClr val="FFFFFF"/>
                </a:solidFill>
                <a:latin typeface="Montserrat Extra-Bold"/>
              </a:rPr>
              <a:t>WHAT ARE WE TRYING TO ACHIEVE WITH PROVISION MAPPING?</a:t>
            </a:r>
          </a:p>
        </p:txBody>
      </p:sp>
      <p:sp>
        <p:nvSpPr>
          <p:cNvPr id="9" name="TextBox 9"/>
          <p:cNvSpPr txBox="1"/>
          <p:nvPr/>
        </p:nvSpPr>
        <p:spPr>
          <a:xfrm>
            <a:off x="10236163" y="3820411"/>
            <a:ext cx="7242800" cy="1707583"/>
          </a:xfrm>
          <a:prstGeom prst="rect">
            <a:avLst/>
          </a:prstGeom>
        </p:spPr>
        <p:txBody>
          <a:bodyPr lIns="0" tIns="0" rIns="0" bIns="0" rtlCol="0" anchor="t">
            <a:spAutoFit/>
          </a:bodyPr>
          <a:lstStyle/>
          <a:p>
            <a:pPr>
              <a:lnSpc>
                <a:spcPts val="2659"/>
              </a:lnSpc>
              <a:spcBef>
                <a:spcPct val="0"/>
              </a:spcBef>
            </a:pPr>
            <a:r>
              <a:rPr lang="en-US" sz="1899" dirty="0">
                <a:solidFill>
                  <a:schemeClr val="bg1"/>
                </a:solidFill>
                <a:latin typeface="Open Sans"/>
              </a:rPr>
              <a:t>Guide schools in their implementation of school self- evaluation (DES Inspectorate 2016; DE Inspectorate 2022) to develop a school provision map, reflecting current provision for learners with additional and special educational needs across the Continuum of Support (NEPS 2007; 2010).</a:t>
            </a:r>
            <a:endParaRPr lang="en-US" sz="1899" dirty="0">
              <a:solidFill>
                <a:schemeClr val="bg1"/>
              </a:solidFill>
              <a:latin typeface="Open Sans"/>
              <a:hlinkClick r:id="rId5" tooltip="https://docs.google.com/spreadsheets/d/1DUF2isFWsqVSYhbaACYtbgcLi_YjDqpE3GLQIVgkKQg/edit#gid=69851113">
                <a:extLst>
                  <a:ext uri="{A12FA001-AC4F-418D-AE19-62706E023703}">
                    <ahyp:hlinkClr xmlns:ahyp="http://schemas.microsoft.com/office/drawing/2018/hyperlinkcolor" val="tx"/>
                  </a:ext>
                </a:extLst>
              </a:hlinkClick>
            </a:endParaRPr>
          </a:p>
        </p:txBody>
      </p:sp>
      <p:sp>
        <p:nvSpPr>
          <p:cNvPr id="10" name="TextBox 10"/>
          <p:cNvSpPr txBox="1"/>
          <p:nvPr/>
        </p:nvSpPr>
        <p:spPr>
          <a:xfrm>
            <a:off x="10236163" y="3301011"/>
            <a:ext cx="6408714" cy="339632"/>
          </a:xfrm>
          <a:prstGeom prst="rect">
            <a:avLst/>
          </a:prstGeom>
        </p:spPr>
        <p:txBody>
          <a:bodyPr lIns="0" tIns="0" rIns="0" bIns="0" rtlCol="0" anchor="t">
            <a:spAutoFit/>
          </a:bodyPr>
          <a:lstStyle/>
          <a:p>
            <a:pPr>
              <a:lnSpc>
                <a:spcPts val="2799"/>
              </a:lnSpc>
              <a:spcBef>
                <a:spcPct val="0"/>
              </a:spcBef>
            </a:pPr>
            <a:r>
              <a:rPr lang="en-US" sz="1999">
                <a:solidFill>
                  <a:srgbClr val="5EDB12"/>
                </a:solidFill>
                <a:latin typeface="Open Sans Bold"/>
              </a:rPr>
              <a:t>Systematic &amp; Data-informed Approach</a:t>
            </a:r>
          </a:p>
        </p:txBody>
      </p:sp>
      <p:sp>
        <p:nvSpPr>
          <p:cNvPr id="11" name="TextBox 11"/>
          <p:cNvSpPr txBox="1"/>
          <p:nvPr/>
        </p:nvSpPr>
        <p:spPr>
          <a:xfrm>
            <a:off x="10236163" y="6423451"/>
            <a:ext cx="7242800" cy="989839"/>
          </a:xfrm>
          <a:prstGeom prst="rect">
            <a:avLst/>
          </a:prstGeom>
        </p:spPr>
        <p:txBody>
          <a:bodyPr lIns="0" tIns="0" rIns="0" bIns="0" rtlCol="0" anchor="t">
            <a:spAutoFit/>
          </a:bodyPr>
          <a:lstStyle/>
          <a:p>
            <a:pPr>
              <a:lnSpc>
                <a:spcPts val="2659"/>
              </a:lnSpc>
              <a:spcBef>
                <a:spcPct val="0"/>
              </a:spcBef>
            </a:pPr>
            <a:r>
              <a:rPr lang="en-US" sz="1899" dirty="0">
                <a:solidFill>
                  <a:srgbClr val="FFFFFF"/>
                </a:solidFill>
                <a:latin typeface="Open Sans"/>
              </a:rPr>
              <a:t>Build systematic, collaborative and situated approaches to professional learning and capacity building within and across schools. </a:t>
            </a:r>
            <a:endParaRPr lang="en-US" sz="1899" dirty="0">
              <a:solidFill>
                <a:srgbClr val="FFFFFF"/>
              </a:solidFill>
              <a:latin typeface="Open Sans"/>
              <a:hlinkClick r:id="rId5" tooltip="https://docs.google.com/spreadsheets/d/1DUF2isFWsqVSYhbaACYtbgcLi_YjDqpE3GLQIVgkKQg/edit#gid=69851113"/>
            </a:endParaRPr>
          </a:p>
        </p:txBody>
      </p:sp>
      <p:sp>
        <p:nvSpPr>
          <p:cNvPr id="12" name="TextBox 12"/>
          <p:cNvSpPr txBox="1"/>
          <p:nvPr/>
        </p:nvSpPr>
        <p:spPr>
          <a:xfrm>
            <a:off x="10236163" y="5840617"/>
            <a:ext cx="6408714" cy="339632"/>
          </a:xfrm>
          <a:prstGeom prst="rect">
            <a:avLst/>
          </a:prstGeom>
        </p:spPr>
        <p:txBody>
          <a:bodyPr lIns="0" tIns="0" rIns="0" bIns="0" rtlCol="0" anchor="t">
            <a:spAutoFit/>
          </a:bodyPr>
          <a:lstStyle/>
          <a:p>
            <a:pPr>
              <a:lnSpc>
                <a:spcPts val="2799"/>
              </a:lnSpc>
              <a:spcBef>
                <a:spcPct val="0"/>
              </a:spcBef>
            </a:pPr>
            <a:r>
              <a:rPr lang="en-US" sz="1999">
                <a:solidFill>
                  <a:srgbClr val="5EDB12"/>
                </a:solidFill>
                <a:latin typeface="Open Sans Bold"/>
              </a:rPr>
              <a:t>Capacity Building</a:t>
            </a:r>
          </a:p>
        </p:txBody>
      </p:sp>
      <p:grpSp>
        <p:nvGrpSpPr>
          <p:cNvPr id="13" name="Group 13"/>
          <p:cNvGrpSpPr/>
          <p:nvPr/>
        </p:nvGrpSpPr>
        <p:grpSpPr>
          <a:xfrm rot="-10800000">
            <a:off x="1366043" y="6028116"/>
            <a:ext cx="621302" cy="621302"/>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9804"/>
              </a:srgbClr>
            </a:solidFill>
          </p:spPr>
        </p:sp>
      </p:grpSp>
      <p:grpSp>
        <p:nvGrpSpPr>
          <p:cNvPr id="15" name="Group 15"/>
          <p:cNvGrpSpPr/>
          <p:nvPr/>
        </p:nvGrpSpPr>
        <p:grpSpPr>
          <a:xfrm rot="-10800000">
            <a:off x="2633584" y="6609329"/>
            <a:ext cx="1153016" cy="1153016"/>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9804"/>
              </a:srgbClr>
            </a:solidFill>
          </p:spPr>
        </p:sp>
      </p:grpSp>
      <p:sp>
        <p:nvSpPr>
          <p:cNvPr id="17" name="TextBox 17"/>
          <p:cNvSpPr txBox="1"/>
          <p:nvPr/>
        </p:nvSpPr>
        <p:spPr>
          <a:xfrm>
            <a:off x="10236163" y="7811257"/>
            <a:ext cx="6408714" cy="339632"/>
          </a:xfrm>
          <a:prstGeom prst="rect">
            <a:avLst/>
          </a:prstGeom>
        </p:spPr>
        <p:txBody>
          <a:bodyPr lIns="0" tIns="0" rIns="0" bIns="0" rtlCol="0" anchor="t">
            <a:spAutoFit/>
          </a:bodyPr>
          <a:lstStyle/>
          <a:p>
            <a:pPr>
              <a:lnSpc>
                <a:spcPts val="2799"/>
              </a:lnSpc>
              <a:spcBef>
                <a:spcPct val="0"/>
              </a:spcBef>
            </a:pPr>
            <a:r>
              <a:rPr lang="en-US" sz="1999">
                <a:solidFill>
                  <a:srgbClr val="5EDB12"/>
                </a:solidFill>
                <a:latin typeface="Open Sans Bold"/>
              </a:rPr>
              <a:t>SENCO Leadership</a:t>
            </a:r>
          </a:p>
        </p:txBody>
      </p:sp>
      <p:sp>
        <p:nvSpPr>
          <p:cNvPr id="18" name="TextBox 18"/>
          <p:cNvSpPr txBox="1"/>
          <p:nvPr/>
        </p:nvSpPr>
        <p:spPr>
          <a:xfrm>
            <a:off x="10236163" y="8394090"/>
            <a:ext cx="7242800" cy="1361335"/>
          </a:xfrm>
          <a:prstGeom prst="rect">
            <a:avLst/>
          </a:prstGeom>
        </p:spPr>
        <p:txBody>
          <a:bodyPr lIns="0" tIns="0" rIns="0" bIns="0" rtlCol="0" anchor="t">
            <a:spAutoFit/>
          </a:bodyPr>
          <a:lstStyle/>
          <a:p>
            <a:pPr>
              <a:lnSpc>
                <a:spcPts val="2659"/>
              </a:lnSpc>
              <a:spcBef>
                <a:spcPct val="0"/>
              </a:spcBef>
            </a:pPr>
            <a:r>
              <a:rPr lang="en-US" sz="1899" dirty="0">
                <a:solidFill>
                  <a:schemeClr val="bg1"/>
                </a:solidFill>
                <a:latin typeface="Open Sans"/>
              </a:rPr>
              <a:t>Empower and enable SENCOs to co-lead the inclusive education agenda across the school through coaching, mentoring and collaborative opportunities for networking and collegial sharing and support. </a:t>
            </a:r>
            <a:endParaRPr lang="en-US" sz="1899" dirty="0">
              <a:solidFill>
                <a:schemeClr val="bg1"/>
              </a:solidFill>
              <a:latin typeface="Open Sans"/>
              <a:hlinkClick r:id="rId5" tooltip="https://docs.google.com/spreadsheets/d/1DUF2isFWsqVSYhbaACYtbgcLi_YjDqpE3GLQIVgkKQg/edit#gid=69851113">
                <a:extLst>
                  <a:ext uri="{A12FA001-AC4F-418D-AE19-62706E023703}">
                    <ahyp:hlinkClr xmlns:ahyp="http://schemas.microsoft.com/office/drawing/2018/hyperlinkcolor" val="tx"/>
                  </a:ext>
                </a:extLst>
              </a:hlinkCli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31244" b="31244"/>
          <a:stretch>
            <a:fillRect/>
          </a:stretch>
        </p:blipFill>
        <p:spPr>
          <a:xfrm>
            <a:off x="0" y="0"/>
            <a:ext cx="18288000" cy="10287000"/>
          </a:xfrm>
          <a:prstGeom prst="rect">
            <a:avLst/>
          </a:prstGeom>
        </p:spPr>
      </p:pic>
      <p:grpSp>
        <p:nvGrpSpPr>
          <p:cNvPr id="3" name="Group 3"/>
          <p:cNvGrpSpPr/>
          <p:nvPr/>
        </p:nvGrpSpPr>
        <p:grpSpPr>
          <a:xfrm>
            <a:off x="6699159" y="3883478"/>
            <a:ext cx="4969350" cy="4969350"/>
            <a:chOff x="0" y="0"/>
            <a:chExt cx="1913890" cy="1913890"/>
          </a:xfrm>
        </p:grpSpPr>
        <p:sp>
          <p:nvSpPr>
            <p:cNvPr id="4" name="Freeform 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5EDB12"/>
            </a:solidFill>
          </p:spPr>
        </p:sp>
      </p:grpSp>
      <p:sp>
        <p:nvSpPr>
          <p:cNvPr id="5" name="TextBox 5"/>
          <p:cNvSpPr txBox="1"/>
          <p:nvPr/>
        </p:nvSpPr>
        <p:spPr>
          <a:xfrm>
            <a:off x="7010774" y="5436049"/>
            <a:ext cx="4346119" cy="2733726"/>
          </a:xfrm>
          <a:prstGeom prst="rect">
            <a:avLst/>
          </a:prstGeom>
        </p:spPr>
        <p:txBody>
          <a:bodyPr lIns="0" tIns="0" rIns="0" bIns="0" rtlCol="0" anchor="t">
            <a:spAutoFit/>
          </a:bodyPr>
          <a:lstStyle/>
          <a:p>
            <a:pPr algn="ctr">
              <a:lnSpc>
                <a:spcPts val="3654"/>
              </a:lnSpc>
              <a:spcBef>
                <a:spcPct val="0"/>
              </a:spcBef>
            </a:pPr>
            <a:r>
              <a:rPr lang="en-US" sz="2610" dirty="0">
                <a:solidFill>
                  <a:srgbClr val="172E08"/>
                </a:solidFill>
                <a:latin typeface="Open Sans"/>
              </a:rPr>
              <a:t>A summary document of provisions &amp; interventions currently available in school to support the needs of ALL learners across the Continuum of Support.</a:t>
            </a:r>
          </a:p>
        </p:txBody>
      </p:sp>
      <p:sp>
        <p:nvSpPr>
          <p:cNvPr id="6" name="TextBox 6"/>
          <p:cNvSpPr txBox="1"/>
          <p:nvPr/>
        </p:nvSpPr>
        <p:spPr>
          <a:xfrm>
            <a:off x="7361252" y="4363968"/>
            <a:ext cx="3645165" cy="537829"/>
          </a:xfrm>
          <a:prstGeom prst="rect">
            <a:avLst/>
          </a:prstGeom>
        </p:spPr>
        <p:txBody>
          <a:bodyPr lIns="0" tIns="0" rIns="0" bIns="0" rtlCol="0" anchor="t">
            <a:spAutoFit/>
          </a:bodyPr>
          <a:lstStyle/>
          <a:p>
            <a:pPr algn="ctr">
              <a:lnSpc>
                <a:spcPts val="4479"/>
              </a:lnSpc>
              <a:spcBef>
                <a:spcPct val="0"/>
              </a:spcBef>
            </a:pPr>
            <a:r>
              <a:rPr lang="en-US" sz="3199">
                <a:solidFill>
                  <a:srgbClr val="172E08"/>
                </a:solidFill>
                <a:latin typeface="Open Sans Light Bold"/>
              </a:rPr>
              <a:t>IT IS A PRODUCT</a:t>
            </a:r>
          </a:p>
        </p:txBody>
      </p:sp>
      <p:grpSp>
        <p:nvGrpSpPr>
          <p:cNvPr id="7" name="Group 7"/>
          <p:cNvGrpSpPr/>
          <p:nvPr/>
        </p:nvGrpSpPr>
        <p:grpSpPr>
          <a:xfrm>
            <a:off x="12611286" y="3883478"/>
            <a:ext cx="4969350" cy="4969350"/>
            <a:chOff x="0" y="0"/>
            <a:chExt cx="1913890" cy="1913890"/>
          </a:xfrm>
        </p:grpSpPr>
        <p:sp>
          <p:nvSpPr>
            <p:cNvPr id="8" name="Freeform 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5EDB12"/>
            </a:solidFill>
          </p:spPr>
        </p:sp>
      </p:grpSp>
      <p:sp>
        <p:nvSpPr>
          <p:cNvPr id="9" name="TextBox 9"/>
          <p:cNvSpPr txBox="1"/>
          <p:nvPr/>
        </p:nvSpPr>
        <p:spPr>
          <a:xfrm>
            <a:off x="12925843" y="5352510"/>
            <a:ext cx="4333457" cy="3190872"/>
          </a:xfrm>
          <a:prstGeom prst="rect">
            <a:avLst/>
          </a:prstGeom>
        </p:spPr>
        <p:txBody>
          <a:bodyPr lIns="0" tIns="0" rIns="0" bIns="0" rtlCol="0" anchor="t">
            <a:spAutoFit/>
          </a:bodyPr>
          <a:lstStyle/>
          <a:p>
            <a:pPr algn="ctr">
              <a:lnSpc>
                <a:spcPts val="3654"/>
              </a:lnSpc>
              <a:spcBef>
                <a:spcPct val="0"/>
              </a:spcBef>
            </a:pPr>
            <a:r>
              <a:rPr lang="en-US" sz="2610" dirty="0">
                <a:solidFill>
                  <a:srgbClr val="172E08"/>
                </a:solidFill>
                <a:latin typeface="Open Sans"/>
              </a:rPr>
              <a:t>It affirms existing EBP, provides a helpful overview and allows the school to identify, monitor and evaluate areas of real strength and areas for development.</a:t>
            </a:r>
            <a:endParaRPr lang="en-US" sz="2610" dirty="0">
              <a:solidFill>
                <a:srgbClr val="172E08"/>
              </a:solidFill>
              <a:latin typeface="Open Sans"/>
              <a:hlinkClick r:id="rId4" tooltip="https://docs.google.com/spreadsheets/d/1DUF2isFWsqVSYhbaACYtbgcLi_YjDqpE3GLQIVgkKQg/edit#gid=69851113"/>
            </a:endParaRPr>
          </a:p>
        </p:txBody>
      </p:sp>
      <p:sp>
        <p:nvSpPr>
          <p:cNvPr id="10" name="TextBox 10"/>
          <p:cNvSpPr txBox="1"/>
          <p:nvPr/>
        </p:nvSpPr>
        <p:spPr>
          <a:xfrm>
            <a:off x="12925843" y="4082989"/>
            <a:ext cx="4333457" cy="1099787"/>
          </a:xfrm>
          <a:prstGeom prst="rect">
            <a:avLst/>
          </a:prstGeom>
        </p:spPr>
        <p:txBody>
          <a:bodyPr lIns="0" tIns="0" rIns="0" bIns="0" rtlCol="0" anchor="t">
            <a:spAutoFit/>
          </a:bodyPr>
          <a:lstStyle/>
          <a:p>
            <a:pPr algn="ctr">
              <a:lnSpc>
                <a:spcPts val="4479"/>
              </a:lnSpc>
              <a:spcBef>
                <a:spcPct val="0"/>
              </a:spcBef>
            </a:pPr>
            <a:r>
              <a:rPr lang="en-US" sz="3199">
                <a:solidFill>
                  <a:srgbClr val="172E08"/>
                </a:solidFill>
                <a:latin typeface="Open Sans Light Bold"/>
              </a:rPr>
              <a:t>STRENGTHS- BASED &amp; EVIDENCE-BASED</a:t>
            </a:r>
          </a:p>
        </p:txBody>
      </p:sp>
      <p:sp>
        <p:nvSpPr>
          <p:cNvPr id="11" name="TextBox 11"/>
          <p:cNvSpPr txBox="1"/>
          <p:nvPr/>
        </p:nvSpPr>
        <p:spPr>
          <a:xfrm>
            <a:off x="4410744" y="942975"/>
            <a:ext cx="9423606" cy="1730308"/>
          </a:xfrm>
          <a:prstGeom prst="rect">
            <a:avLst/>
          </a:prstGeom>
        </p:spPr>
        <p:txBody>
          <a:bodyPr lIns="0" tIns="0" rIns="0" bIns="0" rtlCol="0" anchor="t">
            <a:spAutoFit/>
          </a:bodyPr>
          <a:lstStyle/>
          <a:p>
            <a:pPr algn="ctr">
              <a:lnSpc>
                <a:spcPts val="6999"/>
              </a:lnSpc>
              <a:spcBef>
                <a:spcPct val="0"/>
              </a:spcBef>
            </a:pPr>
            <a:r>
              <a:rPr lang="en-US" sz="4999">
                <a:solidFill>
                  <a:srgbClr val="FFFFFF"/>
                </a:solidFill>
                <a:latin typeface="Montserrat Extra-Bold"/>
              </a:rPr>
              <a:t>WHAT IS  PROVISION MAPPING?</a:t>
            </a:r>
          </a:p>
        </p:txBody>
      </p:sp>
      <p:grpSp>
        <p:nvGrpSpPr>
          <p:cNvPr id="12" name="Group 12"/>
          <p:cNvGrpSpPr/>
          <p:nvPr/>
        </p:nvGrpSpPr>
        <p:grpSpPr>
          <a:xfrm>
            <a:off x="787032" y="3883478"/>
            <a:ext cx="4969350" cy="4969350"/>
            <a:chOff x="0" y="0"/>
            <a:chExt cx="1913890" cy="1913890"/>
          </a:xfrm>
        </p:grpSpPr>
        <p:sp>
          <p:nvSpPr>
            <p:cNvPr id="13" name="Freeform 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5EDB12"/>
            </a:solidFill>
          </p:spPr>
        </p:sp>
      </p:grpSp>
      <p:sp>
        <p:nvSpPr>
          <p:cNvPr id="14" name="TextBox 14"/>
          <p:cNvSpPr txBox="1"/>
          <p:nvPr/>
        </p:nvSpPr>
        <p:spPr>
          <a:xfrm>
            <a:off x="1224069" y="4363968"/>
            <a:ext cx="3645165" cy="537829"/>
          </a:xfrm>
          <a:prstGeom prst="rect">
            <a:avLst/>
          </a:prstGeom>
        </p:spPr>
        <p:txBody>
          <a:bodyPr lIns="0" tIns="0" rIns="0" bIns="0" rtlCol="0" anchor="t">
            <a:spAutoFit/>
          </a:bodyPr>
          <a:lstStyle/>
          <a:p>
            <a:pPr algn="ctr">
              <a:lnSpc>
                <a:spcPts val="4479"/>
              </a:lnSpc>
              <a:spcBef>
                <a:spcPct val="0"/>
              </a:spcBef>
            </a:pPr>
            <a:r>
              <a:rPr lang="en-US" sz="3199">
                <a:solidFill>
                  <a:srgbClr val="172E08"/>
                </a:solidFill>
                <a:latin typeface="Open Sans Light Bold"/>
              </a:rPr>
              <a:t>IT IS A PROCESS</a:t>
            </a:r>
          </a:p>
        </p:txBody>
      </p:sp>
      <p:sp>
        <p:nvSpPr>
          <p:cNvPr id="15" name="TextBox 15"/>
          <p:cNvSpPr txBox="1"/>
          <p:nvPr/>
        </p:nvSpPr>
        <p:spPr>
          <a:xfrm>
            <a:off x="1028700" y="5352510"/>
            <a:ext cx="4483187" cy="2733849"/>
          </a:xfrm>
          <a:prstGeom prst="rect">
            <a:avLst/>
          </a:prstGeom>
        </p:spPr>
        <p:txBody>
          <a:bodyPr lIns="0" tIns="0" rIns="0" bIns="0" rtlCol="0" anchor="t">
            <a:spAutoFit/>
          </a:bodyPr>
          <a:lstStyle/>
          <a:p>
            <a:pPr algn="ctr">
              <a:lnSpc>
                <a:spcPts val="3647"/>
              </a:lnSpc>
              <a:spcBef>
                <a:spcPct val="0"/>
              </a:spcBef>
            </a:pPr>
            <a:r>
              <a:rPr lang="en-US" sz="2605" dirty="0">
                <a:solidFill>
                  <a:srgbClr val="172E08"/>
                </a:solidFill>
                <a:latin typeface="Open Sans"/>
              </a:rPr>
              <a:t>It provides a basis to strategically plan provision, build systems promoting SSE, allocate resources and identify professional learning needs of staff.</a:t>
            </a:r>
            <a:r>
              <a:rPr lang="en-US" sz="2605" dirty="0">
                <a:solidFill>
                  <a:srgbClr val="172E08"/>
                </a:solidFill>
                <a:latin typeface="Open Sans"/>
                <a:hlinkClick r:id="rId4" tooltip="https://docs.google.com/spreadsheets/d/1DUF2isFWsqVSYhbaACYtbgcLi_YjDqpE3GLQIVgkKQg/edit#gid=69851113"/>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06" b="7706"/>
          <a:stretch>
            <a:fillRect/>
          </a:stretch>
        </p:blipFill>
        <p:spPr>
          <a:xfrm>
            <a:off x="0" y="0"/>
            <a:ext cx="18288000" cy="10287000"/>
          </a:xfrm>
          <a:prstGeom prst="rect">
            <a:avLst/>
          </a:prstGeom>
        </p:spPr>
      </p:pic>
      <p:grpSp>
        <p:nvGrpSpPr>
          <p:cNvPr id="3" name="Group 3"/>
          <p:cNvGrpSpPr/>
          <p:nvPr/>
        </p:nvGrpSpPr>
        <p:grpSpPr>
          <a:xfrm>
            <a:off x="9144000" y="2318223"/>
            <a:ext cx="9144000" cy="6173841"/>
            <a:chOff x="0" y="0"/>
            <a:chExt cx="3084046" cy="2082285"/>
          </a:xfrm>
        </p:grpSpPr>
        <p:sp>
          <p:nvSpPr>
            <p:cNvPr id="4" name="Freeform 4"/>
            <p:cNvSpPr/>
            <p:nvPr/>
          </p:nvSpPr>
          <p:spPr>
            <a:xfrm>
              <a:off x="0" y="0"/>
              <a:ext cx="3084046" cy="2082285"/>
            </a:xfrm>
            <a:custGeom>
              <a:avLst/>
              <a:gdLst/>
              <a:ahLst/>
              <a:cxnLst/>
              <a:rect l="l" t="t" r="r" b="b"/>
              <a:pathLst>
                <a:path w="3084046" h="2082285">
                  <a:moveTo>
                    <a:pt x="0" y="0"/>
                  </a:moveTo>
                  <a:lnTo>
                    <a:pt x="3084046" y="0"/>
                  </a:lnTo>
                  <a:lnTo>
                    <a:pt x="3084046" y="2082285"/>
                  </a:lnTo>
                  <a:lnTo>
                    <a:pt x="0" y="2082285"/>
                  </a:lnTo>
                  <a:close/>
                </a:path>
              </a:pathLst>
            </a:custGeom>
            <a:solidFill>
              <a:srgbClr val="5EDB12">
                <a:alpha val="94902"/>
              </a:srgbClr>
            </a:solidFill>
          </p:spPr>
        </p:sp>
      </p:grpSp>
      <p:sp>
        <p:nvSpPr>
          <p:cNvPr id="5" name="TextBox 5"/>
          <p:cNvSpPr txBox="1"/>
          <p:nvPr/>
        </p:nvSpPr>
        <p:spPr>
          <a:xfrm>
            <a:off x="9414192" y="2299198"/>
            <a:ext cx="8873808" cy="1757512"/>
          </a:xfrm>
          <a:prstGeom prst="rect">
            <a:avLst/>
          </a:prstGeom>
        </p:spPr>
        <p:txBody>
          <a:bodyPr lIns="0" tIns="0" rIns="0" bIns="0" rtlCol="0" anchor="t">
            <a:spAutoFit/>
          </a:bodyPr>
          <a:lstStyle/>
          <a:p>
            <a:pPr>
              <a:lnSpc>
                <a:spcPts val="7072"/>
              </a:lnSpc>
              <a:spcBef>
                <a:spcPct val="0"/>
              </a:spcBef>
            </a:pPr>
            <a:r>
              <a:rPr lang="en-US" sz="5051">
                <a:solidFill>
                  <a:srgbClr val="172E08"/>
                </a:solidFill>
                <a:latin typeface="Montserrat Extra-Bold"/>
              </a:rPr>
              <a:t>HOW ARE WE SUPPORTING SCHOOLS</a:t>
            </a:r>
          </a:p>
        </p:txBody>
      </p:sp>
      <p:sp>
        <p:nvSpPr>
          <p:cNvPr id="6" name="TextBox 6"/>
          <p:cNvSpPr txBox="1"/>
          <p:nvPr/>
        </p:nvSpPr>
        <p:spPr>
          <a:xfrm>
            <a:off x="9401733" y="4724684"/>
            <a:ext cx="8628533" cy="3190872"/>
          </a:xfrm>
          <a:prstGeom prst="rect">
            <a:avLst/>
          </a:prstGeom>
        </p:spPr>
        <p:txBody>
          <a:bodyPr lIns="0" tIns="0" rIns="0" bIns="0" rtlCol="0" anchor="t">
            <a:spAutoFit/>
          </a:bodyPr>
          <a:lstStyle/>
          <a:p>
            <a:pPr>
              <a:lnSpc>
                <a:spcPts val="3653"/>
              </a:lnSpc>
              <a:spcBef>
                <a:spcPct val="0"/>
              </a:spcBef>
            </a:pPr>
            <a:r>
              <a:rPr lang="en-US" sz="2610">
                <a:solidFill>
                  <a:srgbClr val="172E08"/>
                </a:solidFill>
                <a:latin typeface="Open Sans"/>
              </a:rPr>
              <a:t>The emphasis on research and knowledge exchange involves school personnel in co-constructing new practices in a shared collaborative space (O'Brien and Roberts 2019) and derives from the perspective that policies are not simply implemented but are enacted through processes of interpretation and translation (Skerritt et al. 2021).</a:t>
            </a:r>
          </a:p>
        </p:txBody>
      </p:sp>
      <p:grpSp>
        <p:nvGrpSpPr>
          <p:cNvPr id="7" name="Group 7"/>
          <p:cNvGrpSpPr/>
          <p:nvPr/>
        </p:nvGrpSpPr>
        <p:grpSpPr>
          <a:xfrm rot="-10800000">
            <a:off x="6392023" y="1773146"/>
            <a:ext cx="621302" cy="621302"/>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9804"/>
              </a:srgbClr>
            </a:solidFill>
          </p:spPr>
        </p:sp>
      </p:grpSp>
      <p:grpSp>
        <p:nvGrpSpPr>
          <p:cNvPr id="9" name="Group 9"/>
          <p:cNvGrpSpPr/>
          <p:nvPr/>
        </p:nvGrpSpPr>
        <p:grpSpPr>
          <a:xfrm rot="-10800000">
            <a:off x="407341" y="7339048"/>
            <a:ext cx="1153016" cy="115301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9804"/>
              </a:srgbClr>
            </a:solidFill>
          </p:spPr>
        </p:sp>
      </p:grpSp>
      <p:pic>
        <p:nvPicPr>
          <p:cNvPr id="11" name="Picture 11"/>
          <p:cNvPicPr>
            <a:picLocks noChangeAspect="1"/>
          </p:cNvPicPr>
          <p:nvPr/>
        </p:nvPicPr>
        <p:blipFill>
          <a:blip r:embed="rId4"/>
          <a:srcRect/>
          <a:stretch>
            <a:fillRect/>
          </a:stretch>
        </p:blipFill>
        <p:spPr>
          <a:xfrm>
            <a:off x="407341" y="1061763"/>
            <a:ext cx="8461862" cy="86867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6481" r="16481"/>
          <a:stretch>
            <a:fillRect/>
          </a:stretch>
        </p:blipFill>
        <p:spPr>
          <a:xfrm>
            <a:off x="0" y="0"/>
            <a:ext cx="18288000" cy="10287000"/>
          </a:xfrm>
          <a:prstGeom prst="rect">
            <a:avLst/>
          </a:prstGeom>
        </p:spPr>
      </p:pic>
      <p:grpSp>
        <p:nvGrpSpPr>
          <p:cNvPr id="3" name="Group 3"/>
          <p:cNvGrpSpPr/>
          <p:nvPr/>
        </p:nvGrpSpPr>
        <p:grpSpPr>
          <a:xfrm>
            <a:off x="1841963" y="7089904"/>
            <a:ext cx="1153016" cy="115301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667"/>
              </a:srgbClr>
            </a:solidFill>
          </p:spPr>
        </p:sp>
      </p:grpSp>
      <p:grpSp>
        <p:nvGrpSpPr>
          <p:cNvPr id="5" name="Group 5"/>
          <p:cNvGrpSpPr/>
          <p:nvPr/>
        </p:nvGrpSpPr>
        <p:grpSpPr>
          <a:xfrm>
            <a:off x="-485022" y="7912483"/>
            <a:ext cx="2615770" cy="2615770"/>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667"/>
              </a:srgbClr>
            </a:solidFill>
          </p:spPr>
        </p:sp>
      </p:grpSp>
      <p:grpSp>
        <p:nvGrpSpPr>
          <p:cNvPr id="7" name="Group 7"/>
          <p:cNvGrpSpPr/>
          <p:nvPr/>
        </p:nvGrpSpPr>
        <p:grpSpPr>
          <a:xfrm rot="-10800000">
            <a:off x="15293021" y="1385527"/>
            <a:ext cx="1153016" cy="115301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667"/>
              </a:srgbClr>
            </a:solidFill>
          </p:spPr>
        </p:sp>
      </p:grpSp>
      <p:grpSp>
        <p:nvGrpSpPr>
          <p:cNvPr id="9" name="Group 9"/>
          <p:cNvGrpSpPr/>
          <p:nvPr/>
        </p:nvGrpSpPr>
        <p:grpSpPr>
          <a:xfrm rot="-10800000">
            <a:off x="16157252" y="-899805"/>
            <a:ext cx="2615770" cy="261577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EDB12">
                <a:alpha val="6667"/>
              </a:srgbClr>
            </a:solidFill>
          </p:spPr>
        </p:sp>
      </p:grpSp>
      <p:grpSp>
        <p:nvGrpSpPr>
          <p:cNvPr id="11" name="Group 11"/>
          <p:cNvGrpSpPr>
            <a:grpSpLocks noChangeAspect="1"/>
          </p:cNvGrpSpPr>
          <p:nvPr/>
        </p:nvGrpSpPr>
        <p:grpSpPr>
          <a:xfrm>
            <a:off x="4000500" y="-5143500"/>
            <a:ext cx="10287000" cy="10287000"/>
            <a:chOff x="0" y="0"/>
            <a:chExt cx="1708150" cy="1708150"/>
          </a:xfrm>
        </p:grpSpPr>
        <p:sp>
          <p:nvSpPr>
            <p:cNvPr id="12" name="Freeform 12"/>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5EDB12"/>
            </a:solidFill>
          </p:spPr>
        </p:sp>
      </p:grpSp>
      <p:sp>
        <p:nvSpPr>
          <p:cNvPr id="13" name="TextBox 13"/>
          <p:cNvSpPr txBox="1"/>
          <p:nvPr/>
        </p:nvSpPr>
        <p:spPr>
          <a:xfrm>
            <a:off x="1028700" y="5241285"/>
            <a:ext cx="16230600" cy="2552963"/>
          </a:xfrm>
          <a:prstGeom prst="rect">
            <a:avLst/>
          </a:prstGeom>
        </p:spPr>
        <p:txBody>
          <a:bodyPr lIns="0" tIns="0" rIns="0" bIns="0" rtlCol="0" anchor="t">
            <a:spAutoFit/>
          </a:bodyPr>
          <a:lstStyle/>
          <a:p>
            <a:pPr algn="ctr">
              <a:lnSpc>
                <a:spcPts val="20980"/>
              </a:lnSpc>
              <a:spcBef>
                <a:spcPct val="0"/>
              </a:spcBef>
            </a:pPr>
            <a:r>
              <a:rPr lang="en-US" sz="14986">
                <a:solidFill>
                  <a:srgbClr val="FFFFFF"/>
                </a:solidFill>
                <a:latin typeface="Montserrat Extra-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883D84ADF6754D9F116BA134FD08A3" ma:contentTypeVersion="12" ma:contentTypeDescription="Create a new document." ma:contentTypeScope="" ma:versionID="50cdf3253c30957bb501b2006e0a861e">
  <xsd:schema xmlns:xsd="http://www.w3.org/2001/XMLSchema" xmlns:xs="http://www.w3.org/2001/XMLSchema" xmlns:p="http://schemas.microsoft.com/office/2006/metadata/properties" xmlns:ns2="c76087dc-7adb-4d27-9ead-252784ea2bc5" xmlns:ns3="50043232-3d34-45cb-8aa9-1b66cdf2b87b" targetNamespace="http://schemas.microsoft.com/office/2006/metadata/properties" ma:root="true" ma:fieldsID="9acdc4b0d3544690f39f915f5ba4f30d" ns2:_="" ns3:_="">
    <xsd:import namespace="c76087dc-7adb-4d27-9ead-252784ea2bc5"/>
    <xsd:import namespace="50043232-3d34-45cb-8aa9-1b66cdf2b87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6087dc-7adb-4d27-9ead-252784ea2b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043232-3d34-45cb-8aa9-1b66cdf2b87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B768352-40C7-4923-B444-B10190C589B1}"/>
</file>

<file path=customXml/itemProps2.xml><?xml version="1.0" encoding="utf-8"?>
<ds:datastoreItem xmlns:ds="http://schemas.openxmlformats.org/officeDocument/2006/customXml" ds:itemID="{1E6ED6BC-FEA7-41AA-A5B3-2F8D113CA275}"/>
</file>

<file path=customXml/itemProps3.xml><?xml version="1.0" encoding="utf-8"?>
<ds:datastoreItem xmlns:ds="http://schemas.openxmlformats.org/officeDocument/2006/customXml" ds:itemID="{CFF34467-176C-45AC-9B05-9F004F3A8DDB}"/>
</file>

<file path=docProps/app.xml><?xml version="1.0" encoding="utf-8"?>
<Properties xmlns="http://schemas.openxmlformats.org/officeDocument/2006/extended-properties" xmlns:vt="http://schemas.openxmlformats.org/officeDocument/2006/docPropsVTypes">
  <TotalTime>9</TotalTime>
  <Words>1123</Words>
  <Application>Microsoft Office PowerPoint</Application>
  <PresentationFormat>Custom</PresentationFormat>
  <Paragraphs>50</Paragraphs>
  <Slides>6</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Canva Sans Bold</vt:lpstr>
      <vt:lpstr>Open Sans</vt:lpstr>
      <vt:lpstr>Montserrat Extra-Bold</vt:lpstr>
      <vt:lpstr>Open Sans Bold</vt:lpstr>
      <vt:lpstr>Calibri</vt:lpstr>
      <vt:lpstr>Open Sans Light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Takes a Village to</dc:title>
  <dc:creator>Johanna Fitzgerald</dc:creator>
  <cp:lastModifiedBy>Johanna Fitzgerald</cp:lastModifiedBy>
  <cp:revision>3</cp:revision>
  <dcterms:created xsi:type="dcterms:W3CDTF">2006-08-16T00:00:00Z</dcterms:created>
  <dcterms:modified xsi:type="dcterms:W3CDTF">2023-01-24T12:01:06Z</dcterms:modified>
  <dc:identifier>DAFYkRcIw_s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0x0101004E883D84ADF6754D9F116BA134FD08A3</vt:lpwstr>
  </property>
</Properties>
</file>