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1.xml" ContentType="application/vnd.openxmlformats-officedocument.presentationml.tags+xml"/>
  <Override PartName="/ppt/notesSlides/notesSlide2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34"/>
  </p:notesMasterIdLst>
  <p:sldIdLst>
    <p:sldId id="256" r:id="rId5"/>
    <p:sldId id="306" r:id="rId6"/>
    <p:sldId id="267" r:id="rId7"/>
    <p:sldId id="655" r:id="rId8"/>
    <p:sldId id="652" r:id="rId9"/>
    <p:sldId id="651" r:id="rId10"/>
    <p:sldId id="673" r:id="rId11"/>
    <p:sldId id="317" r:id="rId12"/>
    <p:sldId id="660" r:id="rId13"/>
    <p:sldId id="301" r:id="rId14"/>
    <p:sldId id="675" r:id="rId15"/>
    <p:sldId id="667" r:id="rId16"/>
    <p:sldId id="668" r:id="rId17"/>
    <p:sldId id="310" r:id="rId18"/>
    <p:sldId id="654" r:id="rId19"/>
    <p:sldId id="669" r:id="rId20"/>
    <p:sldId id="676" r:id="rId21"/>
    <p:sldId id="671" r:id="rId22"/>
    <p:sldId id="623" r:id="rId23"/>
    <p:sldId id="631" r:id="rId24"/>
    <p:sldId id="633" r:id="rId25"/>
    <p:sldId id="635" r:id="rId26"/>
    <p:sldId id="637" r:id="rId27"/>
    <p:sldId id="636" r:id="rId28"/>
    <p:sldId id="314" r:id="rId29"/>
    <p:sldId id="315" r:id="rId30"/>
    <p:sldId id="678" r:id="rId31"/>
    <p:sldId id="259" r:id="rId32"/>
    <p:sldId id="321"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6254"/>
    <a:srgbClr val="5F9A6F"/>
    <a:srgbClr val="79AE76"/>
    <a:srgbClr val="3D857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4E93C1-CCC2-1A30-E254-A9A013693DBE}" v="1" dt="2023-01-24T16:12:42.2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40" autoAdjust="0"/>
    <p:restoredTop sz="67712" autoAdjust="0"/>
  </p:normalViewPr>
  <p:slideViewPr>
    <p:cSldViewPr snapToGrid="0">
      <p:cViewPr varScale="1">
        <p:scale>
          <a:sx n="66" d="100"/>
          <a:sy n="66" d="100"/>
        </p:scale>
        <p:origin x="62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diagrams/_rels/data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 Id="rId4" Type="http://schemas.openxmlformats.org/officeDocument/2006/relationships/image" Target="../media/image18.svg"/></Relationships>
</file>

<file path=ppt/diagrams/_rels/data4.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image" Target="../media/image17.png"/></Relationships>
</file>

<file path=ppt/diagrams/_rels/data5.xml.rels><?xml version="1.0" encoding="UTF-8" standalone="yes"?>
<Relationships xmlns="http://schemas.openxmlformats.org/package/2006/relationships"><Relationship Id="rId8" Type="http://schemas.openxmlformats.org/officeDocument/2006/relationships/image" Target="../media/image28.svg"/><Relationship Id="rId13" Type="http://schemas.openxmlformats.org/officeDocument/2006/relationships/image" Target="../media/image33.pn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sv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 Id="rId14" Type="http://schemas.openxmlformats.org/officeDocument/2006/relationships/image" Target="../media/image34.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 Id="rId4" Type="http://schemas.openxmlformats.org/officeDocument/2006/relationships/image" Target="../media/image18.svg"/></Relationships>
</file>

<file path=ppt/diagrams/_rels/drawing4.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image" Target="../media/image17.png"/></Relationships>
</file>

<file path=ppt/diagrams/_rels/drawing5.xml.rels><?xml version="1.0" encoding="UTF-8" standalone="yes"?>
<Relationships xmlns="http://schemas.openxmlformats.org/package/2006/relationships"><Relationship Id="rId8" Type="http://schemas.openxmlformats.org/officeDocument/2006/relationships/image" Target="../media/image28.svg"/><Relationship Id="rId13" Type="http://schemas.openxmlformats.org/officeDocument/2006/relationships/image" Target="../media/image33.pn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sv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 Id="rId14" Type="http://schemas.openxmlformats.org/officeDocument/2006/relationships/image" Target="../media/image34.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bg1"/>
    </dgm:fillClrLst>
    <dgm:linClrLst meth="repeat">
      <a:schemeClr val="lt2">
        <a:alpha val="0"/>
      </a:schemeClr>
    </dgm:linClrLst>
    <dgm:effectClrLst/>
    <dgm:txLinClrLst/>
    <dgm:txFillClrLst meth="repeat">
      <a:schemeClr val="dk1"/>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dgm:fillClrLst>
    <dgm:linClrLst meth="repeat">
      <a:schemeClr val="lt2">
        <a:alpha val="0"/>
      </a:schemeClr>
    </dgm:linClrLst>
    <dgm:effectClrLst/>
    <dgm:txLinClrLst/>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bg1"/>
    </dgm:fillClrLst>
    <dgm:linClrLst meth="repeat">
      <a:schemeClr val="lt2">
        <a:alpha val="0"/>
      </a:schemeClr>
    </dgm:linClrLst>
    <dgm:effectClrLst/>
    <dgm:txLinClrLst/>
    <dgm:txFillClrLst meth="repeat">
      <a:schemeClr val="dk1"/>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dgm:fillClrLst>
    <dgm:linClrLst meth="repeat">
      <a:schemeClr val="lt2">
        <a:alpha val="0"/>
      </a:schemeClr>
    </dgm:linClrLst>
    <dgm:effectClrLst/>
    <dgm:txLinClrLst/>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E9E545-417F-46D0-8024-5E5E921B06C2}"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37991CC9-A90A-4C62-97A5-0F3F7352BDC3}">
      <dgm:prSet/>
      <dgm:spPr/>
      <dgm:t>
        <a:bodyPr/>
        <a:lstStyle/>
        <a:p>
          <a:r>
            <a:rPr lang="en-US"/>
            <a:t>To Guide our School in the implementation of our </a:t>
          </a:r>
          <a:r>
            <a:rPr lang="en-US">
              <a:latin typeface="Calibri Light" panose="020F0302020204030204"/>
            </a:rPr>
            <a:t>School</a:t>
          </a:r>
          <a:r>
            <a:rPr lang="en-US"/>
            <a:t> </a:t>
          </a:r>
          <a:r>
            <a:rPr lang="en-US">
              <a:latin typeface="Calibri Light" panose="020F0302020204030204"/>
            </a:rPr>
            <a:t>Self-Evaluation</a:t>
          </a:r>
          <a:r>
            <a:rPr lang="en-US"/>
            <a:t>.</a:t>
          </a:r>
        </a:p>
      </dgm:t>
    </dgm:pt>
    <dgm:pt modelId="{81F57C9D-B0BC-46DA-ABC1-DA89499BAA68}" type="parTrans" cxnId="{70766CCC-8A21-420B-BEE6-244EAB65B6B7}">
      <dgm:prSet/>
      <dgm:spPr/>
      <dgm:t>
        <a:bodyPr/>
        <a:lstStyle/>
        <a:p>
          <a:endParaRPr lang="en-US"/>
        </a:p>
      </dgm:t>
    </dgm:pt>
    <dgm:pt modelId="{DE6D3416-4612-48A3-B72A-C6696E46F50D}" type="sibTrans" cxnId="{70766CCC-8A21-420B-BEE6-244EAB65B6B7}">
      <dgm:prSet/>
      <dgm:spPr/>
      <dgm:t>
        <a:bodyPr/>
        <a:lstStyle/>
        <a:p>
          <a:endParaRPr lang="en-US"/>
        </a:p>
      </dgm:t>
    </dgm:pt>
    <dgm:pt modelId="{C584AF0F-1FA8-42D9-9AFB-69208498D4FD}">
      <dgm:prSet phldr="0"/>
      <dgm:spPr/>
      <dgm:t>
        <a:bodyPr/>
        <a:lstStyle/>
        <a:p>
          <a:pPr rtl="0"/>
          <a:r>
            <a:rPr lang="en-US">
              <a:latin typeface="Calibri Light" panose="020F0302020204030204"/>
            </a:rPr>
            <a:t>Use the Provision Map to support our School </a:t>
          </a:r>
          <a:r>
            <a:rPr lang="en-US" b="1">
              <a:latin typeface="Calibri Light" panose="020F0302020204030204"/>
            </a:rPr>
            <a:t>development plan</a:t>
          </a:r>
          <a:r>
            <a:rPr lang="en-US">
              <a:latin typeface="Calibri Light" panose="020F0302020204030204"/>
            </a:rPr>
            <a:t> and our model of Provision across the Continuum of Support </a:t>
          </a:r>
        </a:p>
      </dgm:t>
    </dgm:pt>
    <dgm:pt modelId="{24459D14-8799-423A-B8B9-9E49D500AC9F}" type="parTrans" cxnId="{98764BD5-C7DC-4208-AC25-92EF9DA4AF70}">
      <dgm:prSet/>
      <dgm:spPr/>
    </dgm:pt>
    <dgm:pt modelId="{F1BCEE56-D6AE-4B32-B5DE-C20F8FAEB0BE}" type="sibTrans" cxnId="{98764BD5-C7DC-4208-AC25-92EF9DA4AF70}">
      <dgm:prSet/>
      <dgm:spPr/>
    </dgm:pt>
    <dgm:pt modelId="{263EF1D3-F729-4297-8A07-6F9892AFE06D}" type="pres">
      <dgm:prSet presAssocID="{EAE9E545-417F-46D0-8024-5E5E921B06C2}" presName="hierChild1" presStyleCnt="0">
        <dgm:presLayoutVars>
          <dgm:chPref val="1"/>
          <dgm:dir/>
          <dgm:animOne val="branch"/>
          <dgm:animLvl val="lvl"/>
          <dgm:resizeHandles/>
        </dgm:presLayoutVars>
      </dgm:prSet>
      <dgm:spPr/>
    </dgm:pt>
    <dgm:pt modelId="{68E0BB80-2C1F-45AD-AD29-A7B2BE350CBB}" type="pres">
      <dgm:prSet presAssocID="{37991CC9-A90A-4C62-97A5-0F3F7352BDC3}" presName="hierRoot1" presStyleCnt="0"/>
      <dgm:spPr/>
    </dgm:pt>
    <dgm:pt modelId="{873E5167-3374-483D-A048-DFBDDF3EEE68}" type="pres">
      <dgm:prSet presAssocID="{37991CC9-A90A-4C62-97A5-0F3F7352BDC3}" presName="composite" presStyleCnt="0"/>
      <dgm:spPr/>
    </dgm:pt>
    <dgm:pt modelId="{E03CA76A-048A-486B-A161-986D271D9BE4}" type="pres">
      <dgm:prSet presAssocID="{37991CC9-A90A-4C62-97A5-0F3F7352BDC3}" presName="background" presStyleLbl="node0" presStyleIdx="0" presStyleCnt="2"/>
      <dgm:spPr/>
    </dgm:pt>
    <dgm:pt modelId="{8BD370C1-D719-4382-8FDD-D0578C5BCABB}" type="pres">
      <dgm:prSet presAssocID="{37991CC9-A90A-4C62-97A5-0F3F7352BDC3}" presName="text" presStyleLbl="fgAcc0" presStyleIdx="0" presStyleCnt="2">
        <dgm:presLayoutVars>
          <dgm:chPref val="3"/>
        </dgm:presLayoutVars>
      </dgm:prSet>
      <dgm:spPr/>
    </dgm:pt>
    <dgm:pt modelId="{D5964FF6-99D6-4DD2-9D18-140CD9A3ED0C}" type="pres">
      <dgm:prSet presAssocID="{37991CC9-A90A-4C62-97A5-0F3F7352BDC3}" presName="hierChild2" presStyleCnt="0"/>
      <dgm:spPr/>
    </dgm:pt>
    <dgm:pt modelId="{FDDAF4C7-F6BB-40C3-A223-5E035EF26C05}" type="pres">
      <dgm:prSet presAssocID="{C584AF0F-1FA8-42D9-9AFB-69208498D4FD}" presName="hierRoot1" presStyleCnt="0"/>
      <dgm:spPr/>
    </dgm:pt>
    <dgm:pt modelId="{D47F2D95-BF22-4029-846A-26F8C78A059D}" type="pres">
      <dgm:prSet presAssocID="{C584AF0F-1FA8-42D9-9AFB-69208498D4FD}" presName="composite" presStyleCnt="0"/>
      <dgm:spPr/>
    </dgm:pt>
    <dgm:pt modelId="{FD291057-FF14-41C4-9600-D71C04ABD38F}" type="pres">
      <dgm:prSet presAssocID="{C584AF0F-1FA8-42D9-9AFB-69208498D4FD}" presName="background" presStyleLbl="node0" presStyleIdx="1" presStyleCnt="2"/>
      <dgm:spPr/>
    </dgm:pt>
    <dgm:pt modelId="{CEF489C9-A3FA-470C-B4E0-38509B2F7469}" type="pres">
      <dgm:prSet presAssocID="{C584AF0F-1FA8-42D9-9AFB-69208498D4FD}" presName="text" presStyleLbl="fgAcc0" presStyleIdx="1" presStyleCnt="2">
        <dgm:presLayoutVars>
          <dgm:chPref val="3"/>
        </dgm:presLayoutVars>
      </dgm:prSet>
      <dgm:spPr/>
    </dgm:pt>
    <dgm:pt modelId="{11C4EA16-8930-4AD3-BD88-3FFFF4A5EF40}" type="pres">
      <dgm:prSet presAssocID="{C584AF0F-1FA8-42D9-9AFB-69208498D4FD}" presName="hierChild2" presStyleCnt="0"/>
      <dgm:spPr/>
    </dgm:pt>
  </dgm:ptLst>
  <dgm:cxnLst>
    <dgm:cxn modelId="{49C2BD48-D9E3-489E-B07B-54B2A9849C9F}" type="presOf" srcId="{EAE9E545-417F-46D0-8024-5E5E921B06C2}" destId="{263EF1D3-F729-4297-8A07-6F9892AFE06D}" srcOrd="0" destOrd="0" presId="urn:microsoft.com/office/officeart/2005/8/layout/hierarchy1"/>
    <dgm:cxn modelId="{70766CCC-8A21-420B-BEE6-244EAB65B6B7}" srcId="{EAE9E545-417F-46D0-8024-5E5E921B06C2}" destId="{37991CC9-A90A-4C62-97A5-0F3F7352BDC3}" srcOrd="0" destOrd="0" parTransId="{81F57C9D-B0BC-46DA-ABC1-DA89499BAA68}" sibTransId="{DE6D3416-4612-48A3-B72A-C6696E46F50D}"/>
    <dgm:cxn modelId="{98764BD5-C7DC-4208-AC25-92EF9DA4AF70}" srcId="{EAE9E545-417F-46D0-8024-5E5E921B06C2}" destId="{C584AF0F-1FA8-42D9-9AFB-69208498D4FD}" srcOrd="1" destOrd="0" parTransId="{24459D14-8799-423A-B8B9-9E49D500AC9F}" sibTransId="{F1BCEE56-D6AE-4B32-B5DE-C20F8FAEB0BE}"/>
    <dgm:cxn modelId="{C4BAABDF-C461-4835-A08B-21E29597D4FA}" type="presOf" srcId="{37991CC9-A90A-4C62-97A5-0F3F7352BDC3}" destId="{8BD370C1-D719-4382-8FDD-D0578C5BCABB}" srcOrd="0" destOrd="0" presId="urn:microsoft.com/office/officeart/2005/8/layout/hierarchy1"/>
    <dgm:cxn modelId="{C4683DF4-6523-4B55-91DB-E1BFDF48AC70}" type="presOf" srcId="{C584AF0F-1FA8-42D9-9AFB-69208498D4FD}" destId="{CEF489C9-A3FA-470C-B4E0-38509B2F7469}" srcOrd="0" destOrd="0" presId="urn:microsoft.com/office/officeart/2005/8/layout/hierarchy1"/>
    <dgm:cxn modelId="{30DDD5FC-2884-4469-885B-919B981BCBF1}" type="presParOf" srcId="{263EF1D3-F729-4297-8A07-6F9892AFE06D}" destId="{68E0BB80-2C1F-45AD-AD29-A7B2BE350CBB}" srcOrd="0" destOrd="0" presId="urn:microsoft.com/office/officeart/2005/8/layout/hierarchy1"/>
    <dgm:cxn modelId="{141734AA-75CD-4A3F-A983-84B37CE591C9}" type="presParOf" srcId="{68E0BB80-2C1F-45AD-AD29-A7B2BE350CBB}" destId="{873E5167-3374-483D-A048-DFBDDF3EEE68}" srcOrd="0" destOrd="0" presId="urn:microsoft.com/office/officeart/2005/8/layout/hierarchy1"/>
    <dgm:cxn modelId="{FEB46DDB-A0C8-42E2-831E-F394F5A041DC}" type="presParOf" srcId="{873E5167-3374-483D-A048-DFBDDF3EEE68}" destId="{E03CA76A-048A-486B-A161-986D271D9BE4}" srcOrd="0" destOrd="0" presId="urn:microsoft.com/office/officeart/2005/8/layout/hierarchy1"/>
    <dgm:cxn modelId="{F1320D92-0BE5-48FB-8F96-7EBF80C6CAF2}" type="presParOf" srcId="{873E5167-3374-483D-A048-DFBDDF3EEE68}" destId="{8BD370C1-D719-4382-8FDD-D0578C5BCABB}" srcOrd="1" destOrd="0" presId="urn:microsoft.com/office/officeart/2005/8/layout/hierarchy1"/>
    <dgm:cxn modelId="{8CA61848-73D9-4D08-A8ED-E8DF534466FB}" type="presParOf" srcId="{68E0BB80-2C1F-45AD-AD29-A7B2BE350CBB}" destId="{D5964FF6-99D6-4DD2-9D18-140CD9A3ED0C}" srcOrd="1" destOrd="0" presId="urn:microsoft.com/office/officeart/2005/8/layout/hierarchy1"/>
    <dgm:cxn modelId="{DE28090F-A320-40BA-8689-316411F0C8B2}" type="presParOf" srcId="{263EF1D3-F729-4297-8A07-6F9892AFE06D}" destId="{FDDAF4C7-F6BB-40C3-A223-5E035EF26C05}" srcOrd="1" destOrd="0" presId="urn:microsoft.com/office/officeart/2005/8/layout/hierarchy1"/>
    <dgm:cxn modelId="{5B9BB997-FF0F-4C14-BF97-262BA19498A1}" type="presParOf" srcId="{FDDAF4C7-F6BB-40C3-A223-5E035EF26C05}" destId="{D47F2D95-BF22-4029-846A-26F8C78A059D}" srcOrd="0" destOrd="0" presId="urn:microsoft.com/office/officeart/2005/8/layout/hierarchy1"/>
    <dgm:cxn modelId="{8366AA5C-05C4-404A-8C99-4109930ED5CF}" type="presParOf" srcId="{D47F2D95-BF22-4029-846A-26F8C78A059D}" destId="{FD291057-FF14-41C4-9600-D71C04ABD38F}" srcOrd="0" destOrd="0" presId="urn:microsoft.com/office/officeart/2005/8/layout/hierarchy1"/>
    <dgm:cxn modelId="{27EE1526-4898-49B2-8BDF-4A682E8C9D48}" type="presParOf" srcId="{D47F2D95-BF22-4029-846A-26F8C78A059D}" destId="{CEF489C9-A3FA-470C-B4E0-38509B2F7469}" srcOrd="1" destOrd="0" presId="urn:microsoft.com/office/officeart/2005/8/layout/hierarchy1"/>
    <dgm:cxn modelId="{50ADB7C8-B9C9-4591-96A8-11330F6AA23A}" type="presParOf" srcId="{FDDAF4C7-F6BB-40C3-A223-5E035EF26C05}" destId="{11C4EA16-8930-4AD3-BD88-3FFFF4A5EF40}"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E563956-54BC-4B66-9732-68B8F22D1E0F}"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E8393CBE-8501-466C-8519-0F8708BDFDC1}">
      <dgm:prSet/>
      <dgm:spPr/>
      <dgm:t>
        <a:bodyPr/>
        <a:lstStyle/>
        <a:p>
          <a:pPr rtl="0"/>
          <a:r>
            <a:rPr lang="en-GB" dirty="0">
              <a:solidFill>
                <a:schemeClr val="tx1"/>
              </a:solidFill>
              <a:latin typeface="Calibri Light" panose="020F0302020204030204"/>
            </a:rPr>
            <a:t>Tour</a:t>
          </a:r>
          <a:r>
            <a:rPr lang="en-GB" dirty="0">
              <a:latin typeface="Calibri Light" panose="020F0302020204030204"/>
            </a:rPr>
            <a:t> </a:t>
          </a:r>
          <a:r>
            <a:rPr lang="en-GB" dirty="0">
              <a:solidFill>
                <a:schemeClr val="tx1"/>
              </a:solidFill>
              <a:latin typeface="Calibri Light" panose="020F0302020204030204"/>
            </a:rPr>
            <a:t>of School</a:t>
          </a:r>
        </a:p>
      </dgm:t>
    </dgm:pt>
    <dgm:pt modelId="{881B99F0-DF8D-4437-BAF4-ADE48B77C3BE}" type="parTrans" cxnId="{C6434674-BFC0-493B-9DB3-E67C55AC6CF0}">
      <dgm:prSet/>
      <dgm:spPr/>
      <dgm:t>
        <a:bodyPr/>
        <a:lstStyle/>
        <a:p>
          <a:endParaRPr lang="en-US"/>
        </a:p>
      </dgm:t>
    </dgm:pt>
    <dgm:pt modelId="{BA82B1AA-67B3-4EAA-91FD-17FA07EB5789}" type="sibTrans" cxnId="{C6434674-BFC0-493B-9DB3-E67C55AC6CF0}">
      <dgm:prSet/>
      <dgm:spPr/>
      <dgm:t>
        <a:bodyPr/>
        <a:lstStyle/>
        <a:p>
          <a:endParaRPr lang="en-US"/>
        </a:p>
      </dgm:t>
    </dgm:pt>
    <dgm:pt modelId="{54D8BA27-5683-4FB6-9CB7-6759D476352B}">
      <dgm:prSet/>
      <dgm:spPr/>
      <dgm:t>
        <a:bodyPr/>
        <a:lstStyle/>
        <a:p>
          <a:pPr rtl="0"/>
          <a:r>
            <a:rPr lang="en-GB" dirty="0">
              <a:solidFill>
                <a:schemeClr val="tx1"/>
              </a:solidFill>
              <a:latin typeface="Calibri Light" panose="020F0302020204030204"/>
            </a:rPr>
            <a:t>Planned</a:t>
          </a:r>
          <a:r>
            <a:rPr lang="en-GB" dirty="0">
              <a:solidFill>
                <a:schemeClr val="tx1"/>
              </a:solidFill>
            </a:rPr>
            <a:t> for Staff Workshop -</a:t>
          </a:r>
          <a:r>
            <a:rPr lang="en-GB" dirty="0">
              <a:solidFill>
                <a:schemeClr val="tx1"/>
              </a:solidFill>
              <a:latin typeface="Calibri Light" panose="020F0302020204030204"/>
            </a:rPr>
            <a:t> </a:t>
          </a:r>
          <a:r>
            <a:rPr lang="en-GB" dirty="0">
              <a:solidFill>
                <a:schemeClr val="tx1"/>
              </a:solidFill>
            </a:rPr>
            <a:t> April 22</a:t>
          </a:r>
          <a:endParaRPr lang="en-US" dirty="0">
            <a:solidFill>
              <a:schemeClr val="tx1"/>
            </a:solidFill>
          </a:endParaRPr>
        </a:p>
      </dgm:t>
    </dgm:pt>
    <dgm:pt modelId="{AE7D33B9-0E37-40AC-A2A6-045485AE9D8D}" type="parTrans" cxnId="{5E4B00AD-AAEF-4D38-8C3C-E22C422166F6}">
      <dgm:prSet/>
      <dgm:spPr/>
      <dgm:t>
        <a:bodyPr/>
        <a:lstStyle/>
        <a:p>
          <a:endParaRPr lang="en-US"/>
        </a:p>
      </dgm:t>
    </dgm:pt>
    <dgm:pt modelId="{5468B466-03A0-47A6-A414-7DC6D44B08DC}" type="sibTrans" cxnId="{5E4B00AD-AAEF-4D38-8C3C-E22C422166F6}">
      <dgm:prSet/>
      <dgm:spPr/>
      <dgm:t>
        <a:bodyPr/>
        <a:lstStyle/>
        <a:p>
          <a:endParaRPr lang="en-US"/>
        </a:p>
      </dgm:t>
    </dgm:pt>
    <dgm:pt modelId="{C74B036A-2686-44A9-BEB5-F5780DBAB8BC}">
      <dgm:prSet/>
      <dgm:spPr/>
      <dgm:t>
        <a:bodyPr/>
        <a:lstStyle/>
        <a:p>
          <a:pPr rtl="0"/>
          <a:r>
            <a:rPr lang="en-GB" dirty="0">
              <a:solidFill>
                <a:schemeClr val="tx1"/>
              </a:solidFill>
              <a:latin typeface="Calibri Light" panose="020F0302020204030204"/>
            </a:rPr>
            <a:t>Planned</a:t>
          </a:r>
          <a:r>
            <a:rPr lang="en-GB" dirty="0">
              <a:solidFill>
                <a:schemeClr val="tx1"/>
              </a:solidFill>
            </a:rPr>
            <a:t> </a:t>
          </a:r>
          <a:r>
            <a:rPr lang="en-GB" dirty="0">
              <a:solidFill>
                <a:schemeClr val="tx1"/>
              </a:solidFill>
              <a:latin typeface="Calibri Light" panose="020F0302020204030204"/>
            </a:rPr>
            <a:t>for Staff</a:t>
          </a:r>
          <a:r>
            <a:rPr lang="en-GB" dirty="0">
              <a:solidFill>
                <a:schemeClr val="tx1"/>
              </a:solidFill>
            </a:rPr>
            <a:t> </a:t>
          </a:r>
          <a:r>
            <a:rPr lang="en-GB" dirty="0">
              <a:solidFill>
                <a:schemeClr val="tx1"/>
              </a:solidFill>
              <a:latin typeface="Calibri Light" panose="020F0302020204030204"/>
            </a:rPr>
            <a:t>surveys, Student</a:t>
          </a:r>
          <a:r>
            <a:rPr lang="en-GB" dirty="0">
              <a:solidFill>
                <a:schemeClr val="tx1"/>
              </a:solidFill>
            </a:rPr>
            <a:t> surveys</a:t>
          </a:r>
          <a:r>
            <a:rPr lang="en-GB" dirty="0">
              <a:solidFill>
                <a:schemeClr val="tx1"/>
              </a:solidFill>
              <a:latin typeface="Calibri Light" panose="020F0302020204030204"/>
            </a:rPr>
            <a:t> &amp; Parent</a:t>
          </a:r>
          <a:r>
            <a:rPr lang="en-GB" dirty="0">
              <a:solidFill>
                <a:schemeClr val="tx1"/>
              </a:solidFill>
            </a:rPr>
            <a:t> surveys</a:t>
          </a:r>
          <a:r>
            <a:rPr lang="en-GB" dirty="0">
              <a:solidFill>
                <a:schemeClr val="tx1"/>
              </a:solidFill>
              <a:latin typeface="Calibri Light" panose="020F0302020204030204"/>
            </a:rPr>
            <a:t> - May 22</a:t>
          </a:r>
          <a:endParaRPr lang="en-US" dirty="0">
            <a:solidFill>
              <a:schemeClr val="tx1"/>
            </a:solidFill>
            <a:latin typeface="Calibri Light" panose="020F0302020204030204"/>
          </a:endParaRPr>
        </a:p>
      </dgm:t>
    </dgm:pt>
    <dgm:pt modelId="{3208AE0E-F1E9-4817-83E4-8652381ED077}" type="parTrans" cxnId="{46F94EAF-259E-400A-BD3C-9EEBCB998B94}">
      <dgm:prSet/>
      <dgm:spPr/>
      <dgm:t>
        <a:bodyPr/>
        <a:lstStyle/>
        <a:p>
          <a:endParaRPr lang="en-US"/>
        </a:p>
      </dgm:t>
    </dgm:pt>
    <dgm:pt modelId="{D0E3D211-7947-4C28-92D2-7117F1B4E0D8}" type="sibTrans" cxnId="{46F94EAF-259E-400A-BD3C-9EEBCB998B94}">
      <dgm:prSet/>
      <dgm:spPr/>
      <dgm:t>
        <a:bodyPr/>
        <a:lstStyle/>
        <a:p>
          <a:endParaRPr lang="en-US"/>
        </a:p>
      </dgm:t>
    </dgm:pt>
    <dgm:pt modelId="{91C52B9D-E6E1-4D2E-90AD-8FFF8C764071}">
      <dgm:prSet phldr="0"/>
      <dgm:spPr/>
      <dgm:t>
        <a:bodyPr/>
        <a:lstStyle/>
        <a:p>
          <a:pPr rtl="0"/>
          <a:r>
            <a:rPr lang="en-GB" b="0" dirty="0">
              <a:solidFill>
                <a:schemeClr val="tx1"/>
              </a:solidFill>
              <a:latin typeface="Calibri Light" panose="020F0302020204030204"/>
            </a:rPr>
            <a:t>Discussed our plans for SSE </a:t>
          </a:r>
          <a:r>
            <a:rPr lang="en-GB" b="0" dirty="0">
              <a:solidFill>
                <a:schemeClr val="tx1"/>
              </a:solidFill>
            </a:rPr>
            <a:t>in </a:t>
          </a:r>
          <a:r>
            <a:rPr lang="en-GB" b="0" dirty="0" err="1">
              <a:solidFill>
                <a:schemeClr val="tx1"/>
              </a:solidFill>
            </a:rPr>
            <a:t>Colaiste</a:t>
          </a:r>
          <a:r>
            <a:rPr lang="en-GB" b="0" dirty="0">
              <a:solidFill>
                <a:schemeClr val="tx1"/>
              </a:solidFill>
            </a:rPr>
            <a:t> </a:t>
          </a:r>
          <a:r>
            <a:rPr lang="en-GB" b="0" dirty="0" err="1">
              <a:solidFill>
                <a:schemeClr val="tx1"/>
              </a:solidFill>
            </a:rPr>
            <a:t>Pobail</a:t>
          </a:r>
          <a:r>
            <a:rPr lang="en-GB" b="0" dirty="0">
              <a:solidFill>
                <a:schemeClr val="tx1"/>
              </a:solidFill>
            </a:rPr>
            <a:t> Setanta</a:t>
          </a:r>
          <a:r>
            <a:rPr lang="en-GB" b="0" dirty="0">
              <a:solidFill>
                <a:schemeClr val="tx1"/>
              </a:solidFill>
              <a:latin typeface="Calibri Light" panose="020F0302020204030204"/>
            </a:rPr>
            <a:t> (22-23)</a:t>
          </a:r>
        </a:p>
      </dgm:t>
    </dgm:pt>
    <dgm:pt modelId="{436B9920-0330-4593-A271-A6912A7D4F98}" type="parTrans" cxnId="{138EE05C-C3A1-4079-8810-7EB8C62F3ADF}">
      <dgm:prSet/>
      <dgm:spPr/>
      <dgm:t>
        <a:bodyPr/>
        <a:lstStyle/>
        <a:p>
          <a:endParaRPr lang="en-GB"/>
        </a:p>
      </dgm:t>
    </dgm:pt>
    <dgm:pt modelId="{0659627D-1441-4181-A662-DF51B4B8178F}" type="sibTrans" cxnId="{138EE05C-C3A1-4079-8810-7EB8C62F3ADF}">
      <dgm:prSet/>
      <dgm:spPr/>
      <dgm:t>
        <a:bodyPr/>
        <a:lstStyle/>
        <a:p>
          <a:endParaRPr lang="en-GB"/>
        </a:p>
      </dgm:t>
    </dgm:pt>
    <dgm:pt modelId="{FD705D71-C2FA-4B9E-B5DA-141A0147C865}">
      <dgm:prSet phldr="0"/>
      <dgm:spPr/>
      <dgm:t>
        <a:bodyPr/>
        <a:lstStyle/>
        <a:p>
          <a:r>
            <a:rPr lang="en-GB" dirty="0">
              <a:solidFill>
                <a:schemeClr val="tx1"/>
              </a:solidFill>
              <a:latin typeface="Calibri Light" panose="020F0302020204030204"/>
            </a:rPr>
            <a:t>Discussed</a:t>
          </a:r>
          <a:r>
            <a:rPr lang="en-GB" dirty="0">
              <a:solidFill>
                <a:schemeClr val="tx1"/>
              </a:solidFill>
            </a:rPr>
            <a:t> </a:t>
          </a:r>
          <a:r>
            <a:rPr lang="en-GB" dirty="0">
              <a:solidFill>
                <a:schemeClr val="tx1"/>
              </a:solidFill>
              <a:latin typeface="Calibri Light" panose="020F0302020204030204"/>
            </a:rPr>
            <a:t>our School Context</a:t>
          </a:r>
          <a:endParaRPr lang="en-GB" dirty="0">
            <a:solidFill>
              <a:schemeClr val="tx1"/>
            </a:solidFill>
          </a:endParaRPr>
        </a:p>
      </dgm:t>
    </dgm:pt>
    <dgm:pt modelId="{394B24CF-6A05-4AEC-B526-D0C73A8C462B}" type="parTrans" cxnId="{D2CA3EAD-0C65-4DB5-97F2-56B4FDD4B8F3}">
      <dgm:prSet/>
      <dgm:spPr/>
      <dgm:t>
        <a:bodyPr/>
        <a:lstStyle/>
        <a:p>
          <a:endParaRPr lang="en-GB"/>
        </a:p>
      </dgm:t>
    </dgm:pt>
    <dgm:pt modelId="{67D7B1EA-B64D-4D2E-8F51-4ABE50643DF4}" type="sibTrans" cxnId="{D2CA3EAD-0C65-4DB5-97F2-56B4FDD4B8F3}">
      <dgm:prSet/>
      <dgm:spPr/>
      <dgm:t>
        <a:bodyPr/>
        <a:lstStyle/>
        <a:p>
          <a:endParaRPr lang="en-GB"/>
        </a:p>
      </dgm:t>
    </dgm:pt>
    <dgm:pt modelId="{18EFCE6A-A4A4-425F-BD36-D07CD0B7E2DF}">
      <dgm:prSet phldr="0"/>
      <dgm:spPr/>
      <dgm:t>
        <a:bodyPr/>
        <a:lstStyle/>
        <a:p>
          <a:pPr rtl="0"/>
          <a:r>
            <a:rPr lang="en-GB" dirty="0">
              <a:solidFill>
                <a:schemeClr val="tx1"/>
              </a:solidFill>
              <a:latin typeface="Calibri Light" panose="020F0302020204030204"/>
            </a:rPr>
            <a:t>Discussed Linking</a:t>
          </a:r>
          <a:r>
            <a:rPr lang="en-GB" dirty="0">
              <a:solidFill>
                <a:schemeClr val="tx1"/>
              </a:solidFill>
            </a:rPr>
            <a:t> SSE to Provision Map in </a:t>
          </a:r>
          <a:r>
            <a:rPr lang="en-GB" dirty="0" err="1">
              <a:solidFill>
                <a:schemeClr val="tx1"/>
              </a:solidFill>
            </a:rPr>
            <a:t>Colaiste</a:t>
          </a:r>
          <a:r>
            <a:rPr lang="en-GB" dirty="0">
              <a:solidFill>
                <a:schemeClr val="tx1"/>
              </a:solidFill>
            </a:rPr>
            <a:t> </a:t>
          </a:r>
          <a:r>
            <a:rPr lang="en-GB" dirty="0" err="1">
              <a:solidFill>
                <a:schemeClr val="tx1"/>
              </a:solidFill>
            </a:rPr>
            <a:t>Pobail</a:t>
          </a:r>
          <a:r>
            <a:rPr lang="en-GB" dirty="0">
              <a:solidFill>
                <a:schemeClr val="tx1"/>
              </a:solidFill>
            </a:rPr>
            <a:t> Setanta</a:t>
          </a:r>
          <a:endParaRPr lang="en-GB" dirty="0">
            <a:solidFill>
              <a:schemeClr val="tx1"/>
            </a:solidFill>
            <a:latin typeface="Calibri Light" panose="020F0302020204030204"/>
          </a:endParaRPr>
        </a:p>
      </dgm:t>
    </dgm:pt>
    <dgm:pt modelId="{A0462234-842D-463B-9C70-282DF314E321}" type="parTrans" cxnId="{A82E4C75-FAF1-4AC2-8840-68CA964585EF}">
      <dgm:prSet/>
      <dgm:spPr/>
      <dgm:t>
        <a:bodyPr/>
        <a:lstStyle/>
        <a:p>
          <a:endParaRPr lang="en-GB"/>
        </a:p>
      </dgm:t>
    </dgm:pt>
    <dgm:pt modelId="{797AEF00-6617-46B3-BADE-B377B75E1CAB}" type="sibTrans" cxnId="{A82E4C75-FAF1-4AC2-8840-68CA964585EF}">
      <dgm:prSet/>
      <dgm:spPr/>
      <dgm:t>
        <a:bodyPr/>
        <a:lstStyle/>
        <a:p>
          <a:endParaRPr lang="en-GB"/>
        </a:p>
      </dgm:t>
    </dgm:pt>
    <dgm:pt modelId="{37950E00-2D8E-4CBE-92C8-E0106C2BE25C}" type="pres">
      <dgm:prSet presAssocID="{6E563956-54BC-4B66-9732-68B8F22D1E0F}" presName="diagram" presStyleCnt="0">
        <dgm:presLayoutVars>
          <dgm:dir/>
          <dgm:resizeHandles val="exact"/>
        </dgm:presLayoutVars>
      </dgm:prSet>
      <dgm:spPr/>
    </dgm:pt>
    <dgm:pt modelId="{5A22C78E-C988-4C87-A589-067F481929D0}" type="pres">
      <dgm:prSet presAssocID="{E8393CBE-8501-466C-8519-0F8708BDFDC1}" presName="node" presStyleLbl="node1" presStyleIdx="0" presStyleCnt="6" custLinFactNeighborX="2464" custLinFactNeighborY="-4000">
        <dgm:presLayoutVars>
          <dgm:bulletEnabled val="1"/>
        </dgm:presLayoutVars>
      </dgm:prSet>
      <dgm:spPr/>
    </dgm:pt>
    <dgm:pt modelId="{7A2CEDF5-E7F9-46D0-83F3-9D1B68C31D83}" type="pres">
      <dgm:prSet presAssocID="{BA82B1AA-67B3-4EAA-91FD-17FA07EB5789}" presName="sibTrans" presStyleCnt="0"/>
      <dgm:spPr/>
    </dgm:pt>
    <dgm:pt modelId="{B894C68E-ADCC-40E4-9A4F-B9204A613D98}" type="pres">
      <dgm:prSet presAssocID="{FD705D71-C2FA-4B9E-B5DA-141A0147C865}" presName="node" presStyleLbl="node1" presStyleIdx="1" presStyleCnt="6">
        <dgm:presLayoutVars>
          <dgm:bulletEnabled val="1"/>
        </dgm:presLayoutVars>
      </dgm:prSet>
      <dgm:spPr/>
    </dgm:pt>
    <dgm:pt modelId="{B698853E-A1DA-4C4D-90AA-FD2FD68B79BB}" type="pres">
      <dgm:prSet presAssocID="{67D7B1EA-B64D-4D2E-8F51-4ABE50643DF4}" presName="sibTrans" presStyleCnt="0"/>
      <dgm:spPr/>
    </dgm:pt>
    <dgm:pt modelId="{AD5A5999-BC94-4530-A935-3A3C9B29D771}" type="pres">
      <dgm:prSet presAssocID="{91C52B9D-E6E1-4D2E-90AD-8FFF8C764071}" presName="node" presStyleLbl="node1" presStyleIdx="2" presStyleCnt="6">
        <dgm:presLayoutVars>
          <dgm:bulletEnabled val="1"/>
        </dgm:presLayoutVars>
      </dgm:prSet>
      <dgm:spPr/>
    </dgm:pt>
    <dgm:pt modelId="{65340AE7-1C22-4494-8369-412C0D76AF34}" type="pres">
      <dgm:prSet presAssocID="{0659627D-1441-4181-A662-DF51B4B8178F}" presName="sibTrans" presStyleCnt="0"/>
      <dgm:spPr/>
    </dgm:pt>
    <dgm:pt modelId="{CE7BDCA9-64C9-44DD-BE71-BC23687BA200}" type="pres">
      <dgm:prSet presAssocID="{18EFCE6A-A4A4-425F-BD36-D07CD0B7E2DF}" presName="node" presStyleLbl="node1" presStyleIdx="3" presStyleCnt="6" custLinFactNeighborX="68" custLinFactNeighborY="56">
        <dgm:presLayoutVars>
          <dgm:bulletEnabled val="1"/>
        </dgm:presLayoutVars>
      </dgm:prSet>
      <dgm:spPr/>
    </dgm:pt>
    <dgm:pt modelId="{41E7D415-F1B4-4694-A505-1E37EA38EAD3}" type="pres">
      <dgm:prSet presAssocID="{797AEF00-6617-46B3-BADE-B377B75E1CAB}" presName="sibTrans" presStyleCnt="0"/>
      <dgm:spPr/>
    </dgm:pt>
    <dgm:pt modelId="{307060CF-FA9B-4EBA-B7C3-AC2263EF036C}" type="pres">
      <dgm:prSet presAssocID="{54D8BA27-5683-4FB6-9CB7-6759D476352B}" presName="node" presStyleLbl="node1" presStyleIdx="4" presStyleCnt="6">
        <dgm:presLayoutVars>
          <dgm:bulletEnabled val="1"/>
        </dgm:presLayoutVars>
      </dgm:prSet>
      <dgm:spPr/>
    </dgm:pt>
    <dgm:pt modelId="{CAC79E8B-32FF-4674-B1F0-C3EA57A68B9E}" type="pres">
      <dgm:prSet presAssocID="{5468B466-03A0-47A6-A414-7DC6D44B08DC}" presName="sibTrans" presStyleCnt="0"/>
      <dgm:spPr/>
    </dgm:pt>
    <dgm:pt modelId="{8285BDED-F3D6-407D-912A-E3017492BFE8}" type="pres">
      <dgm:prSet presAssocID="{C74B036A-2686-44A9-BEB5-F5780DBAB8BC}" presName="node" presStyleLbl="node1" presStyleIdx="5" presStyleCnt="6">
        <dgm:presLayoutVars>
          <dgm:bulletEnabled val="1"/>
        </dgm:presLayoutVars>
      </dgm:prSet>
      <dgm:spPr/>
    </dgm:pt>
  </dgm:ptLst>
  <dgm:cxnLst>
    <dgm:cxn modelId="{1870E603-0A52-40B9-9F5C-429EDF3CF080}" type="presOf" srcId="{6E563956-54BC-4B66-9732-68B8F22D1E0F}" destId="{37950E00-2D8E-4CBE-92C8-E0106C2BE25C}" srcOrd="0" destOrd="0" presId="urn:microsoft.com/office/officeart/2005/8/layout/default"/>
    <dgm:cxn modelId="{C173030B-98E6-461E-B4C2-F5FD23B87710}" type="presOf" srcId="{18EFCE6A-A4A4-425F-BD36-D07CD0B7E2DF}" destId="{CE7BDCA9-64C9-44DD-BE71-BC23687BA200}" srcOrd="0" destOrd="0" presId="urn:microsoft.com/office/officeart/2005/8/layout/default"/>
    <dgm:cxn modelId="{138EE05C-C3A1-4079-8810-7EB8C62F3ADF}" srcId="{6E563956-54BC-4B66-9732-68B8F22D1E0F}" destId="{91C52B9D-E6E1-4D2E-90AD-8FFF8C764071}" srcOrd="2" destOrd="0" parTransId="{436B9920-0330-4593-A271-A6912A7D4F98}" sibTransId="{0659627D-1441-4181-A662-DF51B4B8178F}"/>
    <dgm:cxn modelId="{DF472548-519E-40C1-B804-3EDE31277667}" type="presOf" srcId="{91C52B9D-E6E1-4D2E-90AD-8FFF8C764071}" destId="{AD5A5999-BC94-4530-A935-3A3C9B29D771}" srcOrd="0" destOrd="0" presId="urn:microsoft.com/office/officeart/2005/8/layout/default"/>
    <dgm:cxn modelId="{1E19054F-90CC-49B3-8EC4-F10DF8E24387}" type="presOf" srcId="{FD705D71-C2FA-4B9E-B5DA-141A0147C865}" destId="{B894C68E-ADCC-40E4-9A4F-B9204A613D98}" srcOrd="0" destOrd="0" presId="urn:microsoft.com/office/officeart/2005/8/layout/default"/>
    <dgm:cxn modelId="{C6434674-BFC0-493B-9DB3-E67C55AC6CF0}" srcId="{6E563956-54BC-4B66-9732-68B8F22D1E0F}" destId="{E8393CBE-8501-466C-8519-0F8708BDFDC1}" srcOrd="0" destOrd="0" parTransId="{881B99F0-DF8D-4437-BAF4-ADE48B77C3BE}" sibTransId="{BA82B1AA-67B3-4EAA-91FD-17FA07EB5789}"/>
    <dgm:cxn modelId="{A82E4C75-FAF1-4AC2-8840-68CA964585EF}" srcId="{6E563956-54BC-4B66-9732-68B8F22D1E0F}" destId="{18EFCE6A-A4A4-425F-BD36-D07CD0B7E2DF}" srcOrd="3" destOrd="0" parTransId="{A0462234-842D-463B-9C70-282DF314E321}" sibTransId="{797AEF00-6617-46B3-BADE-B377B75E1CAB}"/>
    <dgm:cxn modelId="{82CA3657-F9D5-4F1F-97D0-0AB8919C7326}" type="presOf" srcId="{E8393CBE-8501-466C-8519-0F8708BDFDC1}" destId="{5A22C78E-C988-4C87-A589-067F481929D0}" srcOrd="0" destOrd="0" presId="urn:microsoft.com/office/officeart/2005/8/layout/default"/>
    <dgm:cxn modelId="{5E4B00AD-AAEF-4D38-8C3C-E22C422166F6}" srcId="{6E563956-54BC-4B66-9732-68B8F22D1E0F}" destId="{54D8BA27-5683-4FB6-9CB7-6759D476352B}" srcOrd="4" destOrd="0" parTransId="{AE7D33B9-0E37-40AC-A2A6-045485AE9D8D}" sibTransId="{5468B466-03A0-47A6-A414-7DC6D44B08DC}"/>
    <dgm:cxn modelId="{D2CA3EAD-0C65-4DB5-97F2-56B4FDD4B8F3}" srcId="{6E563956-54BC-4B66-9732-68B8F22D1E0F}" destId="{FD705D71-C2FA-4B9E-B5DA-141A0147C865}" srcOrd="1" destOrd="0" parTransId="{394B24CF-6A05-4AEC-B526-D0C73A8C462B}" sibTransId="{67D7B1EA-B64D-4D2E-8F51-4ABE50643DF4}"/>
    <dgm:cxn modelId="{46F94EAF-259E-400A-BD3C-9EEBCB998B94}" srcId="{6E563956-54BC-4B66-9732-68B8F22D1E0F}" destId="{C74B036A-2686-44A9-BEB5-F5780DBAB8BC}" srcOrd="5" destOrd="0" parTransId="{3208AE0E-F1E9-4817-83E4-8652381ED077}" sibTransId="{D0E3D211-7947-4C28-92D2-7117F1B4E0D8}"/>
    <dgm:cxn modelId="{6F81F2AF-2895-4416-9817-8003842E133D}" type="presOf" srcId="{54D8BA27-5683-4FB6-9CB7-6759D476352B}" destId="{307060CF-FA9B-4EBA-B7C3-AC2263EF036C}" srcOrd="0" destOrd="0" presId="urn:microsoft.com/office/officeart/2005/8/layout/default"/>
    <dgm:cxn modelId="{6C2B6EEA-44E0-49FE-8F76-39C6B878F337}" type="presOf" srcId="{C74B036A-2686-44A9-BEB5-F5780DBAB8BC}" destId="{8285BDED-F3D6-407D-912A-E3017492BFE8}" srcOrd="0" destOrd="0" presId="urn:microsoft.com/office/officeart/2005/8/layout/default"/>
    <dgm:cxn modelId="{3681F0A5-4B90-41F2-B279-E1FE782305EF}" type="presParOf" srcId="{37950E00-2D8E-4CBE-92C8-E0106C2BE25C}" destId="{5A22C78E-C988-4C87-A589-067F481929D0}" srcOrd="0" destOrd="0" presId="urn:microsoft.com/office/officeart/2005/8/layout/default"/>
    <dgm:cxn modelId="{1977CD26-1333-4D1D-98F8-E9779E8B7354}" type="presParOf" srcId="{37950E00-2D8E-4CBE-92C8-E0106C2BE25C}" destId="{7A2CEDF5-E7F9-46D0-83F3-9D1B68C31D83}" srcOrd="1" destOrd="0" presId="urn:microsoft.com/office/officeart/2005/8/layout/default"/>
    <dgm:cxn modelId="{70C3D59F-D014-493A-A30B-C3DDB6BF0A4A}" type="presParOf" srcId="{37950E00-2D8E-4CBE-92C8-E0106C2BE25C}" destId="{B894C68E-ADCC-40E4-9A4F-B9204A613D98}" srcOrd="2" destOrd="0" presId="urn:microsoft.com/office/officeart/2005/8/layout/default"/>
    <dgm:cxn modelId="{98200321-2229-48C9-8D03-3AD2ADF8387E}" type="presParOf" srcId="{37950E00-2D8E-4CBE-92C8-E0106C2BE25C}" destId="{B698853E-A1DA-4C4D-90AA-FD2FD68B79BB}" srcOrd="3" destOrd="0" presId="urn:microsoft.com/office/officeart/2005/8/layout/default"/>
    <dgm:cxn modelId="{756C9DF6-3D6F-49E8-B11C-DFA862157AD4}" type="presParOf" srcId="{37950E00-2D8E-4CBE-92C8-E0106C2BE25C}" destId="{AD5A5999-BC94-4530-A935-3A3C9B29D771}" srcOrd="4" destOrd="0" presId="urn:microsoft.com/office/officeart/2005/8/layout/default"/>
    <dgm:cxn modelId="{AECD04F3-D538-4449-AA8F-5F557999AA5D}" type="presParOf" srcId="{37950E00-2D8E-4CBE-92C8-E0106C2BE25C}" destId="{65340AE7-1C22-4494-8369-412C0D76AF34}" srcOrd="5" destOrd="0" presId="urn:microsoft.com/office/officeart/2005/8/layout/default"/>
    <dgm:cxn modelId="{41384609-1610-472B-9ED7-CD11F73B66BE}" type="presParOf" srcId="{37950E00-2D8E-4CBE-92C8-E0106C2BE25C}" destId="{CE7BDCA9-64C9-44DD-BE71-BC23687BA200}" srcOrd="6" destOrd="0" presId="urn:microsoft.com/office/officeart/2005/8/layout/default"/>
    <dgm:cxn modelId="{E9BF2521-8E46-403D-8B8C-D99BBB0BF560}" type="presParOf" srcId="{37950E00-2D8E-4CBE-92C8-E0106C2BE25C}" destId="{41E7D415-F1B4-4694-A505-1E37EA38EAD3}" srcOrd="7" destOrd="0" presId="urn:microsoft.com/office/officeart/2005/8/layout/default"/>
    <dgm:cxn modelId="{99B0FDD8-F5DE-4506-BD09-8DF7F6A0ED41}" type="presParOf" srcId="{37950E00-2D8E-4CBE-92C8-E0106C2BE25C}" destId="{307060CF-FA9B-4EBA-B7C3-AC2263EF036C}" srcOrd="8" destOrd="0" presId="urn:microsoft.com/office/officeart/2005/8/layout/default"/>
    <dgm:cxn modelId="{208237EC-3FC2-4C9C-8416-FB6BC642297E}" type="presParOf" srcId="{37950E00-2D8E-4CBE-92C8-E0106C2BE25C}" destId="{CAC79E8B-32FF-4674-B1F0-C3EA57A68B9E}" srcOrd="9" destOrd="0" presId="urn:microsoft.com/office/officeart/2005/8/layout/default"/>
    <dgm:cxn modelId="{BBD920BF-8649-4D7B-BAA5-6AD624EBEA9A}" type="presParOf" srcId="{37950E00-2D8E-4CBE-92C8-E0106C2BE25C}" destId="{8285BDED-F3D6-407D-912A-E3017492BFE8}"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B92DBAC-3C37-4CBA-AD37-CA940536775C}" type="doc">
      <dgm:prSet loTypeId="urn:microsoft.com/office/officeart/2018/5/layout/IconCircleLabelList" loCatId="icon" qsTypeId="urn:microsoft.com/office/officeart/2005/8/quickstyle/simple1" qsCatId="simple" csTypeId="urn:microsoft.com/office/officeart/2018/5/colors/Iconchunking_neutralicon_accent0_3" csCatId="mainScheme" phldr="1"/>
      <dgm:spPr/>
      <dgm:t>
        <a:bodyPr/>
        <a:lstStyle/>
        <a:p>
          <a:endParaRPr lang="en-US"/>
        </a:p>
      </dgm:t>
    </dgm:pt>
    <dgm:pt modelId="{C147BBCB-CEED-47EE-95F3-44CF11DE909F}">
      <dgm:prSet custT="1"/>
      <dgm:spPr/>
      <dgm:t>
        <a:bodyPr/>
        <a:lstStyle/>
        <a:p>
          <a:pPr>
            <a:lnSpc>
              <a:spcPct val="100000"/>
            </a:lnSpc>
            <a:defRPr cap="all"/>
          </a:pPr>
          <a:r>
            <a:rPr lang="en-US" sz="1800" b="1" dirty="0">
              <a:latin typeface="Calibri Light" panose="020F0302020204030204"/>
            </a:rPr>
            <a:t>What is Continuum of Support?</a:t>
          </a:r>
        </a:p>
      </dgm:t>
    </dgm:pt>
    <dgm:pt modelId="{95E35981-B4AE-4032-9EB4-73DE2E3E3D13}" type="parTrans" cxnId="{89803EF4-5D06-4EF1-8F15-700FBAB3D208}">
      <dgm:prSet/>
      <dgm:spPr/>
      <dgm:t>
        <a:bodyPr/>
        <a:lstStyle/>
        <a:p>
          <a:endParaRPr lang="en-US"/>
        </a:p>
      </dgm:t>
    </dgm:pt>
    <dgm:pt modelId="{DDEBDAA6-53D3-4C1D-9E8B-5A4ED87D61D0}" type="sibTrans" cxnId="{89803EF4-5D06-4EF1-8F15-700FBAB3D208}">
      <dgm:prSet/>
      <dgm:spPr/>
      <dgm:t>
        <a:bodyPr/>
        <a:lstStyle/>
        <a:p>
          <a:endParaRPr lang="en-US"/>
        </a:p>
      </dgm:t>
    </dgm:pt>
    <dgm:pt modelId="{0F4D5C39-B362-44B5-90B6-1F8CB229A10C}">
      <dgm:prSet custT="1"/>
      <dgm:spPr/>
      <dgm:t>
        <a:bodyPr/>
        <a:lstStyle/>
        <a:p>
          <a:pPr>
            <a:lnSpc>
              <a:spcPct val="100000"/>
            </a:lnSpc>
            <a:defRPr cap="all"/>
          </a:pPr>
          <a:r>
            <a:rPr lang="en-US" sz="2000" b="1" dirty="0">
              <a:latin typeface="Calibri Light" panose="020F0302020204030204"/>
            </a:rPr>
            <a:t>Info on </a:t>
          </a:r>
        </a:p>
        <a:p>
          <a:pPr>
            <a:lnSpc>
              <a:spcPct val="100000"/>
            </a:lnSpc>
            <a:defRPr cap="all"/>
          </a:pPr>
          <a:r>
            <a:rPr lang="en-US" sz="2000" b="1" dirty="0">
              <a:latin typeface="Calibri Light" panose="020F0302020204030204"/>
            </a:rPr>
            <a:t>Our Schools Ethos.</a:t>
          </a:r>
          <a:endParaRPr lang="en-US" sz="2000" b="1" dirty="0"/>
        </a:p>
      </dgm:t>
    </dgm:pt>
    <dgm:pt modelId="{CF949728-3AED-434F-89AE-BB66D964B275}" type="parTrans" cxnId="{B0DBA096-EAA8-4FC0-99A6-1E2D1DA29399}">
      <dgm:prSet/>
      <dgm:spPr/>
      <dgm:t>
        <a:bodyPr/>
        <a:lstStyle/>
        <a:p>
          <a:endParaRPr lang="en-US"/>
        </a:p>
      </dgm:t>
    </dgm:pt>
    <dgm:pt modelId="{0AC2D437-5551-4E63-8F83-16892E7AC98B}" type="sibTrans" cxnId="{B0DBA096-EAA8-4FC0-99A6-1E2D1DA29399}">
      <dgm:prSet/>
      <dgm:spPr/>
      <dgm:t>
        <a:bodyPr/>
        <a:lstStyle/>
        <a:p>
          <a:endParaRPr lang="en-US"/>
        </a:p>
      </dgm:t>
    </dgm:pt>
    <dgm:pt modelId="{E4BFF845-E1B3-4977-9F78-024098B2EB66}">
      <dgm:prSet phldr="0" custT="1"/>
      <dgm:spPr/>
      <dgm:t>
        <a:bodyPr/>
        <a:lstStyle/>
        <a:p>
          <a:pPr rtl="0">
            <a:lnSpc>
              <a:spcPct val="100000"/>
            </a:lnSpc>
            <a:defRPr cap="all"/>
          </a:pPr>
          <a:r>
            <a:rPr lang="en-US" sz="2000" b="1" dirty="0">
              <a:latin typeface="Calibri Light" panose="020F0302020204030204"/>
            </a:rPr>
            <a:t>INFO ON SCHOOLS SSE FOCUS</a:t>
          </a:r>
        </a:p>
        <a:p>
          <a:pPr rtl="0">
            <a:lnSpc>
              <a:spcPct val="100000"/>
            </a:lnSpc>
            <a:defRPr cap="all"/>
          </a:pPr>
          <a:r>
            <a:rPr lang="en-US" sz="2000" b="1" dirty="0"/>
            <a:t> for 22-23</a:t>
          </a:r>
          <a:endParaRPr lang="en-US" sz="2000" b="1" dirty="0">
            <a:latin typeface="Calibri Light" panose="020F0302020204030204"/>
          </a:endParaRPr>
        </a:p>
      </dgm:t>
    </dgm:pt>
    <dgm:pt modelId="{2CE411B8-908D-45FD-9C8C-B1695021D6AD}" type="parTrans" cxnId="{5A29C1FE-3E10-4559-983D-EDAEA5378D0B}">
      <dgm:prSet/>
      <dgm:spPr/>
      <dgm:t>
        <a:bodyPr/>
        <a:lstStyle/>
        <a:p>
          <a:endParaRPr lang="en-IE"/>
        </a:p>
      </dgm:t>
    </dgm:pt>
    <dgm:pt modelId="{7F8957DF-965B-4C99-8FCD-DB89CD974E85}" type="sibTrans" cxnId="{5A29C1FE-3E10-4559-983D-EDAEA5378D0B}">
      <dgm:prSet/>
      <dgm:spPr/>
      <dgm:t>
        <a:bodyPr/>
        <a:lstStyle/>
        <a:p>
          <a:endParaRPr lang="en-IE"/>
        </a:p>
      </dgm:t>
    </dgm:pt>
    <dgm:pt modelId="{F03A90FB-5D89-4B37-8B09-8D9088C6E6F9}">
      <dgm:prSet phldr="0" custT="1"/>
      <dgm:spPr/>
      <dgm:t>
        <a:bodyPr/>
        <a:lstStyle/>
        <a:p>
          <a:pPr>
            <a:lnSpc>
              <a:spcPct val="100000"/>
            </a:lnSpc>
            <a:defRPr cap="all"/>
          </a:pPr>
          <a:r>
            <a:rPr lang="en-US" sz="1800" b="1" dirty="0">
              <a:latin typeface="Calibri Light" panose="020F0302020204030204"/>
            </a:rPr>
            <a:t>What</a:t>
          </a:r>
          <a:r>
            <a:rPr lang="en-US" sz="1800" b="1" dirty="0"/>
            <a:t> is a  Provision </a:t>
          </a:r>
          <a:r>
            <a:rPr lang="en-US" sz="1800" b="1" dirty="0">
              <a:latin typeface="Calibri Light" panose="020F0302020204030204"/>
            </a:rPr>
            <a:t>Map ?</a:t>
          </a:r>
          <a:endParaRPr lang="en-GB" sz="2000" b="1" dirty="0"/>
        </a:p>
      </dgm:t>
    </dgm:pt>
    <dgm:pt modelId="{1ECF13FA-DA61-4113-B45D-5FCC4CD74E2A}" type="parTrans" cxnId="{AA7C7C98-8B4E-4171-ADD0-7FFCA26DC6CE}">
      <dgm:prSet/>
      <dgm:spPr/>
      <dgm:t>
        <a:bodyPr/>
        <a:lstStyle/>
        <a:p>
          <a:endParaRPr lang="en-IE"/>
        </a:p>
      </dgm:t>
    </dgm:pt>
    <dgm:pt modelId="{7991158D-2DE9-4778-A17A-9CD5D7BE48EA}" type="sibTrans" cxnId="{AA7C7C98-8B4E-4171-ADD0-7FFCA26DC6CE}">
      <dgm:prSet/>
      <dgm:spPr/>
      <dgm:t>
        <a:bodyPr/>
        <a:lstStyle/>
        <a:p>
          <a:endParaRPr lang="en-IE"/>
        </a:p>
      </dgm:t>
    </dgm:pt>
    <dgm:pt modelId="{52D9AD70-DF83-41FF-95CD-D8BF5AE2B8CA}" type="pres">
      <dgm:prSet presAssocID="{DB92DBAC-3C37-4CBA-AD37-CA940536775C}" presName="root" presStyleCnt="0">
        <dgm:presLayoutVars>
          <dgm:dir/>
          <dgm:resizeHandles val="exact"/>
        </dgm:presLayoutVars>
      </dgm:prSet>
      <dgm:spPr/>
    </dgm:pt>
    <dgm:pt modelId="{4C2675D0-ED27-4552-A17E-2E68503ABC70}" type="pres">
      <dgm:prSet presAssocID="{C147BBCB-CEED-47EE-95F3-44CF11DE909F}" presName="compNode" presStyleCnt="0"/>
      <dgm:spPr/>
    </dgm:pt>
    <dgm:pt modelId="{30F7EDB1-CC71-4009-9797-B9BD8A5FEE2E}" type="pres">
      <dgm:prSet presAssocID="{C147BBCB-CEED-47EE-95F3-44CF11DE909F}" presName="iconBgRect" presStyleLbl="bgShp" presStyleIdx="0" presStyleCnt="4" custLinFactNeighborX="-392" custLinFactNeighborY="-2332"/>
      <dgm:spPr/>
    </dgm:pt>
    <dgm:pt modelId="{7FB11C41-6C05-49D3-B1F6-3EF5A8D44ACB}" type="pres">
      <dgm:prSet presAssocID="{C147BBCB-CEED-47EE-95F3-44CF11DE909F}"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ick"/>
        </a:ext>
      </dgm:extLst>
    </dgm:pt>
    <dgm:pt modelId="{C05CA539-2775-4732-98B6-E865F9B1BF22}" type="pres">
      <dgm:prSet presAssocID="{C147BBCB-CEED-47EE-95F3-44CF11DE909F}" presName="spaceRect" presStyleCnt="0"/>
      <dgm:spPr/>
    </dgm:pt>
    <dgm:pt modelId="{CCE781E3-512B-41C8-9B85-826957198180}" type="pres">
      <dgm:prSet presAssocID="{C147BBCB-CEED-47EE-95F3-44CF11DE909F}" presName="textRect" presStyleLbl="revTx" presStyleIdx="0" presStyleCnt="4">
        <dgm:presLayoutVars>
          <dgm:chMax val="1"/>
          <dgm:chPref val="1"/>
        </dgm:presLayoutVars>
      </dgm:prSet>
      <dgm:spPr/>
    </dgm:pt>
    <dgm:pt modelId="{3DD136EB-9530-499E-B0BA-6C4A886824E3}" type="pres">
      <dgm:prSet presAssocID="{DDEBDAA6-53D3-4C1D-9E8B-5A4ED87D61D0}" presName="sibTrans" presStyleCnt="0"/>
      <dgm:spPr/>
    </dgm:pt>
    <dgm:pt modelId="{628F579A-09E4-436D-828F-CEA94DE85A7A}" type="pres">
      <dgm:prSet presAssocID="{F03A90FB-5D89-4B37-8B09-8D9088C6E6F9}" presName="compNode" presStyleCnt="0"/>
      <dgm:spPr/>
    </dgm:pt>
    <dgm:pt modelId="{4607697C-85D8-4BCF-BBB2-F609C2DFE468}" type="pres">
      <dgm:prSet presAssocID="{F03A90FB-5D89-4B37-8B09-8D9088C6E6F9}" presName="iconBgRect" presStyleLbl="bgShp" presStyleIdx="1" presStyleCnt="4"/>
      <dgm:spPr/>
    </dgm:pt>
    <dgm:pt modelId="{BF9877FD-A362-4EE3-A6F9-7BE787396F75}" type="pres">
      <dgm:prSet presAssocID="{F03A90FB-5D89-4B37-8B09-8D9088C6E6F9}" presName="iconRect" presStyleLbl="node1" presStyleIdx="1" presStyleCnt="4"/>
      <dgm:spPr/>
    </dgm:pt>
    <dgm:pt modelId="{8D6053F6-C8B5-47D6-A1D7-DE86277AC686}" type="pres">
      <dgm:prSet presAssocID="{F03A90FB-5D89-4B37-8B09-8D9088C6E6F9}" presName="spaceRect" presStyleCnt="0"/>
      <dgm:spPr/>
    </dgm:pt>
    <dgm:pt modelId="{5FC4F69A-1750-4FE2-AE2A-6797B874B9DA}" type="pres">
      <dgm:prSet presAssocID="{F03A90FB-5D89-4B37-8B09-8D9088C6E6F9}" presName="textRect" presStyleLbl="revTx" presStyleIdx="1" presStyleCnt="4">
        <dgm:presLayoutVars>
          <dgm:chMax val="1"/>
          <dgm:chPref val="1"/>
        </dgm:presLayoutVars>
      </dgm:prSet>
      <dgm:spPr/>
    </dgm:pt>
    <dgm:pt modelId="{A1C8945E-FA35-4807-A3A1-E4BDDDE41FB6}" type="pres">
      <dgm:prSet presAssocID="{7991158D-2DE9-4778-A17A-9CD5D7BE48EA}" presName="sibTrans" presStyleCnt="0"/>
      <dgm:spPr/>
    </dgm:pt>
    <dgm:pt modelId="{7EB5C396-943D-4F8A-B49D-A226EB86B600}" type="pres">
      <dgm:prSet presAssocID="{E4BFF845-E1B3-4977-9F78-024098B2EB66}" presName="compNode" presStyleCnt="0"/>
      <dgm:spPr/>
    </dgm:pt>
    <dgm:pt modelId="{EA40873A-5A53-4330-9C9D-C1E8A38F059D}" type="pres">
      <dgm:prSet presAssocID="{E4BFF845-E1B3-4977-9F78-024098B2EB66}" presName="iconBgRect" presStyleLbl="bgShp" presStyleIdx="2" presStyleCnt="4"/>
      <dgm:spPr/>
    </dgm:pt>
    <dgm:pt modelId="{7BF1D5D2-A9FC-4126-994C-3767D6064BAB}" type="pres">
      <dgm:prSet presAssocID="{E4BFF845-E1B3-4977-9F78-024098B2EB66}" presName="iconRect" presStyleLbl="node1" presStyleIdx="2" presStyleCnt="4"/>
      <dgm:spPr/>
    </dgm:pt>
    <dgm:pt modelId="{B9BFAC65-2C04-40E0-85C9-8BD6F5629A8D}" type="pres">
      <dgm:prSet presAssocID="{E4BFF845-E1B3-4977-9F78-024098B2EB66}" presName="spaceRect" presStyleCnt="0"/>
      <dgm:spPr/>
    </dgm:pt>
    <dgm:pt modelId="{02D499E1-678A-4FED-A919-A2E281A299B6}" type="pres">
      <dgm:prSet presAssocID="{E4BFF845-E1B3-4977-9F78-024098B2EB66}" presName="textRect" presStyleLbl="revTx" presStyleIdx="2" presStyleCnt="4">
        <dgm:presLayoutVars>
          <dgm:chMax val="1"/>
          <dgm:chPref val="1"/>
        </dgm:presLayoutVars>
      </dgm:prSet>
      <dgm:spPr/>
    </dgm:pt>
    <dgm:pt modelId="{E358340F-5650-4252-A876-BBAA216435BF}" type="pres">
      <dgm:prSet presAssocID="{7F8957DF-965B-4C99-8FCD-DB89CD974E85}" presName="sibTrans" presStyleCnt="0"/>
      <dgm:spPr/>
    </dgm:pt>
    <dgm:pt modelId="{907F6D5D-BF47-4202-BFA9-0A6F33928EC6}" type="pres">
      <dgm:prSet presAssocID="{0F4D5C39-B362-44B5-90B6-1F8CB229A10C}" presName="compNode" presStyleCnt="0"/>
      <dgm:spPr/>
    </dgm:pt>
    <dgm:pt modelId="{5AB02F63-BA43-4796-8AEA-4669D2401E66}" type="pres">
      <dgm:prSet presAssocID="{0F4D5C39-B362-44B5-90B6-1F8CB229A10C}" presName="iconBgRect" presStyleLbl="bgShp" presStyleIdx="3" presStyleCnt="4"/>
      <dgm:spPr/>
    </dgm:pt>
    <dgm:pt modelId="{0D286274-BA64-4CB0-A6F5-89FACE912AD6}" type="pres">
      <dgm:prSet presAssocID="{0F4D5C39-B362-44B5-90B6-1F8CB229A10C}" presName="iconRect" presStyleLbl="node1" presStyleIdx="3"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ipboard"/>
        </a:ext>
      </dgm:extLst>
    </dgm:pt>
    <dgm:pt modelId="{1E0F74B8-54DA-4B47-A767-B1E793F21BFA}" type="pres">
      <dgm:prSet presAssocID="{0F4D5C39-B362-44B5-90B6-1F8CB229A10C}" presName="spaceRect" presStyleCnt="0"/>
      <dgm:spPr/>
    </dgm:pt>
    <dgm:pt modelId="{B45D806F-0A31-4FEA-9567-0D37EB38EEC1}" type="pres">
      <dgm:prSet presAssocID="{0F4D5C39-B362-44B5-90B6-1F8CB229A10C}" presName="textRect" presStyleLbl="revTx" presStyleIdx="3" presStyleCnt="4">
        <dgm:presLayoutVars>
          <dgm:chMax val="1"/>
          <dgm:chPref val="1"/>
        </dgm:presLayoutVars>
      </dgm:prSet>
      <dgm:spPr/>
    </dgm:pt>
  </dgm:ptLst>
  <dgm:cxnLst>
    <dgm:cxn modelId="{DAF67701-0C29-4705-B8ED-615E5AD98E9A}" type="presOf" srcId="{E4BFF845-E1B3-4977-9F78-024098B2EB66}" destId="{02D499E1-678A-4FED-A919-A2E281A299B6}" srcOrd="0" destOrd="0" presId="urn:microsoft.com/office/officeart/2018/5/layout/IconCircleLabelList"/>
    <dgm:cxn modelId="{506A2B13-26AC-4114-BA32-A1E24EDD7563}" type="presOf" srcId="{F03A90FB-5D89-4B37-8B09-8D9088C6E6F9}" destId="{5FC4F69A-1750-4FE2-AE2A-6797B874B9DA}" srcOrd="0" destOrd="0" presId="urn:microsoft.com/office/officeart/2018/5/layout/IconCircleLabelList"/>
    <dgm:cxn modelId="{6A359D33-A3CC-40CF-B141-7F72813CC720}" type="presOf" srcId="{0F4D5C39-B362-44B5-90B6-1F8CB229A10C}" destId="{B45D806F-0A31-4FEA-9567-0D37EB38EEC1}" srcOrd="0" destOrd="0" presId="urn:microsoft.com/office/officeart/2018/5/layout/IconCircleLabelList"/>
    <dgm:cxn modelId="{27764468-D852-4E39-BE7B-B0A4B35F0B90}" type="presOf" srcId="{C147BBCB-CEED-47EE-95F3-44CF11DE909F}" destId="{CCE781E3-512B-41C8-9B85-826957198180}" srcOrd="0" destOrd="0" presId="urn:microsoft.com/office/officeart/2018/5/layout/IconCircleLabelList"/>
    <dgm:cxn modelId="{5FD5FB75-20DE-4A14-95C4-EBC20B13CF04}" type="presOf" srcId="{DB92DBAC-3C37-4CBA-AD37-CA940536775C}" destId="{52D9AD70-DF83-41FF-95CD-D8BF5AE2B8CA}" srcOrd="0" destOrd="0" presId="urn:microsoft.com/office/officeart/2018/5/layout/IconCircleLabelList"/>
    <dgm:cxn modelId="{B0DBA096-EAA8-4FC0-99A6-1E2D1DA29399}" srcId="{DB92DBAC-3C37-4CBA-AD37-CA940536775C}" destId="{0F4D5C39-B362-44B5-90B6-1F8CB229A10C}" srcOrd="3" destOrd="0" parTransId="{CF949728-3AED-434F-89AE-BB66D964B275}" sibTransId="{0AC2D437-5551-4E63-8F83-16892E7AC98B}"/>
    <dgm:cxn modelId="{AA7C7C98-8B4E-4171-ADD0-7FFCA26DC6CE}" srcId="{DB92DBAC-3C37-4CBA-AD37-CA940536775C}" destId="{F03A90FB-5D89-4B37-8B09-8D9088C6E6F9}" srcOrd="1" destOrd="0" parTransId="{1ECF13FA-DA61-4113-B45D-5FCC4CD74E2A}" sibTransId="{7991158D-2DE9-4778-A17A-9CD5D7BE48EA}"/>
    <dgm:cxn modelId="{89803EF4-5D06-4EF1-8F15-700FBAB3D208}" srcId="{DB92DBAC-3C37-4CBA-AD37-CA940536775C}" destId="{C147BBCB-CEED-47EE-95F3-44CF11DE909F}" srcOrd="0" destOrd="0" parTransId="{95E35981-B4AE-4032-9EB4-73DE2E3E3D13}" sibTransId="{DDEBDAA6-53D3-4C1D-9E8B-5A4ED87D61D0}"/>
    <dgm:cxn modelId="{5A29C1FE-3E10-4559-983D-EDAEA5378D0B}" srcId="{DB92DBAC-3C37-4CBA-AD37-CA940536775C}" destId="{E4BFF845-E1B3-4977-9F78-024098B2EB66}" srcOrd="2" destOrd="0" parTransId="{2CE411B8-908D-45FD-9C8C-B1695021D6AD}" sibTransId="{7F8957DF-965B-4C99-8FCD-DB89CD974E85}"/>
    <dgm:cxn modelId="{101DF88E-4C40-439C-8F21-968AEC9F5220}" type="presParOf" srcId="{52D9AD70-DF83-41FF-95CD-D8BF5AE2B8CA}" destId="{4C2675D0-ED27-4552-A17E-2E68503ABC70}" srcOrd="0" destOrd="0" presId="urn:microsoft.com/office/officeart/2018/5/layout/IconCircleLabelList"/>
    <dgm:cxn modelId="{268A9A86-5F88-4201-B7AC-51783D97D358}" type="presParOf" srcId="{4C2675D0-ED27-4552-A17E-2E68503ABC70}" destId="{30F7EDB1-CC71-4009-9797-B9BD8A5FEE2E}" srcOrd="0" destOrd="0" presId="urn:microsoft.com/office/officeart/2018/5/layout/IconCircleLabelList"/>
    <dgm:cxn modelId="{6E93BC6E-0E41-4E0F-92E1-AB2816239041}" type="presParOf" srcId="{4C2675D0-ED27-4552-A17E-2E68503ABC70}" destId="{7FB11C41-6C05-49D3-B1F6-3EF5A8D44ACB}" srcOrd="1" destOrd="0" presId="urn:microsoft.com/office/officeart/2018/5/layout/IconCircleLabelList"/>
    <dgm:cxn modelId="{57DB1005-6088-4BD4-BD5B-86C0A843EDDC}" type="presParOf" srcId="{4C2675D0-ED27-4552-A17E-2E68503ABC70}" destId="{C05CA539-2775-4732-98B6-E865F9B1BF22}" srcOrd="2" destOrd="0" presId="urn:microsoft.com/office/officeart/2018/5/layout/IconCircleLabelList"/>
    <dgm:cxn modelId="{CDFDEEB7-74C6-4DDA-AD37-6E15EC969FB8}" type="presParOf" srcId="{4C2675D0-ED27-4552-A17E-2E68503ABC70}" destId="{CCE781E3-512B-41C8-9B85-826957198180}" srcOrd="3" destOrd="0" presId="urn:microsoft.com/office/officeart/2018/5/layout/IconCircleLabelList"/>
    <dgm:cxn modelId="{7C32C233-C9F6-4C63-82FC-C778C078D8A9}" type="presParOf" srcId="{52D9AD70-DF83-41FF-95CD-D8BF5AE2B8CA}" destId="{3DD136EB-9530-499E-B0BA-6C4A886824E3}" srcOrd="1" destOrd="0" presId="urn:microsoft.com/office/officeart/2018/5/layout/IconCircleLabelList"/>
    <dgm:cxn modelId="{331BA922-A38B-45F2-9C33-5485FA6ADD22}" type="presParOf" srcId="{52D9AD70-DF83-41FF-95CD-D8BF5AE2B8CA}" destId="{628F579A-09E4-436D-828F-CEA94DE85A7A}" srcOrd="2" destOrd="0" presId="urn:microsoft.com/office/officeart/2018/5/layout/IconCircleLabelList"/>
    <dgm:cxn modelId="{E1B74A8F-9700-42E4-8CF6-CEB3F904B430}" type="presParOf" srcId="{628F579A-09E4-436D-828F-CEA94DE85A7A}" destId="{4607697C-85D8-4BCF-BBB2-F609C2DFE468}" srcOrd="0" destOrd="0" presId="urn:microsoft.com/office/officeart/2018/5/layout/IconCircleLabelList"/>
    <dgm:cxn modelId="{BA03F71C-CC19-49D9-9C63-0F274C593301}" type="presParOf" srcId="{628F579A-09E4-436D-828F-CEA94DE85A7A}" destId="{BF9877FD-A362-4EE3-A6F9-7BE787396F75}" srcOrd="1" destOrd="0" presId="urn:microsoft.com/office/officeart/2018/5/layout/IconCircleLabelList"/>
    <dgm:cxn modelId="{CBAB591D-F19F-43D2-96AD-5EB17BD920CB}" type="presParOf" srcId="{628F579A-09E4-436D-828F-CEA94DE85A7A}" destId="{8D6053F6-C8B5-47D6-A1D7-DE86277AC686}" srcOrd="2" destOrd="0" presId="urn:microsoft.com/office/officeart/2018/5/layout/IconCircleLabelList"/>
    <dgm:cxn modelId="{73F64C36-4BFC-4002-B93A-41DA801695CF}" type="presParOf" srcId="{628F579A-09E4-436D-828F-CEA94DE85A7A}" destId="{5FC4F69A-1750-4FE2-AE2A-6797B874B9DA}" srcOrd="3" destOrd="0" presId="urn:microsoft.com/office/officeart/2018/5/layout/IconCircleLabelList"/>
    <dgm:cxn modelId="{056B436D-13AE-420F-8BE4-E3963D8276D0}" type="presParOf" srcId="{52D9AD70-DF83-41FF-95CD-D8BF5AE2B8CA}" destId="{A1C8945E-FA35-4807-A3A1-E4BDDDE41FB6}" srcOrd="3" destOrd="0" presId="urn:microsoft.com/office/officeart/2018/5/layout/IconCircleLabelList"/>
    <dgm:cxn modelId="{A27D8E03-E43D-477E-B250-2958063E5AFC}" type="presParOf" srcId="{52D9AD70-DF83-41FF-95CD-D8BF5AE2B8CA}" destId="{7EB5C396-943D-4F8A-B49D-A226EB86B600}" srcOrd="4" destOrd="0" presId="urn:microsoft.com/office/officeart/2018/5/layout/IconCircleLabelList"/>
    <dgm:cxn modelId="{92E26D32-B8CB-4333-BABF-4252D6F8D0CE}" type="presParOf" srcId="{7EB5C396-943D-4F8A-B49D-A226EB86B600}" destId="{EA40873A-5A53-4330-9C9D-C1E8A38F059D}" srcOrd="0" destOrd="0" presId="urn:microsoft.com/office/officeart/2018/5/layout/IconCircleLabelList"/>
    <dgm:cxn modelId="{67B37841-1AEC-41ED-A023-7466AF4CBCE4}" type="presParOf" srcId="{7EB5C396-943D-4F8A-B49D-A226EB86B600}" destId="{7BF1D5D2-A9FC-4126-994C-3767D6064BAB}" srcOrd="1" destOrd="0" presId="urn:microsoft.com/office/officeart/2018/5/layout/IconCircleLabelList"/>
    <dgm:cxn modelId="{683EA588-994B-499B-9429-B82EA7170006}" type="presParOf" srcId="{7EB5C396-943D-4F8A-B49D-A226EB86B600}" destId="{B9BFAC65-2C04-40E0-85C9-8BD6F5629A8D}" srcOrd="2" destOrd="0" presId="urn:microsoft.com/office/officeart/2018/5/layout/IconCircleLabelList"/>
    <dgm:cxn modelId="{A2FDA624-8117-4A40-A6F4-4D713FCD94E7}" type="presParOf" srcId="{7EB5C396-943D-4F8A-B49D-A226EB86B600}" destId="{02D499E1-678A-4FED-A919-A2E281A299B6}" srcOrd="3" destOrd="0" presId="urn:microsoft.com/office/officeart/2018/5/layout/IconCircleLabelList"/>
    <dgm:cxn modelId="{DC8F214D-C232-475E-A88A-68A2E48369EA}" type="presParOf" srcId="{52D9AD70-DF83-41FF-95CD-D8BF5AE2B8CA}" destId="{E358340F-5650-4252-A876-BBAA216435BF}" srcOrd="5" destOrd="0" presId="urn:microsoft.com/office/officeart/2018/5/layout/IconCircleLabelList"/>
    <dgm:cxn modelId="{E2618C89-3E65-4CA6-BD44-4C4FB616FBE4}" type="presParOf" srcId="{52D9AD70-DF83-41FF-95CD-D8BF5AE2B8CA}" destId="{907F6D5D-BF47-4202-BFA9-0A6F33928EC6}" srcOrd="6" destOrd="0" presId="urn:microsoft.com/office/officeart/2018/5/layout/IconCircleLabelList"/>
    <dgm:cxn modelId="{387EB1E5-CE79-43A4-8B73-DCD5294EA9DA}" type="presParOf" srcId="{907F6D5D-BF47-4202-BFA9-0A6F33928EC6}" destId="{5AB02F63-BA43-4796-8AEA-4669D2401E66}" srcOrd="0" destOrd="0" presId="urn:microsoft.com/office/officeart/2018/5/layout/IconCircleLabelList"/>
    <dgm:cxn modelId="{AF279E01-A1EA-441E-A243-F05634DB4C85}" type="presParOf" srcId="{907F6D5D-BF47-4202-BFA9-0A6F33928EC6}" destId="{0D286274-BA64-4CB0-A6F5-89FACE912AD6}" srcOrd="1" destOrd="0" presId="urn:microsoft.com/office/officeart/2018/5/layout/IconCircleLabelList"/>
    <dgm:cxn modelId="{6D0C2AB3-C832-4BB1-A15E-19B82F10958B}" type="presParOf" srcId="{907F6D5D-BF47-4202-BFA9-0A6F33928EC6}" destId="{1E0F74B8-54DA-4B47-A767-B1E793F21BFA}" srcOrd="2" destOrd="0" presId="urn:microsoft.com/office/officeart/2018/5/layout/IconCircleLabelList"/>
    <dgm:cxn modelId="{3B1D2361-EA35-4040-8DF9-C589BB25C31F}" type="presParOf" srcId="{907F6D5D-BF47-4202-BFA9-0A6F33928EC6}" destId="{B45D806F-0A31-4FEA-9567-0D37EB38EEC1}" srcOrd="3" destOrd="0" presId="urn:microsoft.com/office/officeart/2018/5/layout/IconCircleLabel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B92DBAC-3C37-4CBA-AD37-CA940536775C}" type="doc">
      <dgm:prSet loTypeId="urn:microsoft.com/office/officeart/2018/5/layout/IconCircleLabelList" loCatId="icon" qsTypeId="urn:microsoft.com/office/officeart/2005/8/quickstyle/simple1" qsCatId="simple" csTypeId="urn:microsoft.com/office/officeart/2018/5/colors/Iconchunking_neutralicon_accent0_3" csCatId="mainScheme" phldr="1"/>
      <dgm:spPr/>
      <dgm:t>
        <a:bodyPr/>
        <a:lstStyle/>
        <a:p>
          <a:endParaRPr lang="en-US"/>
        </a:p>
      </dgm:t>
    </dgm:pt>
    <dgm:pt modelId="{0F4D5C39-B362-44B5-90B6-1F8CB229A10C}">
      <dgm:prSet phldr="0"/>
      <dgm:spPr/>
      <dgm:t>
        <a:bodyPr/>
        <a:lstStyle/>
        <a:p>
          <a:pPr rtl="0">
            <a:lnSpc>
              <a:spcPct val="100000"/>
            </a:lnSpc>
            <a:defRPr cap="all"/>
          </a:pPr>
          <a:r>
            <a:rPr lang="en-US" b="1" dirty="0">
              <a:latin typeface="Calibri Light" panose="020F0302020204030204"/>
            </a:rPr>
            <a:t>13 Subject Departments Responded</a:t>
          </a:r>
          <a:endParaRPr lang="en-US" b="1" dirty="0"/>
        </a:p>
      </dgm:t>
    </dgm:pt>
    <dgm:pt modelId="{CF949728-3AED-434F-89AE-BB66D964B275}" type="parTrans" cxnId="{B0DBA096-EAA8-4FC0-99A6-1E2D1DA29399}">
      <dgm:prSet/>
      <dgm:spPr/>
      <dgm:t>
        <a:bodyPr/>
        <a:lstStyle/>
        <a:p>
          <a:endParaRPr lang="en-US"/>
        </a:p>
      </dgm:t>
    </dgm:pt>
    <dgm:pt modelId="{0AC2D437-5551-4E63-8F83-16892E7AC98B}" type="sibTrans" cxnId="{B0DBA096-EAA8-4FC0-99A6-1E2D1DA29399}">
      <dgm:prSet/>
      <dgm:spPr/>
      <dgm:t>
        <a:bodyPr/>
        <a:lstStyle/>
        <a:p>
          <a:endParaRPr lang="en-US"/>
        </a:p>
      </dgm:t>
    </dgm:pt>
    <dgm:pt modelId="{52D9AD70-DF83-41FF-95CD-D8BF5AE2B8CA}" type="pres">
      <dgm:prSet presAssocID="{DB92DBAC-3C37-4CBA-AD37-CA940536775C}" presName="root" presStyleCnt="0">
        <dgm:presLayoutVars>
          <dgm:dir/>
          <dgm:resizeHandles val="exact"/>
        </dgm:presLayoutVars>
      </dgm:prSet>
      <dgm:spPr/>
    </dgm:pt>
    <dgm:pt modelId="{907F6D5D-BF47-4202-BFA9-0A6F33928EC6}" type="pres">
      <dgm:prSet presAssocID="{0F4D5C39-B362-44B5-90B6-1F8CB229A10C}" presName="compNode" presStyleCnt="0"/>
      <dgm:spPr/>
    </dgm:pt>
    <dgm:pt modelId="{5AB02F63-BA43-4796-8AEA-4669D2401E66}" type="pres">
      <dgm:prSet presAssocID="{0F4D5C39-B362-44B5-90B6-1F8CB229A10C}" presName="iconBgRect" presStyleLbl="bgShp" presStyleIdx="0" presStyleCnt="1"/>
      <dgm:spPr/>
    </dgm:pt>
    <dgm:pt modelId="{0D286274-BA64-4CB0-A6F5-89FACE912AD6}" type="pres">
      <dgm:prSet presAssocID="{0F4D5C39-B362-44B5-90B6-1F8CB229A10C}"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ipboard"/>
        </a:ext>
      </dgm:extLst>
    </dgm:pt>
    <dgm:pt modelId="{1E0F74B8-54DA-4B47-A767-B1E793F21BFA}" type="pres">
      <dgm:prSet presAssocID="{0F4D5C39-B362-44B5-90B6-1F8CB229A10C}" presName="spaceRect" presStyleCnt="0"/>
      <dgm:spPr/>
    </dgm:pt>
    <dgm:pt modelId="{B45D806F-0A31-4FEA-9567-0D37EB38EEC1}" type="pres">
      <dgm:prSet presAssocID="{0F4D5C39-B362-44B5-90B6-1F8CB229A10C}" presName="textRect" presStyleLbl="revTx" presStyleIdx="0" presStyleCnt="1">
        <dgm:presLayoutVars>
          <dgm:chMax val="1"/>
          <dgm:chPref val="1"/>
        </dgm:presLayoutVars>
      </dgm:prSet>
      <dgm:spPr/>
    </dgm:pt>
  </dgm:ptLst>
  <dgm:cxnLst>
    <dgm:cxn modelId="{1B73C033-F3BB-4E7A-B193-8BA369D559DE}" type="presOf" srcId="{0F4D5C39-B362-44B5-90B6-1F8CB229A10C}" destId="{B45D806F-0A31-4FEA-9567-0D37EB38EEC1}" srcOrd="0" destOrd="0" presId="urn:microsoft.com/office/officeart/2018/5/layout/IconCircleLabelList"/>
    <dgm:cxn modelId="{5FD5FB75-20DE-4A14-95C4-EBC20B13CF04}" type="presOf" srcId="{DB92DBAC-3C37-4CBA-AD37-CA940536775C}" destId="{52D9AD70-DF83-41FF-95CD-D8BF5AE2B8CA}" srcOrd="0" destOrd="0" presId="urn:microsoft.com/office/officeart/2018/5/layout/IconCircleLabelList"/>
    <dgm:cxn modelId="{B0DBA096-EAA8-4FC0-99A6-1E2D1DA29399}" srcId="{DB92DBAC-3C37-4CBA-AD37-CA940536775C}" destId="{0F4D5C39-B362-44B5-90B6-1F8CB229A10C}" srcOrd="0" destOrd="0" parTransId="{CF949728-3AED-434F-89AE-BB66D964B275}" sibTransId="{0AC2D437-5551-4E63-8F83-16892E7AC98B}"/>
    <dgm:cxn modelId="{640A5FE9-2FD7-4BE2-AC5E-FA3EECB2D975}" type="presParOf" srcId="{52D9AD70-DF83-41FF-95CD-D8BF5AE2B8CA}" destId="{907F6D5D-BF47-4202-BFA9-0A6F33928EC6}" srcOrd="0" destOrd="0" presId="urn:microsoft.com/office/officeart/2018/5/layout/IconCircleLabelList"/>
    <dgm:cxn modelId="{783069A1-BEB1-44DB-B82E-6512AD0B7784}" type="presParOf" srcId="{907F6D5D-BF47-4202-BFA9-0A6F33928EC6}" destId="{5AB02F63-BA43-4796-8AEA-4669D2401E66}" srcOrd="0" destOrd="0" presId="urn:microsoft.com/office/officeart/2018/5/layout/IconCircleLabelList"/>
    <dgm:cxn modelId="{6AF961CE-226C-4461-A8EC-66C51CFF2C58}" type="presParOf" srcId="{907F6D5D-BF47-4202-BFA9-0A6F33928EC6}" destId="{0D286274-BA64-4CB0-A6F5-89FACE912AD6}" srcOrd="1" destOrd="0" presId="urn:microsoft.com/office/officeart/2018/5/layout/IconCircleLabelList"/>
    <dgm:cxn modelId="{2C07DB61-BC7A-4A82-AA32-D21355E872EF}" type="presParOf" srcId="{907F6D5D-BF47-4202-BFA9-0A6F33928EC6}" destId="{1E0F74B8-54DA-4B47-A767-B1E793F21BFA}" srcOrd="2" destOrd="0" presId="urn:microsoft.com/office/officeart/2018/5/layout/IconCircleLabelList"/>
    <dgm:cxn modelId="{76A7F19A-2F5B-40ED-867E-E132CE570139}" type="presParOf" srcId="{907F6D5D-BF47-4202-BFA9-0A6F33928EC6}" destId="{B45D806F-0A31-4FEA-9567-0D37EB38EEC1}"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59BB64B-4592-4436-ACC6-E99E35019B46}"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5C94C325-C17E-43C6-9A34-A0262BFEF3AA}">
      <dgm:prSet/>
      <dgm:spPr/>
      <dgm:t>
        <a:bodyPr/>
        <a:lstStyle/>
        <a:p>
          <a:r>
            <a:rPr lang="en-GB" b="1" dirty="0"/>
            <a:t>How do we identify Learners' additional educational needs?</a:t>
          </a:r>
          <a:endParaRPr lang="en-US" b="1" dirty="0"/>
        </a:p>
      </dgm:t>
    </dgm:pt>
    <dgm:pt modelId="{D6FA2513-D158-44A5-9EB5-1E496336D644}" type="parTrans" cxnId="{4BF6F5B0-B6C9-4A6E-8F51-0AFCA547BC50}">
      <dgm:prSet/>
      <dgm:spPr/>
      <dgm:t>
        <a:bodyPr/>
        <a:lstStyle/>
        <a:p>
          <a:endParaRPr lang="en-US"/>
        </a:p>
      </dgm:t>
    </dgm:pt>
    <dgm:pt modelId="{4008344B-F6BB-4E23-8354-BA734056A03D}" type="sibTrans" cxnId="{4BF6F5B0-B6C9-4A6E-8F51-0AFCA547BC50}">
      <dgm:prSet/>
      <dgm:spPr/>
      <dgm:t>
        <a:bodyPr/>
        <a:lstStyle/>
        <a:p>
          <a:endParaRPr lang="en-US"/>
        </a:p>
      </dgm:t>
    </dgm:pt>
    <dgm:pt modelId="{DDB65111-3504-4FD8-B263-5BCFA2CFD51F}">
      <dgm:prSet/>
      <dgm:spPr/>
      <dgm:t>
        <a:bodyPr/>
        <a:lstStyle/>
        <a:p>
          <a:r>
            <a:rPr lang="en-GB" b="1" dirty="0"/>
            <a:t>How do we meet learners' strengths and needs?</a:t>
          </a:r>
          <a:endParaRPr lang="en-US" b="1" dirty="0"/>
        </a:p>
      </dgm:t>
    </dgm:pt>
    <dgm:pt modelId="{DE72D5AF-8013-4D12-A266-7619D30B0AD2}" type="parTrans" cxnId="{D2729E14-B579-4EDC-8791-48A514FF8822}">
      <dgm:prSet/>
      <dgm:spPr/>
      <dgm:t>
        <a:bodyPr/>
        <a:lstStyle/>
        <a:p>
          <a:endParaRPr lang="en-US"/>
        </a:p>
      </dgm:t>
    </dgm:pt>
    <dgm:pt modelId="{F4565ABA-67CC-42B2-A169-025B0B78C0D3}" type="sibTrans" cxnId="{D2729E14-B579-4EDC-8791-48A514FF8822}">
      <dgm:prSet/>
      <dgm:spPr/>
      <dgm:t>
        <a:bodyPr/>
        <a:lstStyle/>
        <a:p>
          <a:endParaRPr lang="en-US"/>
        </a:p>
      </dgm:t>
    </dgm:pt>
    <dgm:pt modelId="{8E513609-66D1-45AB-9B41-D11462E4EFB2}">
      <dgm:prSet/>
      <dgm:spPr/>
      <dgm:t>
        <a:bodyPr/>
        <a:lstStyle/>
        <a:p>
          <a:r>
            <a:rPr lang="en-GB" b="1" dirty="0"/>
            <a:t>How do we monitor, review and report on learner’s progress?</a:t>
          </a:r>
          <a:endParaRPr lang="en-US" b="1" dirty="0"/>
        </a:p>
      </dgm:t>
    </dgm:pt>
    <dgm:pt modelId="{484772C0-B34D-45D7-8264-E0CF84460DFC}" type="parTrans" cxnId="{86A438F6-DAC9-46C9-8B62-808D6B13C9DB}">
      <dgm:prSet/>
      <dgm:spPr/>
      <dgm:t>
        <a:bodyPr/>
        <a:lstStyle/>
        <a:p>
          <a:endParaRPr lang="en-US"/>
        </a:p>
      </dgm:t>
    </dgm:pt>
    <dgm:pt modelId="{D864C883-E181-4732-9D23-C99E9AB45CF6}" type="sibTrans" cxnId="{86A438F6-DAC9-46C9-8B62-808D6B13C9DB}">
      <dgm:prSet/>
      <dgm:spPr/>
      <dgm:t>
        <a:bodyPr/>
        <a:lstStyle/>
        <a:p>
          <a:endParaRPr lang="en-US"/>
        </a:p>
      </dgm:t>
    </dgm:pt>
    <dgm:pt modelId="{35A1D6AE-E1EC-4A90-8B93-B0B419E90F79}">
      <dgm:prSet/>
      <dgm:spPr/>
      <dgm:t>
        <a:bodyPr/>
        <a:lstStyle/>
        <a:p>
          <a:r>
            <a:rPr lang="en-GB" b="1" dirty="0"/>
            <a:t>What are our key strengths as a school community?</a:t>
          </a:r>
          <a:endParaRPr lang="en-US" b="1" dirty="0"/>
        </a:p>
      </dgm:t>
    </dgm:pt>
    <dgm:pt modelId="{B2282C0D-4CDB-4347-894C-169E59D6087C}" type="parTrans" cxnId="{756C507E-8187-41AA-8CD0-E58BEE8ABBBC}">
      <dgm:prSet/>
      <dgm:spPr/>
      <dgm:t>
        <a:bodyPr/>
        <a:lstStyle/>
        <a:p>
          <a:endParaRPr lang="en-US"/>
        </a:p>
      </dgm:t>
    </dgm:pt>
    <dgm:pt modelId="{DF560605-EDFB-4653-903B-1825F1121C36}" type="sibTrans" cxnId="{756C507E-8187-41AA-8CD0-E58BEE8ABBBC}">
      <dgm:prSet/>
      <dgm:spPr/>
      <dgm:t>
        <a:bodyPr/>
        <a:lstStyle/>
        <a:p>
          <a:endParaRPr lang="en-US"/>
        </a:p>
      </dgm:t>
    </dgm:pt>
    <dgm:pt modelId="{344BA45A-959E-4DBD-B22B-6663F4176145}">
      <dgm:prSet/>
      <dgm:spPr/>
      <dgm:t>
        <a:bodyPr/>
        <a:lstStyle/>
        <a:p>
          <a:r>
            <a:rPr lang="en-GB" b="1" dirty="0"/>
            <a:t>What areas do we need to focus on developing?</a:t>
          </a:r>
          <a:endParaRPr lang="en-US" b="1" dirty="0"/>
        </a:p>
      </dgm:t>
    </dgm:pt>
    <dgm:pt modelId="{7EDB3A4B-0987-4803-A826-DABF598266B8}" type="parTrans" cxnId="{99921FFF-5EB6-4D34-8BF8-E945F0E9725B}">
      <dgm:prSet/>
      <dgm:spPr/>
      <dgm:t>
        <a:bodyPr/>
        <a:lstStyle/>
        <a:p>
          <a:endParaRPr lang="en-US"/>
        </a:p>
      </dgm:t>
    </dgm:pt>
    <dgm:pt modelId="{1D693952-CB76-44D5-9934-7C64236844D8}" type="sibTrans" cxnId="{99921FFF-5EB6-4D34-8BF8-E945F0E9725B}">
      <dgm:prSet/>
      <dgm:spPr/>
      <dgm:t>
        <a:bodyPr/>
        <a:lstStyle/>
        <a:p>
          <a:endParaRPr lang="en-US"/>
        </a:p>
      </dgm:t>
    </dgm:pt>
    <dgm:pt modelId="{68189A42-9347-4BEC-A47E-8A7F98698428}">
      <dgm:prSet/>
      <dgm:spPr/>
      <dgm:t>
        <a:bodyPr/>
        <a:lstStyle/>
        <a:p>
          <a:r>
            <a:rPr lang="en-GB" b="1" dirty="0"/>
            <a:t>What are the implications for staff professional learning?</a:t>
          </a:r>
          <a:endParaRPr lang="en-US" b="1" dirty="0"/>
        </a:p>
      </dgm:t>
    </dgm:pt>
    <dgm:pt modelId="{D2A8AACD-5AAB-4DC8-8BE5-A33A85587CB6}" type="parTrans" cxnId="{59C5CD23-1E53-4927-A3FB-2F068544BFFE}">
      <dgm:prSet/>
      <dgm:spPr/>
      <dgm:t>
        <a:bodyPr/>
        <a:lstStyle/>
        <a:p>
          <a:endParaRPr lang="en-US"/>
        </a:p>
      </dgm:t>
    </dgm:pt>
    <dgm:pt modelId="{661AAEE6-FE1D-4F3D-B50C-72D9A3984A0F}" type="sibTrans" cxnId="{59C5CD23-1E53-4927-A3FB-2F068544BFFE}">
      <dgm:prSet/>
      <dgm:spPr/>
      <dgm:t>
        <a:bodyPr/>
        <a:lstStyle/>
        <a:p>
          <a:endParaRPr lang="en-US"/>
        </a:p>
      </dgm:t>
    </dgm:pt>
    <dgm:pt modelId="{5BB0C0ED-088E-41B1-A022-02DBC6F3BB58}">
      <dgm:prSet/>
      <dgm:spPr/>
      <dgm:t>
        <a:bodyPr/>
        <a:lstStyle/>
        <a:p>
          <a:r>
            <a:rPr lang="en-GB" b="1" dirty="0"/>
            <a:t>How can we use this evidence to inform our SSE plan?</a:t>
          </a:r>
          <a:endParaRPr lang="en-US" b="1" dirty="0"/>
        </a:p>
      </dgm:t>
    </dgm:pt>
    <dgm:pt modelId="{E2F86E6C-64A5-4707-B1A5-015B71EF3634}" type="parTrans" cxnId="{775494A3-0906-41FC-8443-3290F96CFC87}">
      <dgm:prSet/>
      <dgm:spPr/>
      <dgm:t>
        <a:bodyPr/>
        <a:lstStyle/>
        <a:p>
          <a:endParaRPr lang="en-US"/>
        </a:p>
      </dgm:t>
    </dgm:pt>
    <dgm:pt modelId="{1474C104-3744-40DA-B65F-6BCA067A03F3}" type="sibTrans" cxnId="{775494A3-0906-41FC-8443-3290F96CFC87}">
      <dgm:prSet/>
      <dgm:spPr/>
      <dgm:t>
        <a:bodyPr/>
        <a:lstStyle/>
        <a:p>
          <a:endParaRPr lang="en-US"/>
        </a:p>
      </dgm:t>
    </dgm:pt>
    <dgm:pt modelId="{CC5CF83F-6802-4F28-A438-D8A24DE8C19B}" type="pres">
      <dgm:prSet presAssocID="{959BB64B-4592-4436-ACC6-E99E35019B46}" presName="root" presStyleCnt="0">
        <dgm:presLayoutVars>
          <dgm:dir/>
          <dgm:resizeHandles val="exact"/>
        </dgm:presLayoutVars>
      </dgm:prSet>
      <dgm:spPr/>
    </dgm:pt>
    <dgm:pt modelId="{C0C6C860-F914-43ED-A027-AD671C34B475}" type="pres">
      <dgm:prSet presAssocID="{5C94C325-C17E-43C6-9A34-A0262BFEF3AA}" presName="compNode" presStyleCnt="0"/>
      <dgm:spPr/>
    </dgm:pt>
    <dgm:pt modelId="{3EAD1A0E-9889-4BBF-A53E-F65F5AA8DA44}" type="pres">
      <dgm:prSet presAssocID="{5C94C325-C17E-43C6-9A34-A0262BFEF3AA}" presName="bgRect" presStyleLbl="bgShp" presStyleIdx="0" presStyleCnt="7" custLinFactNeighborX="-7806" custLinFactNeighborY="-1986"/>
      <dgm:spPr/>
    </dgm:pt>
    <dgm:pt modelId="{6D958FF1-669C-42DD-BD33-B59DFBD1F7A1}" type="pres">
      <dgm:prSet presAssocID="{5C94C325-C17E-43C6-9A34-A0262BFEF3AA}"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6247E738-2CD2-4965-9ADC-416F2F2003CE}" type="pres">
      <dgm:prSet presAssocID="{5C94C325-C17E-43C6-9A34-A0262BFEF3AA}" presName="spaceRect" presStyleCnt="0"/>
      <dgm:spPr/>
    </dgm:pt>
    <dgm:pt modelId="{B23AC137-B521-47C3-8709-D700A11DE663}" type="pres">
      <dgm:prSet presAssocID="{5C94C325-C17E-43C6-9A34-A0262BFEF3AA}" presName="parTx" presStyleLbl="revTx" presStyleIdx="0" presStyleCnt="7">
        <dgm:presLayoutVars>
          <dgm:chMax val="0"/>
          <dgm:chPref val="0"/>
        </dgm:presLayoutVars>
      </dgm:prSet>
      <dgm:spPr/>
    </dgm:pt>
    <dgm:pt modelId="{69E8080F-C10C-4BC6-8B01-D105F781326C}" type="pres">
      <dgm:prSet presAssocID="{4008344B-F6BB-4E23-8354-BA734056A03D}" presName="sibTrans" presStyleCnt="0"/>
      <dgm:spPr/>
    </dgm:pt>
    <dgm:pt modelId="{7A4555BC-7C8D-4115-8AD3-992EB4DADF53}" type="pres">
      <dgm:prSet presAssocID="{DDB65111-3504-4FD8-B263-5BCFA2CFD51F}" presName="compNode" presStyleCnt="0"/>
      <dgm:spPr/>
    </dgm:pt>
    <dgm:pt modelId="{AAA4CA87-2F09-494E-82DB-A72CAF7DF0C3}" type="pres">
      <dgm:prSet presAssocID="{DDB65111-3504-4FD8-B263-5BCFA2CFD51F}" presName="bgRect" presStyleLbl="bgShp" presStyleIdx="1" presStyleCnt="7"/>
      <dgm:spPr/>
    </dgm:pt>
    <dgm:pt modelId="{678ACED0-D251-448A-8F93-4A34AE2EEF0C}" type="pres">
      <dgm:prSet presAssocID="{DDB65111-3504-4FD8-B263-5BCFA2CFD51F}"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roup Brainstorm"/>
        </a:ext>
      </dgm:extLst>
    </dgm:pt>
    <dgm:pt modelId="{B86AD74D-02DC-4506-9CB0-DD25DAEA9335}" type="pres">
      <dgm:prSet presAssocID="{DDB65111-3504-4FD8-B263-5BCFA2CFD51F}" presName="spaceRect" presStyleCnt="0"/>
      <dgm:spPr/>
    </dgm:pt>
    <dgm:pt modelId="{D0087F07-7051-44A0-A6F8-1EAC6DFA7E24}" type="pres">
      <dgm:prSet presAssocID="{DDB65111-3504-4FD8-B263-5BCFA2CFD51F}" presName="parTx" presStyleLbl="revTx" presStyleIdx="1" presStyleCnt="7">
        <dgm:presLayoutVars>
          <dgm:chMax val="0"/>
          <dgm:chPref val="0"/>
        </dgm:presLayoutVars>
      </dgm:prSet>
      <dgm:spPr/>
    </dgm:pt>
    <dgm:pt modelId="{271DBA0C-9133-4765-8E72-02DBD9DF003F}" type="pres">
      <dgm:prSet presAssocID="{F4565ABA-67CC-42B2-A169-025B0B78C0D3}" presName="sibTrans" presStyleCnt="0"/>
      <dgm:spPr/>
    </dgm:pt>
    <dgm:pt modelId="{F7A77F98-9EA0-4E4A-AC80-175358EFBA1D}" type="pres">
      <dgm:prSet presAssocID="{8E513609-66D1-45AB-9B41-D11462E4EFB2}" presName="compNode" presStyleCnt="0"/>
      <dgm:spPr/>
    </dgm:pt>
    <dgm:pt modelId="{47B747CF-C172-4828-B9D8-C42C023B96EE}" type="pres">
      <dgm:prSet presAssocID="{8E513609-66D1-45AB-9B41-D11462E4EFB2}" presName="bgRect" presStyleLbl="bgShp" presStyleIdx="2" presStyleCnt="7" custLinFactNeighborX="-6136" custLinFactNeighborY="-6939"/>
      <dgm:spPr/>
    </dgm:pt>
    <dgm:pt modelId="{3CA733D1-C694-48C3-93B1-F52C44D42A18}" type="pres">
      <dgm:prSet presAssocID="{8E513609-66D1-45AB-9B41-D11462E4EFB2}"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Research"/>
        </a:ext>
      </dgm:extLst>
    </dgm:pt>
    <dgm:pt modelId="{4B459C78-8B83-4144-AE77-5705DAB28060}" type="pres">
      <dgm:prSet presAssocID="{8E513609-66D1-45AB-9B41-D11462E4EFB2}" presName="spaceRect" presStyleCnt="0"/>
      <dgm:spPr/>
    </dgm:pt>
    <dgm:pt modelId="{18030049-2373-4F9F-B54D-1B2352C48D52}" type="pres">
      <dgm:prSet presAssocID="{8E513609-66D1-45AB-9B41-D11462E4EFB2}" presName="parTx" presStyleLbl="revTx" presStyleIdx="2" presStyleCnt="7">
        <dgm:presLayoutVars>
          <dgm:chMax val="0"/>
          <dgm:chPref val="0"/>
        </dgm:presLayoutVars>
      </dgm:prSet>
      <dgm:spPr/>
    </dgm:pt>
    <dgm:pt modelId="{B236E9CA-3A07-456C-A755-FB5F4903B762}" type="pres">
      <dgm:prSet presAssocID="{D864C883-E181-4732-9D23-C99E9AB45CF6}" presName="sibTrans" presStyleCnt="0"/>
      <dgm:spPr/>
    </dgm:pt>
    <dgm:pt modelId="{244013A1-4873-46D4-88DE-8B8128D7FCC0}" type="pres">
      <dgm:prSet presAssocID="{35A1D6AE-E1EC-4A90-8B93-B0B419E90F79}" presName="compNode" presStyleCnt="0"/>
      <dgm:spPr/>
    </dgm:pt>
    <dgm:pt modelId="{F937C757-CC91-4168-84F4-0729B856B383}" type="pres">
      <dgm:prSet presAssocID="{35A1D6AE-E1EC-4A90-8B93-B0B419E90F79}" presName="bgRect" presStyleLbl="bgShp" presStyleIdx="3" presStyleCnt="7"/>
      <dgm:spPr/>
    </dgm:pt>
    <dgm:pt modelId="{DA234455-1316-46AE-85FE-6D6E1C9662C4}" type="pres">
      <dgm:prSet presAssocID="{35A1D6AE-E1EC-4A90-8B93-B0B419E90F79}"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choolhouse"/>
        </a:ext>
      </dgm:extLst>
    </dgm:pt>
    <dgm:pt modelId="{DF4A4D3D-DAD7-4F61-862A-83C695501D08}" type="pres">
      <dgm:prSet presAssocID="{35A1D6AE-E1EC-4A90-8B93-B0B419E90F79}" presName="spaceRect" presStyleCnt="0"/>
      <dgm:spPr/>
    </dgm:pt>
    <dgm:pt modelId="{AAFF78F1-E2BD-49A6-A2EB-5F34DC9A76D3}" type="pres">
      <dgm:prSet presAssocID="{35A1D6AE-E1EC-4A90-8B93-B0B419E90F79}" presName="parTx" presStyleLbl="revTx" presStyleIdx="3" presStyleCnt="7">
        <dgm:presLayoutVars>
          <dgm:chMax val="0"/>
          <dgm:chPref val="0"/>
        </dgm:presLayoutVars>
      </dgm:prSet>
      <dgm:spPr/>
    </dgm:pt>
    <dgm:pt modelId="{FFD80B9D-AD36-4D78-8215-A4D46417F1EE}" type="pres">
      <dgm:prSet presAssocID="{DF560605-EDFB-4653-903B-1825F1121C36}" presName="sibTrans" presStyleCnt="0"/>
      <dgm:spPr/>
    </dgm:pt>
    <dgm:pt modelId="{9A1E4796-40AA-4CB1-9DFC-41C0F0EF7A8A}" type="pres">
      <dgm:prSet presAssocID="{344BA45A-959E-4DBD-B22B-6663F4176145}" presName="compNode" presStyleCnt="0"/>
      <dgm:spPr/>
    </dgm:pt>
    <dgm:pt modelId="{57EADE82-084C-49B2-B5C8-4C2AD9402570}" type="pres">
      <dgm:prSet presAssocID="{344BA45A-959E-4DBD-B22B-6663F4176145}" presName="bgRect" presStyleLbl="bgShp" presStyleIdx="4" presStyleCnt="7"/>
      <dgm:spPr/>
    </dgm:pt>
    <dgm:pt modelId="{F1CAA6FF-1CB1-4A4C-9C50-949A1F68AAD6}" type="pres">
      <dgm:prSet presAssocID="{344BA45A-959E-4DBD-B22B-6663F4176145}"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Magnifying glass"/>
        </a:ext>
      </dgm:extLst>
    </dgm:pt>
    <dgm:pt modelId="{E93B691F-A29C-461A-BAFF-E7C1CBD42D0C}" type="pres">
      <dgm:prSet presAssocID="{344BA45A-959E-4DBD-B22B-6663F4176145}" presName="spaceRect" presStyleCnt="0"/>
      <dgm:spPr/>
    </dgm:pt>
    <dgm:pt modelId="{CBADF696-B4A5-49A1-BD79-314033FFEACB}" type="pres">
      <dgm:prSet presAssocID="{344BA45A-959E-4DBD-B22B-6663F4176145}" presName="parTx" presStyleLbl="revTx" presStyleIdx="4" presStyleCnt="7">
        <dgm:presLayoutVars>
          <dgm:chMax val="0"/>
          <dgm:chPref val="0"/>
        </dgm:presLayoutVars>
      </dgm:prSet>
      <dgm:spPr/>
    </dgm:pt>
    <dgm:pt modelId="{7CC5718B-6A74-4666-BBA6-BC3849883EAD}" type="pres">
      <dgm:prSet presAssocID="{1D693952-CB76-44D5-9934-7C64236844D8}" presName="sibTrans" presStyleCnt="0"/>
      <dgm:spPr/>
    </dgm:pt>
    <dgm:pt modelId="{1FC3B2FD-81B9-4D32-BAA5-0C1F06BF96FC}" type="pres">
      <dgm:prSet presAssocID="{68189A42-9347-4BEC-A47E-8A7F98698428}" presName="compNode" presStyleCnt="0"/>
      <dgm:spPr/>
    </dgm:pt>
    <dgm:pt modelId="{2E6D027C-8286-46C8-B8DE-8AFFEB482BDE}" type="pres">
      <dgm:prSet presAssocID="{68189A42-9347-4BEC-A47E-8A7F98698428}" presName="bgRect" presStyleLbl="bgShp" presStyleIdx="5" presStyleCnt="7"/>
      <dgm:spPr/>
    </dgm:pt>
    <dgm:pt modelId="{B4BFDA6C-E68B-4FB3-AE7E-09F9F933023B}" type="pres">
      <dgm:prSet presAssocID="{68189A42-9347-4BEC-A47E-8A7F98698428}"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Group"/>
        </a:ext>
      </dgm:extLst>
    </dgm:pt>
    <dgm:pt modelId="{02BE191E-F7DA-4F0E-B1D2-4BAF95A140DA}" type="pres">
      <dgm:prSet presAssocID="{68189A42-9347-4BEC-A47E-8A7F98698428}" presName="spaceRect" presStyleCnt="0"/>
      <dgm:spPr/>
    </dgm:pt>
    <dgm:pt modelId="{52C405EC-BE92-4273-A3D3-E8BC59BDBC6F}" type="pres">
      <dgm:prSet presAssocID="{68189A42-9347-4BEC-A47E-8A7F98698428}" presName="parTx" presStyleLbl="revTx" presStyleIdx="5" presStyleCnt="7">
        <dgm:presLayoutVars>
          <dgm:chMax val="0"/>
          <dgm:chPref val="0"/>
        </dgm:presLayoutVars>
      </dgm:prSet>
      <dgm:spPr/>
    </dgm:pt>
    <dgm:pt modelId="{A65690CB-20C4-45DE-B3FA-142C1C61DEA2}" type="pres">
      <dgm:prSet presAssocID="{661AAEE6-FE1D-4F3D-B50C-72D9A3984A0F}" presName="sibTrans" presStyleCnt="0"/>
      <dgm:spPr/>
    </dgm:pt>
    <dgm:pt modelId="{BDADB4E3-5D84-4618-B3FC-24BBA7D3E3E5}" type="pres">
      <dgm:prSet presAssocID="{5BB0C0ED-088E-41B1-A022-02DBC6F3BB58}" presName="compNode" presStyleCnt="0"/>
      <dgm:spPr/>
    </dgm:pt>
    <dgm:pt modelId="{2F63EB80-3AEA-4555-9914-94E8259D48E5}" type="pres">
      <dgm:prSet presAssocID="{5BB0C0ED-088E-41B1-A022-02DBC6F3BB58}" presName="bgRect" presStyleLbl="bgShp" presStyleIdx="6" presStyleCnt="7"/>
      <dgm:spPr/>
    </dgm:pt>
    <dgm:pt modelId="{8C4D6E06-0B60-49D9-80C1-A290F7E24562}" type="pres">
      <dgm:prSet presAssocID="{5BB0C0ED-088E-41B1-A022-02DBC6F3BB58}"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CheckList"/>
        </a:ext>
      </dgm:extLst>
    </dgm:pt>
    <dgm:pt modelId="{E3FEFBCB-1C19-43A0-811A-5404A08FFE08}" type="pres">
      <dgm:prSet presAssocID="{5BB0C0ED-088E-41B1-A022-02DBC6F3BB58}" presName="spaceRect" presStyleCnt="0"/>
      <dgm:spPr/>
    </dgm:pt>
    <dgm:pt modelId="{32269F54-87ED-49BF-85EF-46217CD1199C}" type="pres">
      <dgm:prSet presAssocID="{5BB0C0ED-088E-41B1-A022-02DBC6F3BB58}" presName="parTx" presStyleLbl="revTx" presStyleIdx="6" presStyleCnt="7">
        <dgm:presLayoutVars>
          <dgm:chMax val="0"/>
          <dgm:chPref val="0"/>
        </dgm:presLayoutVars>
      </dgm:prSet>
      <dgm:spPr/>
    </dgm:pt>
  </dgm:ptLst>
  <dgm:cxnLst>
    <dgm:cxn modelId="{88956900-BB09-4BD0-8EDF-81F2F59FCFBC}" type="presOf" srcId="{8E513609-66D1-45AB-9B41-D11462E4EFB2}" destId="{18030049-2373-4F9F-B54D-1B2352C48D52}" srcOrd="0" destOrd="0" presId="urn:microsoft.com/office/officeart/2018/2/layout/IconVerticalSolidList"/>
    <dgm:cxn modelId="{D2729E14-B579-4EDC-8791-48A514FF8822}" srcId="{959BB64B-4592-4436-ACC6-E99E35019B46}" destId="{DDB65111-3504-4FD8-B263-5BCFA2CFD51F}" srcOrd="1" destOrd="0" parTransId="{DE72D5AF-8013-4D12-A266-7619D30B0AD2}" sibTransId="{F4565ABA-67CC-42B2-A169-025B0B78C0D3}"/>
    <dgm:cxn modelId="{59C5CD23-1E53-4927-A3FB-2F068544BFFE}" srcId="{959BB64B-4592-4436-ACC6-E99E35019B46}" destId="{68189A42-9347-4BEC-A47E-8A7F98698428}" srcOrd="5" destOrd="0" parTransId="{D2A8AACD-5AAB-4DC8-8BE5-A33A85587CB6}" sibTransId="{661AAEE6-FE1D-4F3D-B50C-72D9A3984A0F}"/>
    <dgm:cxn modelId="{B7581360-451C-41A3-9D61-1A7A3B9F8B8F}" type="presOf" srcId="{344BA45A-959E-4DBD-B22B-6663F4176145}" destId="{CBADF696-B4A5-49A1-BD79-314033FFEACB}" srcOrd="0" destOrd="0" presId="urn:microsoft.com/office/officeart/2018/2/layout/IconVerticalSolidList"/>
    <dgm:cxn modelId="{BDD54651-28DD-4231-B46D-B514568D0537}" type="presOf" srcId="{68189A42-9347-4BEC-A47E-8A7F98698428}" destId="{52C405EC-BE92-4273-A3D3-E8BC59BDBC6F}" srcOrd="0" destOrd="0" presId="urn:microsoft.com/office/officeart/2018/2/layout/IconVerticalSolidList"/>
    <dgm:cxn modelId="{6AFF4476-739E-449D-B6E8-E9B2591991B9}" type="presOf" srcId="{5BB0C0ED-088E-41B1-A022-02DBC6F3BB58}" destId="{32269F54-87ED-49BF-85EF-46217CD1199C}" srcOrd="0" destOrd="0" presId="urn:microsoft.com/office/officeart/2018/2/layout/IconVerticalSolidList"/>
    <dgm:cxn modelId="{1455147B-5944-4D0C-90A8-00FD4A231501}" type="presOf" srcId="{959BB64B-4592-4436-ACC6-E99E35019B46}" destId="{CC5CF83F-6802-4F28-A438-D8A24DE8C19B}" srcOrd="0" destOrd="0" presId="urn:microsoft.com/office/officeart/2018/2/layout/IconVerticalSolidList"/>
    <dgm:cxn modelId="{756C507E-8187-41AA-8CD0-E58BEE8ABBBC}" srcId="{959BB64B-4592-4436-ACC6-E99E35019B46}" destId="{35A1D6AE-E1EC-4A90-8B93-B0B419E90F79}" srcOrd="3" destOrd="0" parTransId="{B2282C0D-4CDB-4347-894C-169E59D6087C}" sibTransId="{DF560605-EDFB-4653-903B-1825F1121C36}"/>
    <dgm:cxn modelId="{775494A3-0906-41FC-8443-3290F96CFC87}" srcId="{959BB64B-4592-4436-ACC6-E99E35019B46}" destId="{5BB0C0ED-088E-41B1-A022-02DBC6F3BB58}" srcOrd="6" destOrd="0" parTransId="{E2F86E6C-64A5-4707-B1A5-015B71EF3634}" sibTransId="{1474C104-3744-40DA-B65F-6BCA067A03F3}"/>
    <dgm:cxn modelId="{76A76DAA-9793-474F-ABBB-B4AE6807F1B4}" type="presOf" srcId="{DDB65111-3504-4FD8-B263-5BCFA2CFD51F}" destId="{D0087F07-7051-44A0-A6F8-1EAC6DFA7E24}" srcOrd="0" destOrd="0" presId="urn:microsoft.com/office/officeart/2018/2/layout/IconVerticalSolidList"/>
    <dgm:cxn modelId="{85B8B9AD-F532-45A5-A839-5AB07153CDBF}" type="presOf" srcId="{5C94C325-C17E-43C6-9A34-A0262BFEF3AA}" destId="{B23AC137-B521-47C3-8709-D700A11DE663}" srcOrd="0" destOrd="0" presId="urn:microsoft.com/office/officeart/2018/2/layout/IconVerticalSolidList"/>
    <dgm:cxn modelId="{4BF6F5B0-B6C9-4A6E-8F51-0AFCA547BC50}" srcId="{959BB64B-4592-4436-ACC6-E99E35019B46}" destId="{5C94C325-C17E-43C6-9A34-A0262BFEF3AA}" srcOrd="0" destOrd="0" parTransId="{D6FA2513-D158-44A5-9EB5-1E496336D644}" sibTransId="{4008344B-F6BB-4E23-8354-BA734056A03D}"/>
    <dgm:cxn modelId="{387FCAF1-EEFC-4B23-BD08-3D78F0E6B1BE}" type="presOf" srcId="{35A1D6AE-E1EC-4A90-8B93-B0B419E90F79}" destId="{AAFF78F1-E2BD-49A6-A2EB-5F34DC9A76D3}" srcOrd="0" destOrd="0" presId="urn:microsoft.com/office/officeart/2018/2/layout/IconVerticalSolidList"/>
    <dgm:cxn modelId="{86A438F6-DAC9-46C9-8B62-808D6B13C9DB}" srcId="{959BB64B-4592-4436-ACC6-E99E35019B46}" destId="{8E513609-66D1-45AB-9B41-D11462E4EFB2}" srcOrd="2" destOrd="0" parTransId="{484772C0-B34D-45D7-8264-E0CF84460DFC}" sibTransId="{D864C883-E181-4732-9D23-C99E9AB45CF6}"/>
    <dgm:cxn modelId="{99921FFF-5EB6-4D34-8BF8-E945F0E9725B}" srcId="{959BB64B-4592-4436-ACC6-E99E35019B46}" destId="{344BA45A-959E-4DBD-B22B-6663F4176145}" srcOrd="4" destOrd="0" parTransId="{7EDB3A4B-0987-4803-A826-DABF598266B8}" sibTransId="{1D693952-CB76-44D5-9934-7C64236844D8}"/>
    <dgm:cxn modelId="{D0C7B26E-8108-4B47-900D-AF52A354CDE3}" type="presParOf" srcId="{CC5CF83F-6802-4F28-A438-D8A24DE8C19B}" destId="{C0C6C860-F914-43ED-A027-AD671C34B475}" srcOrd="0" destOrd="0" presId="urn:microsoft.com/office/officeart/2018/2/layout/IconVerticalSolidList"/>
    <dgm:cxn modelId="{E35CD7BC-2CFA-4B14-899B-13B7B1E45313}" type="presParOf" srcId="{C0C6C860-F914-43ED-A027-AD671C34B475}" destId="{3EAD1A0E-9889-4BBF-A53E-F65F5AA8DA44}" srcOrd="0" destOrd="0" presId="urn:microsoft.com/office/officeart/2018/2/layout/IconVerticalSolidList"/>
    <dgm:cxn modelId="{D47479E5-674F-4079-B023-A2BE86FE8EA2}" type="presParOf" srcId="{C0C6C860-F914-43ED-A027-AD671C34B475}" destId="{6D958FF1-669C-42DD-BD33-B59DFBD1F7A1}" srcOrd="1" destOrd="0" presId="urn:microsoft.com/office/officeart/2018/2/layout/IconVerticalSolidList"/>
    <dgm:cxn modelId="{110A8F48-E095-4DE6-9EDE-4E84D69385B9}" type="presParOf" srcId="{C0C6C860-F914-43ED-A027-AD671C34B475}" destId="{6247E738-2CD2-4965-9ADC-416F2F2003CE}" srcOrd="2" destOrd="0" presId="urn:microsoft.com/office/officeart/2018/2/layout/IconVerticalSolidList"/>
    <dgm:cxn modelId="{B027E02F-3D37-436C-83EA-48CDF8A50460}" type="presParOf" srcId="{C0C6C860-F914-43ED-A027-AD671C34B475}" destId="{B23AC137-B521-47C3-8709-D700A11DE663}" srcOrd="3" destOrd="0" presId="urn:microsoft.com/office/officeart/2018/2/layout/IconVerticalSolidList"/>
    <dgm:cxn modelId="{F4F409EB-20B2-4844-A124-C9101F089B58}" type="presParOf" srcId="{CC5CF83F-6802-4F28-A438-D8A24DE8C19B}" destId="{69E8080F-C10C-4BC6-8B01-D105F781326C}" srcOrd="1" destOrd="0" presId="urn:microsoft.com/office/officeart/2018/2/layout/IconVerticalSolidList"/>
    <dgm:cxn modelId="{9C7DC0EF-D8DC-43DB-B55B-AE4DF2A93618}" type="presParOf" srcId="{CC5CF83F-6802-4F28-A438-D8A24DE8C19B}" destId="{7A4555BC-7C8D-4115-8AD3-992EB4DADF53}" srcOrd="2" destOrd="0" presId="urn:microsoft.com/office/officeart/2018/2/layout/IconVerticalSolidList"/>
    <dgm:cxn modelId="{0507CA3F-386D-4A06-A141-D81227A1CC02}" type="presParOf" srcId="{7A4555BC-7C8D-4115-8AD3-992EB4DADF53}" destId="{AAA4CA87-2F09-494E-82DB-A72CAF7DF0C3}" srcOrd="0" destOrd="0" presId="urn:microsoft.com/office/officeart/2018/2/layout/IconVerticalSolidList"/>
    <dgm:cxn modelId="{6C36E534-A56B-4E55-929F-7BB2D93C37D1}" type="presParOf" srcId="{7A4555BC-7C8D-4115-8AD3-992EB4DADF53}" destId="{678ACED0-D251-448A-8F93-4A34AE2EEF0C}" srcOrd="1" destOrd="0" presId="urn:microsoft.com/office/officeart/2018/2/layout/IconVerticalSolidList"/>
    <dgm:cxn modelId="{90E8D9C5-E857-4FC7-88FC-6BE0FD5E9D8C}" type="presParOf" srcId="{7A4555BC-7C8D-4115-8AD3-992EB4DADF53}" destId="{B86AD74D-02DC-4506-9CB0-DD25DAEA9335}" srcOrd="2" destOrd="0" presId="urn:microsoft.com/office/officeart/2018/2/layout/IconVerticalSolidList"/>
    <dgm:cxn modelId="{22FEAE87-23B5-47FE-A205-133888047E8A}" type="presParOf" srcId="{7A4555BC-7C8D-4115-8AD3-992EB4DADF53}" destId="{D0087F07-7051-44A0-A6F8-1EAC6DFA7E24}" srcOrd="3" destOrd="0" presId="urn:microsoft.com/office/officeart/2018/2/layout/IconVerticalSolidList"/>
    <dgm:cxn modelId="{79C610B2-1FF7-46BF-B0CF-34BF6B9C6DC3}" type="presParOf" srcId="{CC5CF83F-6802-4F28-A438-D8A24DE8C19B}" destId="{271DBA0C-9133-4765-8E72-02DBD9DF003F}" srcOrd="3" destOrd="0" presId="urn:microsoft.com/office/officeart/2018/2/layout/IconVerticalSolidList"/>
    <dgm:cxn modelId="{9D579E4C-1A87-401E-8267-1517E74D4E85}" type="presParOf" srcId="{CC5CF83F-6802-4F28-A438-D8A24DE8C19B}" destId="{F7A77F98-9EA0-4E4A-AC80-175358EFBA1D}" srcOrd="4" destOrd="0" presId="urn:microsoft.com/office/officeart/2018/2/layout/IconVerticalSolidList"/>
    <dgm:cxn modelId="{93DAEA64-FDD0-401B-B945-27BA581DA4A5}" type="presParOf" srcId="{F7A77F98-9EA0-4E4A-AC80-175358EFBA1D}" destId="{47B747CF-C172-4828-B9D8-C42C023B96EE}" srcOrd="0" destOrd="0" presId="urn:microsoft.com/office/officeart/2018/2/layout/IconVerticalSolidList"/>
    <dgm:cxn modelId="{21B65A94-9D9F-44D3-AEB6-C8D922048ED4}" type="presParOf" srcId="{F7A77F98-9EA0-4E4A-AC80-175358EFBA1D}" destId="{3CA733D1-C694-48C3-93B1-F52C44D42A18}" srcOrd="1" destOrd="0" presId="urn:microsoft.com/office/officeart/2018/2/layout/IconVerticalSolidList"/>
    <dgm:cxn modelId="{5AABFD9F-98FC-4991-9F11-0D1A98973B7B}" type="presParOf" srcId="{F7A77F98-9EA0-4E4A-AC80-175358EFBA1D}" destId="{4B459C78-8B83-4144-AE77-5705DAB28060}" srcOrd="2" destOrd="0" presId="urn:microsoft.com/office/officeart/2018/2/layout/IconVerticalSolidList"/>
    <dgm:cxn modelId="{E81688BE-43E4-44D5-8C7D-B21BD65434B6}" type="presParOf" srcId="{F7A77F98-9EA0-4E4A-AC80-175358EFBA1D}" destId="{18030049-2373-4F9F-B54D-1B2352C48D52}" srcOrd="3" destOrd="0" presId="urn:microsoft.com/office/officeart/2018/2/layout/IconVerticalSolidList"/>
    <dgm:cxn modelId="{03AD9734-A248-4120-B6A4-0AF20DC31355}" type="presParOf" srcId="{CC5CF83F-6802-4F28-A438-D8A24DE8C19B}" destId="{B236E9CA-3A07-456C-A755-FB5F4903B762}" srcOrd="5" destOrd="0" presId="urn:microsoft.com/office/officeart/2018/2/layout/IconVerticalSolidList"/>
    <dgm:cxn modelId="{30EE9C60-AC70-4116-84AD-20B3D6863D5C}" type="presParOf" srcId="{CC5CF83F-6802-4F28-A438-D8A24DE8C19B}" destId="{244013A1-4873-46D4-88DE-8B8128D7FCC0}" srcOrd="6" destOrd="0" presId="urn:microsoft.com/office/officeart/2018/2/layout/IconVerticalSolidList"/>
    <dgm:cxn modelId="{B68D4732-887A-4906-A86F-314C265A255F}" type="presParOf" srcId="{244013A1-4873-46D4-88DE-8B8128D7FCC0}" destId="{F937C757-CC91-4168-84F4-0729B856B383}" srcOrd="0" destOrd="0" presId="urn:microsoft.com/office/officeart/2018/2/layout/IconVerticalSolidList"/>
    <dgm:cxn modelId="{E3D57EA9-D215-416E-AC98-D38156D63F90}" type="presParOf" srcId="{244013A1-4873-46D4-88DE-8B8128D7FCC0}" destId="{DA234455-1316-46AE-85FE-6D6E1C9662C4}" srcOrd="1" destOrd="0" presId="urn:microsoft.com/office/officeart/2018/2/layout/IconVerticalSolidList"/>
    <dgm:cxn modelId="{9038FE78-E66B-4415-9690-BC8E913C167F}" type="presParOf" srcId="{244013A1-4873-46D4-88DE-8B8128D7FCC0}" destId="{DF4A4D3D-DAD7-4F61-862A-83C695501D08}" srcOrd="2" destOrd="0" presId="urn:microsoft.com/office/officeart/2018/2/layout/IconVerticalSolidList"/>
    <dgm:cxn modelId="{5CB4AC30-74F9-4934-A249-C697FF6A9C23}" type="presParOf" srcId="{244013A1-4873-46D4-88DE-8B8128D7FCC0}" destId="{AAFF78F1-E2BD-49A6-A2EB-5F34DC9A76D3}" srcOrd="3" destOrd="0" presId="urn:microsoft.com/office/officeart/2018/2/layout/IconVerticalSolidList"/>
    <dgm:cxn modelId="{AC450975-6087-4C8F-96F7-CD1A2E940C28}" type="presParOf" srcId="{CC5CF83F-6802-4F28-A438-D8A24DE8C19B}" destId="{FFD80B9D-AD36-4D78-8215-A4D46417F1EE}" srcOrd="7" destOrd="0" presId="urn:microsoft.com/office/officeart/2018/2/layout/IconVerticalSolidList"/>
    <dgm:cxn modelId="{26731BEC-1913-4477-9FC1-DFC67E2625D9}" type="presParOf" srcId="{CC5CF83F-6802-4F28-A438-D8A24DE8C19B}" destId="{9A1E4796-40AA-4CB1-9DFC-41C0F0EF7A8A}" srcOrd="8" destOrd="0" presId="urn:microsoft.com/office/officeart/2018/2/layout/IconVerticalSolidList"/>
    <dgm:cxn modelId="{70B3A9B3-0BBA-4F2D-8692-F65122623EF0}" type="presParOf" srcId="{9A1E4796-40AA-4CB1-9DFC-41C0F0EF7A8A}" destId="{57EADE82-084C-49B2-B5C8-4C2AD9402570}" srcOrd="0" destOrd="0" presId="urn:microsoft.com/office/officeart/2018/2/layout/IconVerticalSolidList"/>
    <dgm:cxn modelId="{B84B0DE2-1F45-4314-A8C5-5095E41A3989}" type="presParOf" srcId="{9A1E4796-40AA-4CB1-9DFC-41C0F0EF7A8A}" destId="{F1CAA6FF-1CB1-4A4C-9C50-949A1F68AAD6}" srcOrd="1" destOrd="0" presId="urn:microsoft.com/office/officeart/2018/2/layout/IconVerticalSolidList"/>
    <dgm:cxn modelId="{7ADCE661-EF05-4554-92CA-52E50EC172E6}" type="presParOf" srcId="{9A1E4796-40AA-4CB1-9DFC-41C0F0EF7A8A}" destId="{E93B691F-A29C-461A-BAFF-E7C1CBD42D0C}" srcOrd="2" destOrd="0" presId="urn:microsoft.com/office/officeart/2018/2/layout/IconVerticalSolidList"/>
    <dgm:cxn modelId="{8721F447-830F-4B2F-A366-46BAD5EAB5F8}" type="presParOf" srcId="{9A1E4796-40AA-4CB1-9DFC-41C0F0EF7A8A}" destId="{CBADF696-B4A5-49A1-BD79-314033FFEACB}" srcOrd="3" destOrd="0" presId="urn:microsoft.com/office/officeart/2018/2/layout/IconVerticalSolidList"/>
    <dgm:cxn modelId="{F7F0C81A-867B-4CEE-9368-93DF95D1D7A1}" type="presParOf" srcId="{CC5CF83F-6802-4F28-A438-D8A24DE8C19B}" destId="{7CC5718B-6A74-4666-BBA6-BC3849883EAD}" srcOrd="9" destOrd="0" presId="urn:microsoft.com/office/officeart/2018/2/layout/IconVerticalSolidList"/>
    <dgm:cxn modelId="{30E97647-E365-424D-B7E4-20349EB48123}" type="presParOf" srcId="{CC5CF83F-6802-4F28-A438-D8A24DE8C19B}" destId="{1FC3B2FD-81B9-4D32-BAA5-0C1F06BF96FC}" srcOrd="10" destOrd="0" presId="urn:microsoft.com/office/officeart/2018/2/layout/IconVerticalSolidList"/>
    <dgm:cxn modelId="{C7E3277E-6A74-4D96-AE7D-D168D70868D9}" type="presParOf" srcId="{1FC3B2FD-81B9-4D32-BAA5-0C1F06BF96FC}" destId="{2E6D027C-8286-46C8-B8DE-8AFFEB482BDE}" srcOrd="0" destOrd="0" presId="urn:microsoft.com/office/officeart/2018/2/layout/IconVerticalSolidList"/>
    <dgm:cxn modelId="{7F94416A-6203-4398-A71A-296CDFD4E8F5}" type="presParOf" srcId="{1FC3B2FD-81B9-4D32-BAA5-0C1F06BF96FC}" destId="{B4BFDA6C-E68B-4FB3-AE7E-09F9F933023B}" srcOrd="1" destOrd="0" presId="urn:microsoft.com/office/officeart/2018/2/layout/IconVerticalSolidList"/>
    <dgm:cxn modelId="{72947ACC-17A8-40A4-A4F2-A662A9E7D313}" type="presParOf" srcId="{1FC3B2FD-81B9-4D32-BAA5-0C1F06BF96FC}" destId="{02BE191E-F7DA-4F0E-B1D2-4BAF95A140DA}" srcOrd="2" destOrd="0" presId="urn:microsoft.com/office/officeart/2018/2/layout/IconVerticalSolidList"/>
    <dgm:cxn modelId="{5A0E5CA4-0BC0-4443-935A-5D4B30BBB401}" type="presParOf" srcId="{1FC3B2FD-81B9-4D32-BAA5-0C1F06BF96FC}" destId="{52C405EC-BE92-4273-A3D3-E8BC59BDBC6F}" srcOrd="3" destOrd="0" presId="urn:microsoft.com/office/officeart/2018/2/layout/IconVerticalSolidList"/>
    <dgm:cxn modelId="{6B7DAD26-0446-450C-87D8-0B31CDF1F6D4}" type="presParOf" srcId="{CC5CF83F-6802-4F28-A438-D8A24DE8C19B}" destId="{A65690CB-20C4-45DE-B3FA-142C1C61DEA2}" srcOrd="11" destOrd="0" presId="urn:microsoft.com/office/officeart/2018/2/layout/IconVerticalSolidList"/>
    <dgm:cxn modelId="{452418B4-0DC3-4E0B-AD10-E66D82A50A4B}" type="presParOf" srcId="{CC5CF83F-6802-4F28-A438-D8A24DE8C19B}" destId="{BDADB4E3-5D84-4618-B3FC-24BBA7D3E3E5}" srcOrd="12" destOrd="0" presId="urn:microsoft.com/office/officeart/2018/2/layout/IconVerticalSolidList"/>
    <dgm:cxn modelId="{4BDE483E-7DFD-463D-BED9-9672BFC1B1AF}" type="presParOf" srcId="{BDADB4E3-5D84-4618-B3FC-24BBA7D3E3E5}" destId="{2F63EB80-3AEA-4555-9914-94E8259D48E5}" srcOrd="0" destOrd="0" presId="urn:microsoft.com/office/officeart/2018/2/layout/IconVerticalSolidList"/>
    <dgm:cxn modelId="{B9AD16D9-29AF-4688-825C-AEA43DA386DC}" type="presParOf" srcId="{BDADB4E3-5D84-4618-B3FC-24BBA7D3E3E5}" destId="{8C4D6E06-0B60-49D9-80C1-A290F7E24562}" srcOrd="1" destOrd="0" presId="urn:microsoft.com/office/officeart/2018/2/layout/IconVerticalSolidList"/>
    <dgm:cxn modelId="{26968E10-2D35-47B0-A897-BB4770894CEE}" type="presParOf" srcId="{BDADB4E3-5D84-4618-B3FC-24BBA7D3E3E5}" destId="{E3FEFBCB-1C19-43A0-811A-5404A08FFE08}" srcOrd="2" destOrd="0" presId="urn:microsoft.com/office/officeart/2018/2/layout/IconVerticalSolidList"/>
    <dgm:cxn modelId="{3291A9AB-50EA-460B-8DAE-5029BCE286B1}" type="presParOf" srcId="{BDADB4E3-5D84-4618-B3FC-24BBA7D3E3E5}" destId="{32269F54-87ED-49BF-85EF-46217CD1199C}"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EC71CD5-6EB1-4046-9654-B126193FBF34}" type="doc">
      <dgm:prSet loTypeId="urn:microsoft.com/office/officeart/2016/7/layout/RepeatingBendingProcessNew" loCatId="process" qsTypeId="urn:microsoft.com/office/officeart/2005/8/quickstyle/simple1" qsCatId="simple" csTypeId="urn:microsoft.com/office/officeart/2005/8/colors/colorful2" csCatId="colorful" phldr="1"/>
      <dgm:spPr/>
      <dgm:t>
        <a:bodyPr/>
        <a:lstStyle/>
        <a:p>
          <a:endParaRPr lang="en-US"/>
        </a:p>
      </dgm:t>
    </dgm:pt>
    <dgm:pt modelId="{760ACD87-AD18-4938-AC5F-1E5D444A4D25}">
      <dgm:prSet/>
      <dgm:spPr/>
      <dgm:t>
        <a:bodyPr/>
        <a:lstStyle/>
        <a:p>
          <a:r>
            <a:rPr lang="en-IE" dirty="0"/>
            <a:t>1. </a:t>
          </a:r>
          <a:r>
            <a:rPr lang="en-IE" b="1" dirty="0"/>
            <a:t>Familiarise ourselves with Staff Survey Data.</a:t>
          </a:r>
          <a:endParaRPr lang="en-US" b="1" dirty="0"/>
        </a:p>
      </dgm:t>
    </dgm:pt>
    <dgm:pt modelId="{124971DA-078D-4900-A981-0F4340D907F9}" type="parTrans" cxnId="{C2CB4E5F-12FF-454C-8027-27B2FF383C9B}">
      <dgm:prSet/>
      <dgm:spPr/>
      <dgm:t>
        <a:bodyPr/>
        <a:lstStyle/>
        <a:p>
          <a:endParaRPr lang="en-US"/>
        </a:p>
      </dgm:t>
    </dgm:pt>
    <dgm:pt modelId="{36F56394-0F9F-4A4C-A20D-DB027E6A3E64}" type="sibTrans" cxnId="{C2CB4E5F-12FF-454C-8027-27B2FF383C9B}">
      <dgm:prSet/>
      <dgm:spPr/>
      <dgm:t>
        <a:bodyPr/>
        <a:lstStyle/>
        <a:p>
          <a:endParaRPr lang="en-US"/>
        </a:p>
      </dgm:t>
    </dgm:pt>
    <dgm:pt modelId="{463BFAF0-8DE7-4F84-89B7-A58C21D343D7}">
      <dgm:prSet/>
      <dgm:spPr/>
      <dgm:t>
        <a:bodyPr/>
        <a:lstStyle/>
        <a:p>
          <a:r>
            <a:rPr lang="en-IE" dirty="0"/>
            <a:t>2. </a:t>
          </a:r>
          <a:r>
            <a:rPr lang="en-IE" b="1" dirty="0"/>
            <a:t>Colour Code the different Themes that arose</a:t>
          </a:r>
          <a:endParaRPr lang="en-US" b="1" dirty="0"/>
        </a:p>
      </dgm:t>
    </dgm:pt>
    <dgm:pt modelId="{BC6A1490-7D63-40C3-97C6-0340A0166AC8}" type="parTrans" cxnId="{94F85390-1595-4014-9CCB-B3D6464F8596}">
      <dgm:prSet/>
      <dgm:spPr/>
      <dgm:t>
        <a:bodyPr/>
        <a:lstStyle/>
        <a:p>
          <a:endParaRPr lang="en-US"/>
        </a:p>
      </dgm:t>
    </dgm:pt>
    <dgm:pt modelId="{A53DF059-A97E-45A1-AAD4-9CB020831C3A}" type="sibTrans" cxnId="{94F85390-1595-4014-9CCB-B3D6464F8596}">
      <dgm:prSet/>
      <dgm:spPr/>
      <dgm:t>
        <a:bodyPr/>
        <a:lstStyle/>
        <a:p>
          <a:endParaRPr lang="en-US"/>
        </a:p>
      </dgm:t>
    </dgm:pt>
    <dgm:pt modelId="{8BB3DF05-09D1-4F3B-BF6F-C7504DCAAAEA}">
      <dgm:prSet/>
      <dgm:spPr/>
      <dgm:t>
        <a:bodyPr/>
        <a:lstStyle/>
        <a:p>
          <a:r>
            <a:rPr lang="en-IE" dirty="0"/>
            <a:t>3</a:t>
          </a:r>
          <a:r>
            <a:rPr lang="en-IE" b="1" dirty="0"/>
            <a:t>. Review and Develop the Themes</a:t>
          </a:r>
          <a:r>
            <a:rPr lang="en-IE" dirty="0"/>
            <a:t>.</a:t>
          </a:r>
          <a:endParaRPr lang="en-US" dirty="0"/>
        </a:p>
      </dgm:t>
    </dgm:pt>
    <dgm:pt modelId="{87C024FE-A278-48E1-BB3F-6502203BFFE0}" type="parTrans" cxnId="{AB7DBB16-3391-465C-B863-7A0FA638DED0}">
      <dgm:prSet/>
      <dgm:spPr/>
      <dgm:t>
        <a:bodyPr/>
        <a:lstStyle/>
        <a:p>
          <a:endParaRPr lang="en-US"/>
        </a:p>
      </dgm:t>
    </dgm:pt>
    <dgm:pt modelId="{E1FD6744-9489-45B8-A8FC-0454A6EA15D1}" type="sibTrans" cxnId="{AB7DBB16-3391-465C-B863-7A0FA638DED0}">
      <dgm:prSet/>
      <dgm:spPr/>
      <dgm:t>
        <a:bodyPr/>
        <a:lstStyle/>
        <a:p>
          <a:endParaRPr lang="en-US"/>
        </a:p>
      </dgm:t>
    </dgm:pt>
    <dgm:pt modelId="{E46C1A3E-AF93-4A9A-84F5-4AE60315079E}">
      <dgm:prSet/>
      <dgm:spPr/>
      <dgm:t>
        <a:bodyPr/>
        <a:lstStyle/>
        <a:p>
          <a:r>
            <a:rPr lang="en-GB" dirty="0"/>
            <a:t>4</a:t>
          </a:r>
          <a:r>
            <a:rPr lang="en-GB" b="1" dirty="0"/>
            <a:t>. Look at how prevalent the themes were across all Departments.</a:t>
          </a:r>
          <a:endParaRPr lang="en-US" b="1" dirty="0"/>
        </a:p>
      </dgm:t>
    </dgm:pt>
    <dgm:pt modelId="{0C551BB7-E56C-4870-8057-54D504A8CBA3}" type="parTrans" cxnId="{778FD13A-9E76-4937-9742-DDD2E27B893B}">
      <dgm:prSet/>
      <dgm:spPr/>
      <dgm:t>
        <a:bodyPr/>
        <a:lstStyle/>
        <a:p>
          <a:endParaRPr lang="en-US"/>
        </a:p>
      </dgm:t>
    </dgm:pt>
    <dgm:pt modelId="{8DAAD909-C8BB-41BE-A4CA-EC5128E68D68}" type="sibTrans" cxnId="{778FD13A-9E76-4937-9742-DDD2E27B893B}">
      <dgm:prSet/>
      <dgm:spPr/>
      <dgm:t>
        <a:bodyPr/>
        <a:lstStyle/>
        <a:p>
          <a:endParaRPr lang="en-US"/>
        </a:p>
      </dgm:t>
    </dgm:pt>
    <dgm:pt modelId="{7147401C-A6AD-4FD1-8F88-4FA10F483B67}">
      <dgm:prSet/>
      <dgm:spPr/>
      <dgm:t>
        <a:bodyPr/>
        <a:lstStyle/>
        <a:p>
          <a:r>
            <a:rPr lang="en-GB" dirty="0"/>
            <a:t>5. </a:t>
          </a:r>
          <a:r>
            <a:rPr lang="en-GB" b="1" dirty="0"/>
            <a:t>Later look to see if  these Themes crop up in the Student and Parent Data also?</a:t>
          </a:r>
          <a:endParaRPr lang="en-US" b="1" dirty="0"/>
        </a:p>
      </dgm:t>
    </dgm:pt>
    <dgm:pt modelId="{DDD84043-9D02-417D-A8CE-9FD92E7364B3}" type="parTrans" cxnId="{24DC37AB-5196-4D1E-8409-49CACA561EFE}">
      <dgm:prSet/>
      <dgm:spPr/>
      <dgm:t>
        <a:bodyPr/>
        <a:lstStyle/>
        <a:p>
          <a:endParaRPr lang="en-US"/>
        </a:p>
      </dgm:t>
    </dgm:pt>
    <dgm:pt modelId="{33899C75-EC8D-4FC2-95FF-22AE366A8CD6}" type="sibTrans" cxnId="{24DC37AB-5196-4D1E-8409-49CACA561EFE}">
      <dgm:prSet/>
      <dgm:spPr/>
      <dgm:t>
        <a:bodyPr/>
        <a:lstStyle/>
        <a:p>
          <a:endParaRPr lang="en-US"/>
        </a:p>
      </dgm:t>
    </dgm:pt>
    <dgm:pt modelId="{ACE4E40E-D616-4EEB-AD2A-48AE8C80C696}">
      <dgm:prSet/>
      <dgm:spPr/>
      <dgm:t>
        <a:bodyPr/>
        <a:lstStyle/>
        <a:p>
          <a:r>
            <a:rPr lang="en-GB" dirty="0"/>
            <a:t>6. </a:t>
          </a:r>
          <a:r>
            <a:rPr lang="en-GB" b="1" dirty="0"/>
            <a:t>From themes / issues identified prioritise a few – meeting the highest needs of our students.</a:t>
          </a:r>
          <a:endParaRPr lang="en-US" b="1" dirty="0"/>
        </a:p>
      </dgm:t>
    </dgm:pt>
    <dgm:pt modelId="{E8EAC8B2-4D33-4D3A-991E-E3E9CCB91D08}" type="parTrans" cxnId="{60802F59-A5BC-45E1-8D4F-CACB9CA4B3AE}">
      <dgm:prSet/>
      <dgm:spPr/>
      <dgm:t>
        <a:bodyPr/>
        <a:lstStyle/>
        <a:p>
          <a:endParaRPr lang="en-US"/>
        </a:p>
      </dgm:t>
    </dgm:pt>
    <dgm:pt modelId="{1D94BA89-396C-4564-9AE0-7F6BFC0D3EBE}" type="sibTrans" cxnId="{60802F59-A5BC-45E1-8D4F-CACB9CA4B3AE}">
      <dgm:prSet/>
      <dgm:spPr/>
      <dgm:t>
        <a:bodyPr/>
        <a:lstStyle/>
        <a:p>
          <a:endParaRPr lang="en-US"/>
        </a:p>
      </dgm:t>
    </dgm:pt>
    <dgm:pt modelId="{9C3C48CA-5E5B-48C5-BF76-7C6AB6E0779D}" type="pres">
      <dgm:prSet presAssocID="{7EC71CD5-6EB1-4046-9654-B126193FBF34}" presName="Name0" presStyleCnt="0">
        <dgm:presLayoutVars>
          <dgm:dir/>
          <dgm:resizeHandles val="exact"/>
        </dgm:presLayoutVars>
      </dgm:prSet>
      <dgm:spPr/>
    </dgm:pt>
    <dgm:pt modelId="{7A57C4D1-5123-468D-927B-D128CD2C05D4}" type="pres">
      <dgm:prSet presAssocID="{760ACD87-AD18-4938-AC5F-1E5D444A4D25}" presName="node" presStyleLbl="node1" presStyleIdx="0" presStyleCnt="6">
        <dgm:presLayoutVars>
          <dgm:bulletEnabled val="1"/>
        </dgm:presLayoutVars>
      </dgm:prSet>
      <dgm:spPr/>
    </dgm:pt>
    <dgm:pt modelId="{63F76223-4758-4D5C-B480-A13C51C712FC}" type="pres">
      <dgm:prSet presAssocID="{36F56394-0F9F-4A4C-A20D-DB027E6A3E64}" presName="sibTrans" presStyleLbl="sibTrans1D1" presStyleIdx="0" presStyleCnt="5"/>
      <dgm:spPr/>
    </dgm:pt>
    <dgm:pt modelId="{6E762441-4157-4445-8F18-9C5931832D34}" type="pres">
      <dgm:prSet presAssocID="{36F56394-0F9F-4A4C-A20D-DB027E6A3E64}" presName="connectorText" presStyleLbl="sibTrans1D1" presStyleIdx="0" presStyleCnt="5"/>
      <dgm:spPr/>
    </dgm:pt>
    <dgm:pt modelId="{44C6F65D-7C57-4D11-A377-81ABCDE03C62}" type="pres">
      <dgm:prSet presAssocID="{463BFAF0-8DE7-4F84-89B7-A58C21D343D7}" presName="node" presStyleLbl="node1" presStyleIdx="1" presStyleCnt="6">
        <dgm:presLayoutVars>
          <dgm:bulletEnabled val="1"/>
        </dgm:presLayoutVars>
      </dgm:prSet>
      <dgm:spPr/>
    </dgm:pt>
    <dgm:pt modelId="{1C66F51F-FE4C-44C9-AC49-7F95523A0A17}" type="pres">
      <dgm:prSet presAssocID="{A53DF059-A97E-45A1-AAD4-9CB020831C3A}" presName="sibTrans" presStyleLbl="sibTrans1D1" presStyleIdx="1" presStyleCnt="5"/>
      <dgm:spPr/>
    </dgm:pt>
    <dgm:pt modelId="{EFB70804-3CDD-4F1A-BFD1-6727C919C757}" type="pres">
      <dgm:prSet presAssocID="{A53DF059-A97E-45A1-AAD4-9CB020831C3A}" presName="connectorText" presStyleLbl="sibTrans1D1" presStyleIdx="1" presStyleCnt="5"/>
      <dgm:spPr/>
    </dgm:pt>
    <dgm:pt modelId="{69D8E686-0525-460C-BF30-F6A3E78FFA28}" type="pres">
      <dgm:prSet presAssocID="{8BB3DF05-09D1-4F3B-BF6F-C7504DCAAAEA}" presName="node" presStyleLbl="node1" presStyleIdx="2" presStyleCnt="6">
        <dgm:presLayoutVars>
          <dgm:bulletEnabled val="1"/>
        </dgm:presLayoutVars>
      </dgm:prSet>
      <dgm:spPr/>
    </dgm:pt>
    <dgm:pt modelId="{EB34086D-506E-475F-9BB9-BB9395CC925F}" type="pres">
      <dgm:prSet presAssocID="{E1FD6744-9489-45B8-A8FC-0454A6EA15D1}" presName="sibTrans" presStyleLbl="sibTrans1D1" presStyleIdx="2" presStyleCnt="5"/>
      <dgm:spPr/>
    </dgm:pt>
    <dgm:pt modelId="{57E35898-F564-4C48-AB9E-3B80430A67F5}" type="pres">
      <dgm:prSet presAssocID="{E1FD6744-9489-45B8-A8FC-0454A6EA15D1}" presName="connectorText" presStyleLbl="sibTrans1D1" presStyleIdx="2" presStyleCnt="5"/>
      <dgm:spPr/>
    </dgm:pt>
    <dgm:pt modelId="{5C11628B-E382-4757-B63D-9C893E947342}" type="pres">
      <dgm:prSet presAssocID="{E46C1A3E-AF93-4A9A-84F5-4AE60315079E}" presName="node" presStyleLbl="node1" presStyleIdx="3" presStyleCnt="6">
        <dgm:presLayoutVars>
          <dgm:bulletEnabled val="1"/>
        </dgm:presLayoutVars>
      </dgm:prSet>
      <dgm:spPr/>
    </dgm:pt>
    <dgm:pt modelId="{5AD17938-30AB-460B-833B-26FF98E946DB}" type="pres">
      <dgm:prSet presAssocID="{8DAAD909-C8BB-41BE-A4CA-EC5128E68D68}" presName="sibTrans" presStyleLbl="sibTrans1D1" presStyleIdx="3" presStyleCnt="5"/>
      <dgm:spPr/>
    </dgm:pt>
    <dgm:pt modelId="{6E2BB132-4877-4E4E-9B6D-5BA3B7244F5B}" type="pres">
      <dgm:prSet presAssocID="{8DAAD909-C8BB-41BE-A4CA-EC5128E68D68}" presName="connectorText" presStyleLbl="sibTrans1D1" presStyleIdx="3" presStyleCnt="5"/>
      <dgm:spPr/>
    </dgm:pt>
    <dgm:pt modelId="{77C3D2C5-4600-4E2B-BC41-90E217E634C2}" type="pres">
      <dgm:prSet presAssocID="{7147401C-A6AD-4FD1-8F88-4FA10F483B67}" presName="node" presStyleLbl="node1" presStyleIdx="4" presStyleCnt="6">
        <dgm:presLayoutVars>
          <dgm:bulletEnabled val="1"/>
        </dgm:presLayoutVars>
      </dgm:prSet>
      <dgm:spPr/>
    </dgm:pt>
    <dgm:pt modelId="{A13848B8-BC40-463C-B6FC-BF8D3448688D}" type="pres">
      <dgm:prSet presAssocID="{33899C75-EC8D-4FC2-95FF-22AE366A8CD6}" presName="sibTrans" presStyleLbl="sibTrans1D1" presStyleIdx="4" presStyleCnt="5"/>
      <dgm:spPr/>
    </dgm:pt>
    <dgm:pt modelId="{6BD82D6D-6381-4509-9734-F202CAC5CC51}" type="pres">
      <dgm:prSet presAssocID="{33899C75-EC8D-4FC2-95FF-22AE366A8CD6}" presName="connectorText" presStyleLbl="sibTrans1D1" presStyleIdx="4" presStyleCnt="5"/>
      <dgm:spPr/>
    </dgm:pt>
    <dgm:pt modelId="{DE982C03-9E40-4B69-B6A0-81816BF20E86}" type="pres">
      <dgm:prSet presAssocID="{ACE4E40E-D616-4EEB-AD2A-48AE8C80C696}" presName="node" presStyleLbl="node1" presStyleIdx="5" presStyleCnt="6">
        <dgm:presLayoutVars>
          <dgm:bulletEnabled val="1"/>
        </dgm:presLayoutVars>
      </dgm:prSet>
      <dgm:spPr/>
    </dgm:pt>
  </dgm:ptLst>
  <dgm:cxnLst>
    <dgm:cxn modelId="{AB7DBB16-3391-465C-B863-7A0FA638DED0}" srcId="{7EC71CD5-6EB1-4046-9654-B126193FBF34}" destId="{8BB3DF05-09D1-4F3B-BF6F-C7504DCAAAEA}" srcOrd="2" destOrd="0" parTransId="{87C024FE-A278-48E1-BB3F-6502203BFFE0}" sibTransId="{E1FD6744-9489-45B8-A8FC-0454A6EA15D1}"/>
    <dgm:cxn modelId="{823F601F-0455-4BF3-AFF6-EB5A0E35744A}" type="presOf" srcId="{A53DF059-A97E-45A1-AAD4-9CB020831C3A}" destId="{EFB70804-3CDD-4F1A-BFD1-6727C919C757}" srcOrd="1" destOrd="0" presId="urn:microsoft.com/office/officeart/2016/7/layout/RepeatingBendingProcessNew"/>
    <dgm:cxn modelId="{778FD13A-9E76-4937-9742-DDD2E27B893B}" srcId="{7EC71CD5-6EB1-4046-9654-B126193FBF34}" destId="{E46C1A3E-AF93-4A9A-84F5-4AE60315079E}" srcOrd="3" destOrd="0" parTransId="{0C551BB7-E56C-4870-8057-54D504A8CBA3}" sibTransId="{8DAAD909-C8BB-41BE-A4CA-EC5128E68D68}"/>
    <dgm:cxn modelId="{C2CB4E5F-12FF-454C-8027-27B2FF383C9B}" srcId="{7EC71CD5-6EB1-4046-9654-B126193FBF34}" destId="{760ACD87-AD18-4938-AC5F-1E5D444A4D25}" srcOrd="0" destOrd="0" parTransId="{124971DA-078D-4900-A981-0F4340D907F9}" sibTransId="{36F56394-0F9F-4A4C-A20D-DB027E6A3E64}"/>
    <dgm:cxn modelId="{DAB3A942-F983-4FEC-B363-9F86789FC0EE}" type="presOf" srcId="{8DAAD909-C8BB-41BE-A4CA-EC5128E68D68}" destId="{6E2BB132-4877-4E4E-9B6D-5BA3B7244F5B}" srcOrd="1" destOrd="0" presId="urn:microsoft.com/office/officeart/2016/7/layout/RepeatingBendingProcessNew"/>
    <dgm:cxn modelId="{FD19596A-9651-43D0-8D1F-EF1E15F5BFCC}" type="presOf" srcId="{ACE4E40E-D616-4EEB-AD2A-48AE8C80C696}" destId="{DE982C03-9E40-4B69-B6A0-81816BF20E86}" srcOrd="0" destOrd="0" presId="urn:microsoft.com/office/officeart/2016/7/layout/RepeatingBendingProcessNew"/>
    <dgm:cxn modelId="{7408A76F-341F-43BB-A99D-CCAC7D552B1D}" type="presOf" srcId="{7147401C-A6AD-4FD1-8F88-4FA10F483B67}" destId="{77C3D2C5-4600-4E2B-BC41-90E217E634C2}" srcOrd="0" destOrd="0" presId="urn:microsoft.com/office/officeart/2016/7/layout/RepeatingBendingProcessNew"/>
    <dgm:cxn modelId="{EFA6C66F-4861-414A-98BC-8E7AB6F4DDB5}" type="presOf" srcId="{E1FD6744-9489-45B8-A8FC-0454A6EA15D1}" destId="{EB34086D-506E-475F-9BB9-BB9395CC925F}" srcOrd="0" destOrd="0" presId="urn:microsoft.com/office/officeart/2016/7/layout/RepeatingBendingProcessNew"/>
    <dgm:cxn modelId="{84CE3A50-0D27-49CC-A657-82BDFC36C7C7}" type="presOf" srcId="{36F56394-0F9F-4A4C-A20D-DB027E6A3E64}" destId="{63F76223-4758-4D5C-B480-A13C51C712FC}" srcOrd="0" destOrd="0" presId="urn:microsoft.com/office/officeart/2016/7/layout/RepeatingBendingProcessNew"/>
    <dgm:cxn modelId="{A996B176-6050-4199-A7EE-16EDB5749DCC}" type="presOf" srcId="{A53DF059-A97E-45A1-AAD4-9CB020831C3A}" destId="{1C66F51F-FE4C-44C9-AC49-7F95523A0A17}" srcOrd="0" destOrd="0" presId="urn:microsoft.com/office/officeart/2016/7/layout/RepeatingBendingProcessNew"/>
    <dgm:cxn modelId="{60802F59-A5BC-45E1-8D4F-CACB9CA4B3AE}" srcId="{7EC71CD5-6EB1-4046-9654-B126193FBF34}" destId="{ACE4E40E-D616-4EEB-AD2A-48AE8C80C696}" srcOrd="5" destOrd="0" parTransId="{E8EAC8B2-4D33-4D3A-991E-E3E9CCB91D08}" sibTransId="{1D94BA89-396C-4564-9AE0-7F6BFC0D3EBE}"/>
    <dgm:cxn modelId="{94F85390-1595-4014-9CCB-B3D6464F8596}" srcId="{7EC71CD5-6EB1-4046-9654-B126193FBF34}" destId="{463BFAF0-8DE7-4F84-89B7-A58C21D343D7}" srcOrd="1" destOrd="0" parTransId="{BC6A1490-7D63-40C3-97C6-0340A0166AC8}" sibTransId="{A53DF059-A97E-45A1-AAD4-9CB020831C3A}"/>
    <dgm:cxn modelId="{D7C8F993-9DEA-4B48-8EDA-A7DA4DE9B15F}" type="presOf" srcId="{8DAAD909-C8BB-41BE-A4CA-EC5128E68D68}" destId="{5AD17938-30AB-460B-833B-26FF98E946DB}" srcOrd="0" destOrd="0" presId="urn:microsoft.com/office/officeart/2016/7/layout/RepeatingBendingProcessNew"/>
    <dgm:cxn modelId="{24DC37AB-5196-4D1E-8409-49CACA561EFE}" srcId="{7EC71CD5-6EB1-4046-9654-B126193FBF34}" destId="{7147401C-A6AD-4FD1-8F88-4FA10F483B67}" srcOrd="4" destOrd="0" parTransId="{DDD84043-9D02-417D-A8CE-9FD92E7364B3}" sibTransId="{33899C75-EC8D-4FC2-95FF-22AE366A8CD6}"/>
    <dgm:cxn modelId="{CE4F6DB0-0712-4561-9D62-899976706A10}" type="presOf" srcId="{463BFAF0-8DE7-4F84-89B7-A58C21D343D7}" destId="{44C6F65D-7C57-4D11-A377-81ABCDE03C62}" srcOrd="0" destOrd="0" presId="urn:microsoft.com/office/officeart/2016/7/layout/RepeatingBendingProcessNew"/>
    <dgm:cxn modelId="{BD3AA1B9-D700-4207-86A9-419490F4FE52}" type="presOf" srcId="{760ACD87-AD18-4938-AC5F-1E5D444A4D25}" destId="{7A57C4D1-5123-468D-927B-D128CD2C05D4}" srcOrd="0" destOrd="0" presId="urn:microsoft.com/office/officeart/2016/7/layout/RepeatingBendingProcessNew"/>
    <dgm:cxn modelId="{CCDAAEBC-8CF5-4DEF-B0A1-CC20E3A30E18}" type="presOf" srcId="{E46C1A3E-AF93-4A9A-84F5-4AE60315079E}" destId="{5C11628B-E382-4757-B63D-9C893E947342}" srcOrd="0" destOrd="0" presId="urn:microsoft.com/office/officeart/2016/7/layout/RepeatingBendingProcessNew"/>
    <dgm:cxn modelId="{201F27C8-66D3-4CD2-B489-846BC8FBCD89}" type="presOf" srcId="{33899C75-EC8D-4FC2-95FF-22AE366A8CD6}" destId="{6BD82D6D-6381-4509-9734-F202CAC5CC51}" srcOrd="1" destOrd="0" presId="urn:microsoft.com/office/officeart/2016/7/layout/RepeatingBendingProcessNew"/>
    <dgm:cxn modelId="{A8CE0EE8-C366-4FF9-BC06-BC06CA7D0D25}" type="presOf" srcId="{33899C75-EC8D-4FC2-95FF-22AE366A8CD6}" destId="{A13848B8-BC40-463C-B6FC-BF8D3448688D}" srcOrd="0" destOrd="0" presId="urn:microsoft.com/office/officeart/2016/7/layout/RepeatingBendingProcessNew"/>
    <dgm:cxn modelId="{AAFE45F5-2F98-470E-B117-4499D1E3F615}" type="presOf" srcId="{7EC71CD5-6EB1-4046-9654-B126193FBF34}" destId="{9C3C48CA-5E5B-48C5-BF76-7C6AB6E0779D}" srcOrd="0" destOrd="0" presId="urn:microsoft.com/office/officeart/2016/7/layout/RepeatingBendingProcessNew"/>
    <dgm:cxn modelId="{B96120F6-BF06-435B-A713-8E36C1C4CCBC}" type="presOf" srcId="{8BB3DF05-09D1-4F3B-BF6F-C7504DCAAAEA}" destId="{69D8E686-0525-460C-BF30-F6A3E78FFA28}" srcOrd="0" destOrd="0" presId="urn:microsoft.com/office/officeart/2016/7/layout/RepeatingBendingProcessNew"/>
    <dgm:cxn modelId="{EF4F9CF7-6767-4DE3-B5F5-ACC6CA0172A4}" type="presOf" srcId="{E1FD6744-9489-45B8-A8FC-0454A6EA15D1}" destId="{57E35898-F564-4C48-AB9E-3B80430A67F5}" srcOrd="1" destOrd="0" presId="urn:microsoft.com/office/officeart/2016/7/layout/RepeatingBendingProcessNew"/>
    <dgm:cxn modelId="{A74B1AF9-4299-4B47-9729-5EBBD4728E84}" type="presOf" srcId="{36F56394-0F9F-4A4C-A20D-DB027E6A3E64}" destId="{6E762441-4157-4445-8F18-9C5931832D34}" srcOrd="1" destOrd="0" presId="urn:microsoft.com/office/officeart/2016/7/layout/RepeatingBendingProcessNew"/>
    <dgm:cxn modelId="{E441170F-F13F-4D80-8108-267C54B9732F}" type="presParOf" srcId="{9C3C48CA-5E5B-48C5-BF76-7C6AB6E0779D}" destId="{7A57C4D1-5123-468D-927B-D128CD2C05D4}" srcOrd="0" destOrd="0" presId="urn:microsoft.com/office/officeart/2016/7/layout/RepeatingBendingProcessNew"/>
    <dgm:cxn modelId="{5BA0B739-453B-4A28-AFD0-66C8DE053DD5}" type="presParOf" srcId="{9C3C48CA-5E5B-48C5-BF76-7C6AB6E0779D}" destId="{63F76223-4758-4D5C-B480-A13C51C712FC}" srcOrd="1" destOrd="0" presId="urn:microsoft.com/office/officeart/2016/7/layout/RepeatingBendingProcessNew"/>
    <dgm:cxn modelId="{1C31C8E1-3E01-433F-BFFC-B60EF4A1F9AC}" type="presParOf" srcId="{63F76223-4758-4D5C-B480-A13C51C712FC}" destId="{6E762441-4157-4445-8F18-9C5931832D34}" srcOrd="0" destOrd="0" presId="urn:microsoft.com/office/officeart/2016/7/layout/RepeatingBendingProcessNew"/>
    <dgm:cxn modelId="{B57D8117-816A-41CA-9532-B406643B2CC7}" type="presParOf" srcId="{9C3C48CA-5E5B-48C5-BF76-7C6AB6E0779D}" destId="{44C6F65D-7C57-4D11-A377-81ABCDE03C62}" srcOrd="2" destOrd="0" presId="urn:microsoft.com/office/officeart/2016/7/layout/RepeatingBendingProcessNew"/>
    <dgm:cxn modelId="{BBDDAADC-E383-40E5-85EB-5AEE5D3A26EE}" type="presParOf" srcId="{9C3C48CA-5E5B-48C5-BF76-7C6AB6E0779D}" destId="{1C66F51F-FE4C-44C9-AC49-7F95523A0A17}" srcOrd="3" destOrd="0" presId="urn:microsoft.com/office/officeart/2016/7/layout/RepeatingBendingProcessNew"/>
    <dgm:cxn modelId="{1BB0CC56-8C05-4BD5-8D87-F5284E7D017E}" type="presParOf" srcId="{1C66F51F-FE4C-44C9-AC49-7F95523A0A17}" destId="{EFB70804-3CDD-4F1A-BFD1-6727C919C757}" srcOrd="0" destOrd="0" presId="urn:microsoft.com/office/officeart/2016/7/layout/RepeatingBendingProcessNew"/>
    <dgm:cxn modelId="{8CE63A44-24C3-4C88-8DE0-E3E40EB527D0}" type="presParOf" srcId="{9C3C48CA-5E5B-48C5-BF76-7C6AB6E0779D}" destId="{69D8E686-0525-460C-BF30-F6A3E78FFA28}" srcOrd="4" destOrd="0" presId="urn:microsoft.com/office/officeart/2016/7/layout/RepeatingBendingProcessNew"/>
    <dgm:cxn modelId="{03699565-E7CF-4E96-BF33-984605308C3B}" type="presParOf" srcId="{9C3C48CA-5E5B-48C5-BF76-7C6AB6E0779D}" destId="{EB34086D-506E-475F-9BB9-BB9395CC925F}" srcOrd="5" destOrd="0" presId="urn:microsoft.com/office/officeart/2016/7/layout/RepeatingBendingProcessNew"/>
    <dgm:cxn modelId="{E7088495-F10C-45A8-A232-D4E1559B6C1F}" type="presParOf" srcId="{EB34086D-506E-475F-9BB9-BB9395CC925F}" destId="{57E35898-F564-4C48-AB9E-3B80430A67F5}" srcOrd="0" destOrd="0" presId="urn:microsoft.com/office/officeart/2016/7/layout/RepeatingBendingProcessNew"/>
    <dgm:cxn modelId="{4A2D5CEF-79AE-4936-A1A1-533B2A1FF7A8}" type="presParOf" srcId="{9C3C48CA-5E5B-48C5-BF76-7C6AB6E0779D}" destId="{5C11628B-E382-4757-B63D-9C893E947342}" srcOrd="6" destOrd="0" presId="urn:microsoft.com/office/officeart/2016/7/layout/RepeatingBendingProcessNew"/>
    <dgm:cxn modelId="{3962E1D9-6C79-4905-9CDC-30B49E029F54}" type="presParOf" srcId="{9C3C48CA-5E5B-48C5-BF76-7C6AB6E0779D}" destId="{5AD17938-30AB-460B-833B-26FF98E946DB}" srcOrd="7" destOrd="0" presId="urn:microsoft.com/office/officeart/2016/7/layout/RepeatingBendingProcessNew"/>
    <dgm:cxn modelId="{4B7F5686-8C3B-4ABA-8694-64C552228E29}" type="presParOf" srcId="{5AD17938-30AB-460B-833B-26FF98E946DB}" destId="{6E2BB132-4877-4E4E-9B6D-5BA3B7244F5B}" srcOrd="0" destOrd="0" presId="urn:microsoft.com/office/officeart/2016/7/layout/RepeatingBendingProcessNew"/>
    <dgm:cxn modelId="{F94DDA56-35A6-41BA-B9FF-5E1D47DDF124}" type="presParOf" srcId="{9C3C48CA-5E5B-48C5-BF76-7C6AB6E0779D}" destId="{77C3D2C5-4600-4E2B-BC41-90E217E634C2}" srcOrd="8" destOrd="0" presId="urn:microsoft.com/office/officeart/2016/7/layout/RepeatingBendingProcessNew"/>
    <dgm:cxn modelId="{F76CD4C5-81EF-486C-BBAC-1778705E1786}" type="presParOf" srcId="{9C3C48CA-5E5B-48C5-BF76-7C6AB6E0779D}" destId="{A13848B8-BC40-463C-B6FC-BF8D3448688D}" srcOrd="9" destOrd="0" presId="urn:microsoft.com/office/officeart/2016/7/layout/RepeatingBendingProcessNew"/>
    <dgm:cxn modelId="{C0C733A8-8C95-4044-AF90-233385793221}" type="presParOf" srcId="{A13848B8-BC40-463C-B6FC-BF8D3448688D}" destId="{6BD82D6D-6381-4509-9734-F202CAC5CC51}" srcOrd="0" destOrd="0" presId="urn:microsoft.com/office/officeart/2016/7/layout/RepeatingBendingProcessNew"/>
    <dgm:cxn modelId="{4F4D81D0-142C-4235-B26F-037A796ADD35}" type="presParOf" srcId="{9C3C48CA-5E5B-48C5-BF76-7C6AB6E0779D}" destId="{DE982C03-9E40-4B69-B6A0-81816BF20E86}" srcOrd="10"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B287F48-32AD-4714-977B-73A608D8E0FF}"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7C103C9B-272E-4ADC-A417-F4F1BA968AF8}">
      <dgm:prSet/>
      <dgm:spPr/>
      <dgm:t>
        <a:bodyPr/>
        <a:lstStyle/>
        <a:p>
          <a:pPr>
            <a:lnSpc>
              <a:spcPct val="100000"/>
            </a:lnSpc>
          </a:pPr>
          <a:r>
            <a:rPr lang="en-GB" dirty="0"/>
            <a:t>1. Post-COVID reset</a:t>
          </a:r>
          <a:endParaRPr lang="en-US" dirty="0"/>
        </a:p>
      </dgm:t>
    </dgm:pt>
    <dgm:pt modelId="{00FF1F0F-E537-4EEF-A541-1F50D6B3442C}" type="parTrans" cxnId="{1A0FF3EA-CBDB-41FD-B480-16C3ED765F9F}">
      <dgm:prSet/>
      <dgm:spPr/>
      <dgm:t>
        <a:bodyPr/>
        <a:lstStyle/>
        <a:p>
          <a:endParaRPr lang="en-US"/>
        </a:p>
      </dgm:t>
    </dgm:pt>
    <dgm:pt modelId="{DE30E445-EFC7-4DB2-B305-C98D0CC3D296}" type="sibTrans" cxnId="{1A0FF3EA-CBDB-41FD-B480-16C3ED765F9F}">
      <dgm:prSet/>
      <dgm:spPr/>
      <dgm:t>
        <a:bodyPr/>
        <a:lstStyle/>
        <a:p>
          <a:endParaRPr lang="en-US"/>
        </a:p>
      </dgm:t>
    </dgm:pt>
    <dgm:pt modelId="{143616B2-E215-4DA4-AD1B-3CCB3E27EEF6}">
      <dgm:prSet/>
      <dgm:spPr/>
      <dgm:t>
        <a:bodyPr/>
        <a:lstStyle/>
        <a:p>
          <a:pPr>
            <a:lnSpc>
              <a:spcPct val="100000"/>
            </a:lnSpc>
          </a:pPr>
          <a:r>
            <a:rPr lang="en-GB"/>
            <a:t>Support Hub</a:t>
          </a:r>
          <a:endParaRPr lang="en-US"/>
        </a:p>
      </dgm:t>
    </dgm:pt>
    <dgm:pt modelId="{539CE993-A347-46D3-A310-7B5892452BB7}" type="parTrans" cxnId="{4D478ED7-45B0-484F-81A6-007A6E5395D0}">
      <dgm:prSet/>
      <dgm:spPr/>
      <dgm:t>
        <a:bodyPr/>
        <a:lstStyle/>
        <a:p>
          <a:endParaRPr lang="en-US"/>
        </a:p>
      </dgm:t>
    </dgm:pt>
    <dgm:pt modelId="{F560F2D9-147D-4B35-80F0-AAB30A0800F5}" type="sibTrans" cxnId="{4D478ED7-45B0-484F-81A6-007A6E5395D0}">
      <dgm:prSet/>
      <dgm:spPr/>
      <dgm:t>
        <a:bodyPr/>
        <a:lstStyle/>
        <a:p>
          <a:endParaRPr lang="en-US"/>
        </a:p>
      </dgm:t>
    </dgm:pt>
    <dgm:pt modelId="{AEB96D3A-7F13-433A-A09B-8C9FCD246E2D}">
      <dgm:prSet/>
      <dgm:spPr/>
      <dgm:t>
        <a:bodyPr/>
        <a:lstStyle/>
        <a:p>
          <a:pPr>
            <a:lnSpc>
              <a:spcPct val="100000"/>
            </a:lnSpc>
          </a:pPr>
          <a:r>
            <a:rPr lang="en-GB" dirty="0"/>
            <a:t>Extracurricular programme initiated</a:t>
          </a:r>
          <a:endParaRPr lang="en-US" dirty="0"/>
        </a:p>
      </dgm:t>
    </dgm:pt>
    <dgm:pt modelId="{D1B26DA6-CEE6-4BEB-8712-8A0253449ADF}" type="parTrans" cxnId="{473A341B-B84D-45AA-B0EF-6B8C91C68E2E}">
      <dgm:prSet/>
      <dgm:spPr/>
      <dgm:t>
        <a:bodyPr/>
        <a:lstStyle/>
        <a:p>
          <a:endParaRPr lang="en-US"/>
        </a:p>
      </dgm:t>
    </dgm:pt>
    <dgm:pt modelId="{528BC9E9-F887-488A-92C9-D30FDEC6644A}" type="sibTrans" cxnId="{473A341B-B84D-45AA-B0EF-6B8C91C68E2E}">
      <dgm:prSet/>
      <dgm:spPr/>
      <dgm:t>
        <a:bodyPr/>
        <a:lstStyle/>
        <a:p>
          <a:endParaRPr lang="en-US"/>
        </a:p>
      </dgm:t>
    </dgm:pt>
    <dgm:pt modelId="{FFFB2BF7-C195-4C1D-AE56-E6F6203DEFCB}">
      <dgm:prSet/>
      <dgm:spPr/>
      <dgm:t>
        <a:bodyPr/>
        <a:lstStyle/>
        <a:p>
          <a:pPr>
            <a:lnSpc>
              <a:spcPct val="100000"/>
            </a:lnSpc>
          </a:pPr>
          <a:r>
            <a:rPr lang="en-GB" dirty="0"/>
            <a:t>2. Continuum of Support</a:t>
          </a:r>
          <a:endParaRPr lang="en-US" dirty="0"/>
        </a:p>
      </dgm:t>
    </dgm:pt>
    <dgm:pt modelId="{068A1014-0B75-4640-89CB-435D079D26EC}" type="parTrans" cxnId="{605C42E8-0456-4B2E-ADD2-07FAD3EEE916}">
      <dgm:prSet/>
      <dgm:spPr/>
      <dgm:t>
        <a:bodyPr/>
        <a:lstStyle/>
        <a:p>
          <a:endParaRPr lang="en-US"/>
        </a:p>
      </dgm:t>
    </dgm:pt>
    <dgm:pt modelId="{35634637-FA98-4FE4-A3B3-802B2398E96F}" type="sibTrans" cxnId="{605C42E8-0456-4B2E-ADD2-07FAD3EEE916}">
      <dgm:prSet/>
      <dgm:spPr/>
      <dgm:t>
        <a:bodyPr/>
        <a:lstStyle/>
        <a:p>
          <a:endParaRPr lang="en-US"/>
        </a:p>
      </dgm:t>
    </dgm:pt>
    <dgm:pt modelId="{EE244031-9E1F-4148-A7A6-DAC61D6448A1}">
      <dgm:prSet/>
      <dgm:spPr/>
      <dgm:t>
        <a:bodyPr/>
        <a:lstStyle/>
        <a:p>
          <a:pPr>
            <a:lnSpc>
              <a:spcPct val="100000"/>
            </a:lnSpc>
          </a:pPr>
          <a:r>
            <a:rPr lang="en-GB"/>
            <a:t>CPD needed by some </a:t>
          </a:r>
          <a:endParaRPr lang="en-US"/>
        </a:p>
      </dgm:t>
    </dgm:pt>
    <dgm:pt modelId="{0468C7DB-2C40-4CBC-9859-E16FA77E0DB4}" type="parTrans" cxnId="{D32167AF-08AB-48F3-B87B-CB6305630308}">
      <dgm:prSet/>
      <dgm:spPr/>
      <dgm:t>
        <a:bodyPr/>
        <a:lstStyle/>
        <a:p>
          <a:endParaRPr lang="en-US"/>
        </a:p>
      </dgm:t>
    </dgm:pt>
    <dgm:pt modelId="{21AF0EEA-F80C-4742-88C4-F3AADB87EA3F}" type="sibTrans" cxnId="{D32167AF-08AB-48F3-B87B-CB6305630308}">
      <dgm:prSet/>
      <dgm:spPr/>
      <dgm:t>
        <a:bodyPr/>
        <a:lstStyle/>
        <a:p>
          <a:endParaRPr lang="en-US"/>
        </a:p>
      </dgm:t>
    </dgm:pt>
    <dgm:pt modelId="{F2E93B2D-791E-4272-9BC4-22F2C2FBC683}">
      <dgm:prSet/>
      <dgm:spPr/>
      <dgm:t>
        <a:bodyPr/>
        <a:lstStyle/>
        <a:p>
          <a:pPr>
            <a:lnSpc>
              <a:spcPct val="100000"/>
            </a:lnSpc>
          </a:pPr>
          <a:r>
            <a:rPr lang="en-GB"/>
            <a:t>Build on existing resources</a:t>
          </a:r>
          <a:endParaRPr lang="en-US"/>
        </a:p>
      </dgm:t>
    </dgm:pt>
    <dgm:pt modelId="{E460E6B1-64A2-4E8E-B8DD-E604BD1C0CCF}" type="parTrans" cxnId="{48C8A22A-37FD-46C7-A6A2-F9419DDDC524}">
      <dgm:prSet/>
      <dgm:spPr/>
      <dgm:t>
        <a:bodyPr/>
        <a:lstStyle/>
        <a:p>
          <a:endParaRPr lang="en-US"/>
        </a:p>
      </dgm:t>
    </dgm:pt>
    <dgm:pt modelId="{70FAE764-E619-4D95-B80D-24805C1F9B0A}" type="sibTrans" cxnId="{48C8A22A-37FD-46C7-A6A2-F9419DDDC524}">
      <dgm:prSet/>
      <dgm:spPr/>
      <dgm:t>
        <a:bodyPr/>
        <a:lstStyle/>
        <a:p>
          <a:endParaRPr lang="en-US"/>
        </a:p>
      </dgm:t>
    </dgm:pt>
    <dgm:pt modelId="{74839D26-A90F-494F-9BF8-8E5B967FD65F}">
      <dgm:prSet/>
      <dgm:spPr/>
      <dgm:t>
        <a:bodyPr/>
        <a:lstStyle/>
        <a:p>
          <a:pPr>
            <a:lnSpc>
              <a:spcPct val="100000"/>
            </a:lnSpc>
          </a:pPr>
          <a:r>
            <a:rPr lang="en-GB" dirty="0"/>
            <a:t>3. Student Support Files - Process</a:t>
          </a:r>
          <a:endParaRPr lang="en-US" dirty="0"/>
        </a:p>
      </dgm:t>
    </dgm:pt>
    <dgm:pt modelId="{4648BF8A-0CEE-4174-AC1A-38660411400D}" type="parTrans" cxnId="{8642E579-7ECA-4E7A-8052-F25EA102FFB4}">
      <dgm:prSet/>
      <dgm:spPr/>
      <dgm:t>
        <a:bodyPr/>
        <a:lstStyle/>
        <a:p>
          <a:endParaRPr lang="en-US"/>
        </a:p>
      </dgm:t>
    </dgm:pt>
    <dgm:pt modelId="{AB193855-1E4C-474F-9691-74BA118B1090}" type="sibTrans" cxnId="{8642E579-7ECA-4E7A-8052-F25EA102FFB4}">
      <dgm:prSet/>
      <dgm:spPr/>
      <dgm:t>
        <a:bodyPr/>
        <a:lstStyle/>
        <a:p>
          <a:endParaRPr lang="en-US"/>
        </a:p>
      </dgm:t>
    </dgm:pt>
    <dgm:pt modelId="{7881C408-ACFB-49B2-A105-3E2D7CAA0403}">
      <dgm:prSet/>
      <dgm:spPr/>
      <dgm:t>
        <a:bodyPr/>
        <a:lstStyle/>
        <a:p>
          <a:pPr>
            <a:lnSpc>
              <a:spcPct val="100000"/>
            </a:lnSpc>
          </a:pPr>
          <a:r>
            <a:rPr lang="en-GB"/>
            <a:t>Teacher input</a:t>
          </a:r>
          <a:endParaRPr lang="en-US"/>
        </a:p>
      </dgm:t>
    </dgm:pt>
    <dgm:pt modelId="{0013474C-67E9-477D-A9ED-CDA88A009564}" type="parTrans" cxnId="{E7F784B8-0A7A-4E0E-AB02-42AB9F8F110F}">
      <dgm:prSet/>
      <dgm:spPr/>
      <dgm:t>
        <a:bodyPr/>
        <a:lstStyle/>
        <a:p>
          <a:endParaRPr lang="en-US"/>
        </a:p>
      </dgm:t>
    </dgm:pt>
    <dgm:pt modelId="{8920D104-A613-48E8-B96E-5DAE3F6F8D88}" type="sibTrans" cxnId="{E7F784B8-0A7A-4E0E-AB02-42AB9F8F110F}">
      <dgm:prSet/>
      <dgm:spPr/>
      <dgm:t>
        <a:bodyPr/>
        <a:lstStyle/>
        <a:p>
          <a:endParaRPr lang="en-US"/>
        </a:p>
      </dgm:t>
    </dgm:pt>
    <dgm:pt modelId="{A61594EC-8544-4A48-8F66-28981D11F76B}">
      <dgm:prSet/>
      <dgm:spPr/>
      <dgm:t>
        <a:bodyPr/>
        <a:lstStyle/>
        <a:p>
          <a:pPr>
            <a:lnSpc>
              <a:spcPct val="100000"/>
            </a:lnSpc>
          </a:pPr>
          <a:r>
            <a:rPr lang="en-GB">
              <a:latin typeface="Calibri Light" panose="020F0302020204030204"/>
            </a:rPr>
            <a:t>Develop an effective System</a:t>
          </a:r>
          <a:r>
            <a:rPr lang="en-GB"/>
            <a:t> of communication</a:t>
          </a:r>
          <a:r>
            <a:rPr lang="en-GB">
              <a:latin typeface="Calibri Light" panose="020F0302020204030204"/>
            </a:rPr>
            <a:t> amongst staff</a:t>
          </a:r>
          <a:endParaRPr lang="en-US"/>
        </a:p>
      </dgm:t>
    </dgm:pt>
    <dgm:pt modelId="{F6F73CFA-97AA-498D-BCC8-7D60483BB1DF}" type="parTrans" cxnId="{689BEC60-2729-46D1-8717-F99D58F08A36}">
      <dgm:prSet/>
      <dgm:spPr/>
      <dgm:t>
        <a:bodyPr/>
        <a:lstStyle/>
        <a:p>
          <a:endParaRPr lang="en-US"/>
        </a:p>
      </dgm:t>
    </dgm:pt>
    <dgm:pt modelId="{02D9D260-A4CB-44FE-86A8-776DE80F25FB}" type="sibTrans" cxnId="{689BEC60-2729-46D1-8717-F99D58F08A36}">
      <dgm:prSet/>
      <dgm:spPr/>
      <dgm:t>
        <a:bodyPr/>
        <a:lstStyle/>
        <a:p>
          <a:endParaRPr lang="en-US"/>
        </a:p>
      </dgm:t>
    </dgm:pt>
    <dgm:pt modelId="{D218133A-150F-47F9-BC21-AFB6C2F3252B}">
      <dgm:prSet/>
      <dgm:spPr/>
      <dgm:t>
        <a:bodyPr/>
        <a:lstStyle/>
        <a:p>
          <a:pPr>
            <a:lnSpc>
              <a:spcPct val="100000"/>
            </a:lnSpc>
          </a:pPr>
          <a:r>
            <a:rPr lang="en-GB" dirty="0"/>
            <a:t>4. L2LP Teacher CPD and Resource development</a:t>
          </a:r>
          <a:endParaRPr lang="en-US" dirty="0"/>
        </a:p>
      </dgm:t>
    </dgm:pt>
    <dgm:pt modelId="{8DA14B49-5C6E-447F-BD78-DFD86CEA0B21}" type="parTrans" cxnId="{AA817C2C-D2A7-4BC6-893A-F1DEBFCF7BB1}">
      <dgm:prSet/>
      <dgm:spPr/>
      <dgm:t>
        <a:bodyPr/>
        <a:lstStyle/>
        <a:p>
          <a:endParaRPr lang="en-US"/>
        </a:p>
      </dgm:t>
    </dgm:pt>
    <dgm:pt modelId="{5E87B3BA-895F-49E3-A83D-D161102F0A6F}" type="sibTrans" cxnId="{AA817C2C-D2A7-4BC6-893A-F1DEBFCF7BB1}">
      <dgm:prSet/>
      <dgm:spPr/>
      <dgm:t>
        <a:bodyPr/>
        <a:lstStyle/>
        <a:p>
          <a:endParaRPr lang="en-US"/>
        </a:p>
      </dgm:t>
    </dgm:pt>
    <dgm:pt modelId="{08FC4E68-3E67-4AAB-BDF7-17B4B2EB72E0}">
      <dgm:prSet/>
      <dgm:spPr/>
      <dgm:t>
        <a:bodyPr/>
        <a:lstStyle/>
        <a:p>
          <a:pPr>
            <a:lnSpc>
              <a:spcPct val="100000"/>
            </a:lnSpc>
          </a:pPr>
          <a:r>
            <a:rPr lang="en-GB" dirty="0"/>
            <a:t>5. Confirmed Staff commitment to inclusion throughout the school community</a:t>
          </a:r>
          <a:endParaRPr lang="en-US" dirty="0"/>
        </a:p>
      </dgm:t>
    </dgm:pt>
    <dgm:pt modelId="{BEB69BE1-154B-4FB8-8874-72CC8A3FAC79}" type="parTrans" cxnId="{2784716A-F29B-4C56-8AC2-5EF7447EB387}">
      <dgm:prSet/>
      <dgm:spPr/>
      <dgm:t>
        <a:bodyPr/>
        <a:lstStyle/>
        <a:p>
          <a:endParaRPr lang="en-US"/>
        </a:p>
      </dgm:t>
    </dgm:pt>
    <dgm:pt modelId="{D4658350-13CA-4C00-8C0F-BFB5E4489F1A}" type="sibTrans" cxnId="{2784716A-F29B-4C56-8AC2-5EF7447EB387}">
      <dgm:prSet/>
      <dgm:spPr/>
      <dgm:t>
        <a:bodyPr/>
        <a:lstStyle/>
        <a:p>
          <a:endParaRPr lang="en-US"/>
        </a:p>
      </dgm:t>
    </dgm:pt>
    <dgm:pt modelId="{96ED3AB4-A2FB-4D34-90E7-5FF20734BA88}">
      <dgm:prSet phldr="0"/>
      <dgm:spPr/>
      <dgm:t>
        <a:bodyPr/>
        <a:lstStyle/>
        <a:p>
          <a:pPr>
            <a:lnSpc>
              <a:spcPct val="100000"/>
            </a:lnSpc>
          </a:pPr>
          <a:r>
            <a:rPr lang="en-GB"/>
            <a:t>Build on existing resources</a:t>
          </a:r>
        </a:p>
      </dgm:t>
    </dgm:pt>
    <dgm:pt modelId="{B3EBB4A7-FD7B-4CA8-8C8F-4413CAC3A935}" type="parTrans" cxnId="{21A535A1-0CB7-4BE8-973E-2D4310619FAC}">
      <dgm:prSet/>
      <dgm:spPr/>
      <dgm:t>
        <a:bodyPr/>
        <a:lstStyle/>
        <a:p>
          <a:endParaRPr lang="en-IE"/>
        </a:p>
      </dgm:t>
    </dgm:pt>
    <dgm:pt modelId="{F6555240-6569-4E7A-B3E7-3D4EA288A994}" type="sibTrans" cxnId="{21A535A1-0CB7-4BE8-973E-2D4310619FAC}">
      <dgm:prSet/>
      <dgm:spPr/>
      <dgm:t>
        <a:bodyPr/>
        <a:lstStyle/>
        <a:p>
          <a:endParaRPr lang="en-IE"/>
        </a:p>
      </dgm:t>
    </dgm:pt>
    <dgm:pt modelId="{78B95119-204A-4BB6-986E-29340B4F6D2F}">
      <dgm:prSet phldr="0"/>
      <dgm:spPr/>
      <dgm:t>
        <a:bodyPr/>
        <a:lstStyle/>
        <a:p>
          <a:pPr>
            <a:lnSpc>
              <a:spcPct val="100000"/>
            </a:lnSpc>
          </a:pPr>
          <a:r>
            <a:rPr lang="en-GB"/>
            <a:t>CPD needed by </a:t>
          </a:r>
          <a:r>
            <a:rPr lang="en-GB">
              <a:latin typeface="Calibri Light" panose="020F0302020204030204"/>
            </a:rPr>
            <a:t>all Teachers</a:t>
          </a:r>
          <a:endParaRPr lang="en-US"/>
        </a:p>
      </dgm:t>
    </dgm:pt>
    <dgm:pt modelId="{BC0863BC-0C0A-4383-BA62-C85AF0DB780A}" type="parTrans" cxnId="{EDAE3A4D-A102-4F39-A9EE-B3B1CFA1F1A3}">
      <dgm:prSet/>
      <dgm:spPr/>
      <dgm:t>
        <a:bodyPr/>
        <a:lstStyle/>
        <a:p>
          <a:endParaRPr lang="en-IE"/>
        </a:p>
      </dgm:t>
    </dgm:pt>
    <dgm:pt modelId="{AB94D82C-2FD0-4978-93C1-88A23CF4E471}" type="sibTrans" cxnId="{EDAE3A4D-A102-4F39-A9EE-B3B1CFA1F1A3}">
      <dgm:prSet/>
      <dgm:spPr/>
      <dgm:t>
        <a:bodyPr/>
        <a:lstStyle/>
        <a:p>
          <a:endParaRPr lang="en-IE"/>
        </a:p>
      </dgm:t>
    </dgm:pt>
    <dgm:pt modelId="{FFC31762-ACFA-4683-A194-86B618CDD353}">
      <dgm:prSet phldr="0"/>
      <dgm:spPr/>
      <dgm:t>
        <a:bodyPr/>
        <a:lstStyle/>
        <a:p>
          <a:pPr>
            <a:lnSpc>
              <a:spcPct val="100000"/>
            </a:lnSpc>
          </a:pPr>
          <a:r>
            <a:rPr lang="en-GB" dirty="0">
              <a:latin typeface="Calibri Light" panose="020F0302020204030204"/>
            </a:rPr>
            <a:t>L2LP Resources- shared on </a:t>
          </a:r>
          <a:r>
            <a:rPr lang="en-GB" dirty="0" err="1">
              <a:latin typeface="Calibri Light" panose="020F0302020204030204"/>
            </a:rPr>
            <a:t>Sharepoint</a:t>
          </a:r>
          <a:r>
            <a:rPr lang="en-GB" dirty="0">
              <a:latin typeface="Calibri Light" panose="020F0302020204030204"/>
            </a:rPr>
            <a:t> for all staff to </a:t>
          </a:r>
          <a:r>
            <a:rPr lang="en-GB" dirty="0" err="1">
              <a:latin typeface="Calibri Light" panose="020F0302020204030204"/>
            </a:rPr>
            <a:t>acees</a:t>
          </a:r>
          <a:endParaRPr lang="en-GB" dirty="0">
            <a:latin typeface="Calibri Light" panose="020F0302020204030204"/>
          </a:endParaRPr>
        </a:p>
      </dgm:t>
    </dgm:pt>
    <dgm:pt modelId="{35D12FCD-078F-424D-9256-F5ABB023410E}" type="parTrans" cxnId="{23E66E24-6EE2-49D2-AC3C-507D161EEC06}">
      <dgm:prSet/>
      <dgm:spPr/>
      <dgm:t>
        <a:bodyPr/>
        <a:lstStyle/>
        <a:p>
          <a:endParaRPr lang="en-IE"/>
        </a:p>
      </dgm:t>
    </dgm:pt>
    <dgm:pt modelId="{E8604985-EFE8-476F-82D7-2774710EB9DD}" type="sibTrans" cxnId="{23E66E24-6EE2-49D2-AC3C-507D161EEC06}">
      <dgm:prSet/>
      <dgm:spPr/>
      <dgm:t>
        <a:bodyPr/>
        <a:lstStyle/>
        <a:p>
          <a:endParaRPr lang="en-IE"/>
        </a:p>
      </dgm:t>
    </dgm:pt>
    <dgm:pt modelId="{F31FDB0A-57E3-44EC-819B-E96747328042}" type="pres">
      <dgm:prSet presAssocID="{DB287F48-32AD-4714-977B-73A608D8E0FF}" presName="Name0" presStyleCnt="0">
        <dgm:presLayoutVars>
          <dgm:dir/>
          <dgm:animLvl val="lvl"/>
          <dgm:resizeHandles val="exact"/>
        </dgm:presLayoutVars>
      </dgm:prSet>
      <dgm:spPr/>
    </dgm:pt>
    <dgm:pt modelId="{17EDDF21-52D2-4638-A068-6949A19F6851}" type="pres">
      <dgm:prSet presAssocID="{7C103C9B-272E-4ADC-A417-F4F1BA968AF8}" presName="linNode" presStyleCnt="0"/>
      <dgm:spPr/>
    </dgm:pt>
    <dgm:pt modelId="{D0F689BD-9DB2-45B5-97A4-6760319733FC}" type="pres">
      <dgm:prSet presAssocID="{7C103C9B-272E-4ADC-A417-F4F1BA968AF8}" presName="parentText" presStyleLbl="node1" presStyleIdx="0" presStyleCnt="5">
        <dgm:presLayoutVars>
          <dgm:chMax val="1"/>
          <dgm:bulletEnabled val="1"/>
        </dgm:presLayoutVars>
      </dgm:prSet>
      <dgm:spPr/>
    </dgm:pt>
    <dgm:pt modelId="{6C8F6272-B6A6-4683-8299-6290CA859C4B}" type="pres">
      <dgm:prSet presAssocID="{7C103C9B-272E-4ADC-A417-F4F1BA968AF8}" presName="descendantText" presStyleLbl="alignAccFollowNode1" presStyleIdx="0" presStyleCnt="4">
        <dgm:presLayoutVars>
          <dgm:bulletEnabled val="1"/>
        </dgm:presLayoutVars>
      </dgm:prSet>
      <dgm:spPr/>
    </dgm:pt>
    <dgm:pt modelId="{ACAF1A2A-5B71-41CB-96E2-AB597F45E34F}" type="pres">
      <dgm:prSet presAssocID="{DE30E445-EFC7-4DB2-B305-C98D0CC3D296}" presName="sp" presStyleCnt="0"/>
      <dgm:spPr/>
    </dgm:pt>
    <dgm:pt modelId="{DD3B94B0-9DC4-4297-AC1F-18329A75EEFD}" type="pres">
      <dgm:prSet presAssocID="{FFFB2BF7-C195-4C1D-AE56-E6F6203DEFCB}" presName="linNode" presStyleCnt="0"/>
      <dgm:spPr/>
    </dgm:pt>
    <dgm:pt modelId="{CAAD2EB1-2D9F-4B84-8CAD-1DC1FAC61D04}" type="pres">
      <dgm:prSet presAssocID="{FFFB2BF7-C195-4C1D-AE56-E6F6203DEFCB}" presName="parentText" presStyleLbl="node1" presStyleIdx="1" presStyleCnt="5">
        <dgm:presLayoutVars>
          <dgm:chMax val="1"/>
          <dgm:bulletEnabled val="1"/>
        </dgm:presLayoutVars>
      </dgm:prSet>
      <dgm:spPr/>
    </dgm:pt>
    <dgm:pt modelId="{F776A5C8-0A80-4585-B32D-6443AFED73C3}" type="pres">
      <dgm:prSet presAssocID="{FFFB2BF7-C195-4C1D-AE56-E6F6203DEFCB}" presName="descendantText" presStyleLbl="alignAccFollowNode1" presStyleIdx="1" presStyleCnt="4">
        <dgm:presLayoutVars>
          <dgm:bulletEnabled val="1"/>
        </dgm:presLayoutVars>
      </dgm:prSet>
      <dgm:spPr/>
    </dgm:pt>
    <dgm:pt modelId="{90D70507-9E96-4426-8EB0-37D2146816C2}" type="pres">
      <dgm:prSet presAssocID="{35634637-FA98-4FE4-A3B3-802B2398E96F}" presName="sp" presStyleCnt="0"/>
      <dgm:spPr/>
    </dgm:pt>
    <dgm:pt modelId="{191A1D77-3BA9-405A-B0D5-A5A93F9C8E6A}" type="pres">
      <dgm:prSet presAssocID="{74839D26-A90F-494F-9BF8-8E5B967FD65F}" presName="linNode" presStyleCnt="0"/>
      <dgm:spPr/>
    </dgm:pt>
    <dgm:pt modelId="{E8404B42-0EAB-47DF-853E-3A15EA28AA60}" type="pres">
      <dgm:prSet presAssocID="{74839D26-A90F-494F-9BF8-8E5B967FD65F}" presName="parentText" presStyleLbl="node1" presStyleIdx="2" presStyleCnt="5">
        <dgm:presLayoutVars>
          <dgm:chMax val="1"/>
          <dgm:bulletEnabled val="1"/>
        </dgm:presLayoutVars>
      </dgm:prSet>
      <dgm:spPr/>
    </dgm:pt>
    <dgm:pt modelId="{81384C82-B457-4FC7-8509-50072DC0CFCE}" type="pres">
      <dgm:prSet presAssocID="{74839D26-A90F-494F-9BF8-8E5B967FD65F}" presName="descendantText" presStyleLbl="alignAccFollowNode1" presStyleIdx="2" presStyleCnt="4">
        <dgm:presLayoutVars>
          <dgm:bulletEnabled val="1"/>
        </dgm:presLayoutVars>
      </dgm:prSet>
      <dgm:spPr/>
    </dgm:pt>
    <dgm:pt modelId="{F4C87C6C-8842-4B52-AFE0-F8027286D267}" type="pres">
      <dgm:prSet presAssocID="{AB193855-1E4C-474F-9691-74BA118B1090}" presName="sp" presStyleCnt="0"/>
      <dgm:spPr/>
    </dgm:pt>
    <dgm:pt modelId="{4F9FF1C1-EA43-46E0-B134-26857DC831F4}" type="pres">
      <dgm:prSet presAssocID="{D218133A-150F-47F9-BC21-AFB6C2F3252B}" presName="linNode" presStyleCnt="0"/>
      <dgm:spPr/>
    </dgm:pt>
    <dgm:pt modelId="{54FA65FB-63F8-49A9-ADA6-2ADBB50E327B}" type="pres">
      <dgm:prSet presAssocID="{D218133A-150F-47F9-BC21-AFB6C2F3252B}" presName="parentText" presStyleLbl="node1" presStyleIdx="3" presStyleCnt="5">
        <dgm:presLayoutVars>
          <dgm:chMax val="1"/>
          <dgm:bulletEnabled val="1"/>
        </dgm:presLayoutVars>
      </dgm:prSet>
      <dgm:spPr/>
    </dgm:pt>
    <dgm:pt modelId="{8203AD2A-4A7A-4B2F-9E38-3257FD67B63B}" type="pres">
      <dgm:prSet presAssocID="{D218133A-150F-47F9-BC21-AFB6C2F3252B}" presName="descendantText" presStyleLbl="alignAccFollowNode1" presStyleIdx="3" presStyleCnt="4">
        <dgm:presLayoutVars>
          <dgm:bulletEnabled val="1"/>
        </dgm:presLayoutVars>
      </dgm:prSet>
      <dgm:spPr/>
    </dgm:pt>
    <dgm:pt modelId="{0EAA1231-5776-4F98-A3E2-AC7F8A6FA852}" type="pres">
      <dgm:prSet presAssocID="{5E87B3BA-895F-49E3-A83D-D161102F0A6F}" presName="sp" presStyleCnt="0"/>
      <dgm:spPr/>
    </dgm:pt>
    <dgm:pt modelId="{4AA5953C-C275-4803-B096-7256A92C6A7E}" type="pres">
      <dgm:prSet presAssocID="{08FC4E68-3E67-4AAB-BDF7-17B4B2EB72E0}" presName="linNode" presStyleCnt="0"/>
      <dgm:spPr/>
    </dgm:pt>
    <dgm:pt modelId="{3C9797D3-3C1B-466F-A9DB-DB08435E8D2C}" type="pres">
      <dgm:prSet presAssocID="{08FC4E68-3E67-4AAB-BDF7-17B4B2EB72E0}" presName="parentText" presStyleLbl="node1" presStyleIdx="4" presStyleCnt="5">
        <dgm:presLayoutVars>
          <dgm:chMax val="1"/>
          <dgm:bulletEnabled val="1"/>
        </dgm:presLayoutVars>
      </dgm:prSet>
      <dgm:spPr/>
    </dgm:pt>
  </dgm:ptLst>
  <dgm:cxnLst>
    <dgm:cxn modelId="{F467150D-E9C4-4080-8D6E-8EA5A55E46C8}" type="presOf" srcId="{143616B2-E215-4DA4-AD1B-3CCB3E27EEF6}" destId="{6C8F6272-B6A6-4683-8299-6290CA859C4B}" srcOrd="0" destOrd="0" presId="urn:microsoft.com/office/officeart/2005/8/layout/vList5"/>
    <dgm:cxn modelId="{54B80415-8919-4DAE-826D-83C996D76AB7}" type="presOf" srcId="{AEB96D3A-7F13-433A-A09B-8C9FCD246E2D}" destId="{6C8F6272-B6A6-4683-8299-6290CA859C4B}" srcOrd="0" destOrd="1" presId="urn:microsoft.com/office/officeart/2005/8/layout/vList5"/>
    <dgm:cxn modelId="{52A86215-8C09-442F-B638-366029608745}" type="presOf" srcId="{F2E93B2D-791E-4272-9BC4-22F2C2FBC683}" destId="{F776A5C8-0A80-4585-B32D-6443AFED73C3}" srcOrd="0" destOrd="1" presId="urn:microsoft.com/office/officeart/2005/8/layout/vList5"/>
    <dgm:cxn modelId="{473A341B-B84D-45AA-B0EF-6B8C91C68E2E}" srcId="{7C103C9B-272E-4ADC-A417-F4F1BA968AF8}" destId="{AEB96D3A-7F13-433A-A09B-8C9FCD246E2D}" srcOrd="1" destOrd="0" parTransId="{D1B26DA6-CEE6-4BEB-8712-8A0253449ADF}" sibTransId="{528BC9E9-F887-488A-92C9-D30FDEC6644A}"/>
    <dgm:cxn modelId="{23E66E24-6EE2-49D2-AC3C-507D161EEC06}" srcId="{D218133A-150F-47F9-BC21-AFB6C2F3252B}" destId="{FFC31762-ACFA-4683-A194-86B618CDD353}" srcOrd="2" destOrd="0" parTransId="{35D12FCD-078F-424D-9256-F5ABB023410E}" sibTransId="{E8604985-EFE8-476F-82D7-2774710EB9DD}"/>
    <dgm:cxn modelId="{48C8A22A-37FD-46C7-A6A2-F9419DDDC524}" srcId="{FFFB2BF7-C195-4C1D-AE56-E6F6203DEFCB}" destId="{F2E93B2D-791E-4272-9BC4-22F2C2FBC683}" srcOrd="1" destOrd="0" parTransId="{E460E6B1-64A2-4E8E-B8DD-E604BD1C0CCF}" sibTransId="{70FAE764-E619-4D95-B80D-24805C1F9B0A}"/>
    <dgm:cxn modelId="{4599D72A-B845-4EA8-8CCE-11818CA8DF4A}" type="presOf" srcId="{78B95119-204A-4BB6-986E-29340B4F6D2F}" destId="{8203AD2A-4A7A-4B2F-9E38-3257FD67B63B}" srcOrd="0" destOrd="0" presId="urn:microsoft.com/office/officeart/2005/8/layout/vList5"/>
    <dgm:cxn modelId="{AA817C2C-D2A7-4BC6-893A-F1DEBFCF7BB1}" srcId="{DB287F48-32AD-4714-977B-73A608D8E0FF}" destId="{D218133A-150F-47F9-BC21-AFB6C2F3252B}" srcOrd="3" destOrd="0" parTransId="{8DA14B49-5C6E-447F-BD78-DFD86CEA0B21}" sibTransId="{5E87B3BA-895F-49E3-A83D-D161102F0A6F}"/>
    <dgm:cxn modelId="{689BEC60-2729-46D1-8717-F99D58F08A36}" srcId="{74839D26-A90F-494F-9BF8-8E5B967FD65F}" destId="{A61594EC-8544-4A48-8F66-28981D11F76B}" srcOrd="1" destOrd="0" parTransId="{F6F73CFA-97AA-498D-BCC8-7D60483BB1DF}" sibTransId="{02D9D260-A4CB-44FE-86A8-776DE80F25FB}"/>
    <dgm:cxn modelId="{2784716A-F29B-4C56-8AC2-5EF7447EB387}" srcId="{DB287F48-32AD-4714-977B-73A608D8E0FF}" destId="{08FC4E68-3E67-4AAB-BDF7-17B4B2EB72E0}" srcOrd="4" destOrd="0" parTransId="{BEB69BE1-154B-4FB8-8874-72CC8A3FAC79}" sibTransId="{D4658350-13CA-4C00-8C0F-BFB5E4489F1A}"/>
    <dgm:cxn modelId="{D017444B-BC95-4BCF-8BDC-00C9AF603B61}" type="presOf" srcId="{96ED3AB4-A2FB-4D34-90E7-5FF20734BA88}" destId="{8203AD2A-4A7A-4B2F-9E38-3257FD67B63B}" srcOrd="0" destOrd="1" presId="urn:microsoft.com/office/officeart/2005/8/layout/vList5"/>
    <dgm:cxn modelId="{EDAE3A4D-A102-4F39-A9EE-B3B1CFA1F1A3}" srcId="{D218133A-150F-47F9-BC21-AFB6C2F3252B}" destId="{78B95119-204A-4BB6-986E-29340B4F6D2F}" srcOrd="0" destOrd="0" parTransId="{BC0863BC-0C0A-4383-BA62-C85AF0DB780A}" sibTransId="{AB94D82C-2FD0-4978-93C1-88A23CF4E471}"/>
    <dgm:cxn modelId="{43538871-B6D0-4D85-A2E5-D633372DE463}" type="presOf" srcId="{08FC4E68-3E67-4AAB-BDF7-17B4B2EB72E0}" destId="{3C9797D3-3C1B-466F-A9DB-DB08435E8D2C}" srcOrd="0" destOrd="0" presId="urn:microsoft.com/office/officeart/2005/8/layout/vList5"/>
    <dgm:cxn modelId="{4B776378-19C1-45AA-BF70-A9D574C76639}" type="presOf" srcId="{7C103C9B-272E-4ADC-A417-F4F1BA968AF8}" destId="{D0F689BD-9DB2-45B5-97A4-6760319733FC}" srcOrd="0" destOrd="0" presId="urn:microsoft.com/office/officeart/2005/8/layout/vList5"/>
    <dgm:cxn modelId="{8642E579-7ECA-4E7A-8052-F25EA102FFB4}" srcId="{DB287F48-32AD-4714-977B-73A608D8E0FF}" destId="{74839D26-A90F-494F-9BF8-8E5B967FD65F}" srcOrd="2" destOrd="0" parTransId="{4648BF8A-0CEE-4174-AC1A-38660411400D}" sibTransId="{AB193855-1E4C-474F-9691-74BA118B1090}"/>
    <dgm:cxn modelId="{9C1ADD7F-AA64-41BB-9380-D2E4C933C70D}" type="presOf" srcId="{DB287F48-32AD-4714-977B-73A608D8E0FF}" destId="{F31FDB0A-57E3-44EC-819B-E96747328042}" srcOrd="0" destOrd="0" presId="urn:microsoft.com/office/officeart/2005/8/layout/vList5"/>
    <dgm:cxn modelId="{83A9CC89-2B54-4113-AAD9-A52CF4BD16FF}" type="presOf" srcId="{D218133A-150F-47F9-BC21-AFB6C2F3252B}" destId="{54FA65FB-63F8-49A9-ADA6-2ADBB50E327B}" srcOrd="0" destOrd="0" presId="urn:microsoft.com/office/officeart/2005/8/layout/vList5"/>
    <dgm:cxn modelId="{3AAA2E8C-03EE-4B9E-9100-DAE95A8D096D}" type="presOf" srcId="{EE244031-9E1F-4148-A7A6-DAC61D6448A1}" destId="{F776A5C8-0A80-4585-B32D-6443AFED73C3}" srcOrd="0" destOrd="0" presId="urn:microsoft.com/office/officeart/2005/8/layout/vList5"/>
    <dgm:cxn modelId="{C7AA548E-E20E-4048-97A6-09F1E1E642A9}" type="presOf" srcId="{7881C408-ACFB-49B2-A105-3E2D7CAA0403}" destId="{81384C82-B457-4FC7-8509-50072DC0CFCE}" srcOrd="0" destOrd="0" presId="urn:microsoft.com/office/officeart/2005/8/layout/vList5"/>
    <dgm:cxn modelId="{2496CA97-A75B-457A-B7B4-D6F4E935EC57}" type="presOf" srcId="{FFFB2BF7-C195-4C1D-AE56-E6F6203DEFCB}" destId="{CAAD2EB1-2D9F-4B84-8CAD-1DC1FAC61D04}" srcOrd="0" destOrd="0" presId="urn:microsoft.com/office/officeart/2005/8/layout/vList5"/>
    <dgm:cxn modelId="{9F3F5099-695C-4475-9F77-960C3D64EDE7}" type="presOf" srcId="{FFC31762-ACFA-4683-A194-86B618CDD353}" destId="{8203AD2A-4A7A-4B2F-9E38-3257FD67B63B}" srcOrd="0" destOrd="2" presId="urn:microsoft.com/office/officeart/2005/8/layout/vList5"/>
    <dgm:cxn modelId="{21A535A1-0CB7-4BE8-973E-2D4310619FAC}" srcId="{D218133A-150F-47F9-BC21-AFB6C2F3252B}" destId="{96ED3AB4-A2FB-4D34-90E7-5FF20734BA88}" srcOrd="1" destOrd="0" parTransId="{B3EBB4A7-FD7B-4CA8-8C8F-4413CAC3A935}" sibTransId="{F6555240-6569-4E7A-B3E7-3D4EA288A994}"/>
    <dgm:cxn modelId="{D32167AF-08AB-48F3-B87B-CB6305630308}" srcId="{FFFB2BF7-C195-4C1D-AE56-E6F6203DEFCB}" destId="{EE244031-9E1F-4148-A7A6-DAC61D6448A1}" srcOrd="0" destOrd="0" parTransId="{0468C7DB-2C40-4CBC-9859-E16FA77E0DB4}" sibTransId="{21AF0EEA-F80C-4742-88C4-F3AADB87EA3F}"/>
    <dgm:cxn modelId="{E7F784B8-0A7A-4E0E-AB02-42AB9F8F110F}" srcId="{74839D26-A90F-494F-9BF8-8E5B967FD65F}" destId="{7881C408-ACFB-49B2-A105-3E2D7CAA0403}" srcOrd="0" destOrd="0" parTransId="{0013474C-67E9-477D-A9ED-CDA88A009564}" sibTransId="{8920D104-A613-48E8-B96E-5DAE3F6F8D88}"/>
    <dgm:cxn modelId="{91C03CC1-60FB-4E32-B98F-2B0F51646C86}" type="presOf" srcId="{A61594EC-8544-4A48-8F66-28981D11F76B}" destId="{81384C82-B457-4FC7-8509-50072DC0CFCE}" srcOrd="0" destOrd="1" presId="urn:microsoft.com/office/officeart/2005/8/layout/vList5"/>
    <dgm:cxn modelId="{4D478ED7-45B0-484F-81A6-007A6E5395D0}" srcId="{7C103C9B-272E-4ADC-A417-F4F1BA968AF8}" destId="{143616B2-E215-4DA4-AD1B-3CCB3E27EEF6}" srcOrd="0" destOrd="0" parTransId="{539CE993-A347-46D3-A310-7B5892452BB7}" sibTransId="{F560F2D9-147D-4B35-80F0-AAB30A0800F5}"/>
    <dgm:cxn modelId="{D0A024E6-3E82-4A2B-8ED5-E31DAB5670E5}" type="presOf" srcId="{74839D26-A90F-494F-9BF8-8E5B967FD65F}" destId="{E8404B42-0EAB-47DF-853E-3A15EA28AA60}" srcOrd="0" destOrd="0" presId="urn:microsoft.com/office/officeart/2005/8/layout/vList5"/>
    <dgm:cxn modelId="{605C42E8-0456-4B2E-ADD2-07FAD3EEE916}" srcId="{DB287F48-32AD-4714-977B-73A608D8E0FF}" destId="{FFFB2BF7-C195-4C1D-AE56-E6F6203DEFCB}" srcOrd="1" destOrd="0" parTransId="{068A1014-0B75-4640-89CB-435D079D26EC}" sibTransId="{35634637-FA98-4FE4-A3B3-802B2398E96F}"/>
    <dgm:cxn modelId="{1A0FF3EA-CBDB-41FD-B480-16C3ED765F9F}" srcId="{DB287F48-32AD-4714-977B-73A608D8E0FF}" destId="{7C103C9B-272E-4ADC-A417-F4F1BA968AF8}" srcOrd="0" destOrd="0" parTransId="{00FF1F0F-E537-4EEF-A541-1F50D6B3442C}" sibTransId="{DE30E445-EFC7-4DB2-B305-C98D0CC3D296}"/>
    <dgm:cxn modelId="{80DADCFD-24B1-4E64-AFD2-CD2AF34069A6}" type="presParOf" srcId="{F31FDB0A-57E3-44EC-819B-E96747328042}" destId="{17EDDF21-52D2-4638-A068-6949A19F6851}" srcOrd="0" destOrd="0" presId="urn:microsoft.com/office/officeart/2005/8/layout/vList5"/>
    <dgm:cxn modelId="{47B1B7B8-2EF9-4B8C-8A21-6A6F41A47469}" type="presParOf" srcId="{17EDDF21-52D2-4638-A068-6949A19F6851}" destId="{D0F689BD-9DB2-45B5-97A4-6760319733FC}" srcOrd="0" destOrd="0" presId="urn:microsoft.com/office/officeart/2005/8/layout/vList5"/>
    <dgm:cxn modelId="{ACBDE6D5-B46F-4CF3-9822-1A1211DB04D8}" type="presParOf" srcId="{17EDDF21-52D2-4638-A068-6949A19F6851}" destId="{6C8F6272-B6A6-4683-8299-6290CA859C4B}" srcOrd="1" destOrd="0" presId="urn:microsoft.com/office/officeart/2005/8/layout/vList5"/>
    <dgm:cxn modelId="{6DF8D6E2-095F-4A0F-B730-F82A1B38FD43}" type="presParOf" srcId="{F31FDB0A-57E3-44EC-819B-E96747328042}" destId="{ACAF1A2A-5B71-41CB-96E2-AB597F45E34F}" srcOrd="1" destOrd="0" presId="urn:microsoft.com/office/officeart/2005/8/layout/vList5"/>
    <dgm:cxn modelId="{950EE4AB-62FD-4473-B29A-6FA071505CC4}" type="presParOf" srcId="{F31FDB0A-57E3-44EC-819B-E96747328042}" destId="{DD3B94B0-9DC4-4297-AC1F-18329A75EEFD}" srcOrd="2" destOrd="0" presId="urn:microsoft.com/office/officeart/2005/8/layout/vList5"/>
    <dgm:cxn modelId="{F903DEC5-0EEB-4364-9B54-DD8509DF030B}" type="presParOf" srcId="{DD3B94B0-9DC4-4297-AC1F-18329A75EEFD}" destId="{CAAD2EB1-2D9F-4B84-8CAD-1DC1FAC61D04}" srcOrd="0" destOrd="0" presId="urn:microsoft.com/office/officeart/2005/8/layout/vList5"/>
    <dgm:cxn modelId="{B245ECB6-39D7-480F-8C52-A8D0F0558597}" type="presParOf" srcId="{DD3B94B0-9DC4-4297-AC1F-18329A75EEFD}" destId="{F776A5C8-0A80-4585-B32D-6443AFED73C3}" srcOrd="1" destOrd="0" presId="urn:microsoft.com/office/officeart/2005/8/layout/vList5"/>
    <dgm:cxn modelId="{6EDA562C-A08C-407A-9513-85B8526BB38B}" type="presParOf" srcId="{F31FDB0A-57E3-44EC-819B-E96747328042}" destId="{90D70507-9E96-4426-8EB0-37D2146816C2}" srcOrd="3" destOrd="0" presId="urn:microsoft.com/office/officeart/2005/8/layout/vList5"/>
    <dgm:cxn modelId="{81523B36-41DB-4E7D-A348-29970DA46EF3}" type="presParOf" srcId="{F31FDB0A-57E3-44EC-819B-E96747328042}" destId="{191A1D77-3BA9-405A-B0D5-A5A93F9C8E6A}" srcOrd="4" destOrd="0" presId="urn:microsoft.com/office/officeart/2005/8/layout/vList5"/>
    <dgm:cxn modelId="{EA65BE9B-A165-42CA-9203-01BDFF85DA07}" type="presParOf" srcId="{191A1D77-3BA9-405A-B0D5-A5A93F9C8E6A}" destId="{E8404B42-0EAB-47DF-853E-3A15EA28AA60}" srcOrd="0" destOrd="0" presId="urn:microsoft.com/office/officeart/2005/8/layout/vList5"/>
    <dgm:cxn modelId="{9A363A18-FA1B-4E3D-9719-88B6D07FFC94}" type="presParOf" srcId="{191A1D77-3BA9-405A-B0D5-A5A93F9C8E6A}" destId="{81384C82-B457-4FC7-8509-50072DC0CFCE}" srcOrd="1" destOrd="0" presId="urn:microsoft.com/office/officeart/2005/8/layout/vList5"/>
    <dgm:cxn modelId="{40F048F4-E832-4C62-8D5E-7F23B482DF07}" type="presParOf" srcId="{F31FDB0A-57E3-44EC-819B-E96747328042}" destId="{F4C87C6C-8842-4B52-AFE0-F8027286D267}" srcOrd="5" destOrd="0" presId="urn:microsoft.com/office/officeart/2005/8/layout/vList5"/>
    <dgm:cxn modelId="{2DAD7DF4-9B7E-47C0-96D3-8F321A09153B}" type="presParOf" srcId="{F31FDB0A-57E3-44EC-819B-E96747328042}" destId="{4F9FF1C1-EA43-46E0-B134-26857DC831F4}" srcOrd="6" destOrd="0" presId="urn:microsoft.com/office/officeart/2005/8/layout/vList5"/>
    <dgm:cxn modelId="{960DA3CB-AE93-469A-8848-1FC03F2475D5}" type="presParOf" srcId="{4F9FF1C1-EA43-46E0-B134-26857DC831F4}" destId="{54FA65FB-63F8-49A9-ADA6-2ADBB50E327B}" srcOrd="0" destOrd="0" presId="urn:microsoft.com/office/officeart/2005/8/layout/vList5"/>
    <dgm:cxn modelId="{BF3DB055-769E-430A-B5A6-80F2A92C75BA}" type="presParOf" srcId="{4F9FF1C1-EA43-46E0-B134-26857DC831F4}" destId="{8203AD2A-4A7A-4B2F-9E38-3257FD67B63B}" srcOrd="1" destOrd="0" presId="urn:microsoft.com/office/officeart/2005/8/layout/vList5"/>
    <dgm:cxn modelId="{8FC40BA8-C33A-48EB-80AB-A757393BDD55}" type="presParOf" srcId="{F31FDB0A-57E3-44EC-819B-E96747328042}" destId="{0EAA1231-5776-4F98-A3E2-AC7F8A6FA852}" srcOrd="7" destOrd="0" presId="urn:microsoft.com/office/officeart/2005/8/layout/vList5"/>
    <dgm:cxn modelId="{FE712D97-016A-4B9D-85D7-4616A1BDCECD}" type="presParOf" srcId="{F31FDB0A-57E3-44EC-819B-E96747328042}" destId="{4AA5953C-C275-4803-B096-7256A92C6A7E}" srcOrd="8" destOrd="0" presId="urn:microsoft.com/office/officeart/2005/8/layout/vList5"/>
    <dgm:cxn modelId="{6BFA1B21-445E-489C-99D6-A67F4D458221}" type="presParOf" srcId="{4AA5953C-C275-4803-B096-7256A92C6A7E}" destId="{3C9797D3-3C1B-466F-A9DB-DB08435E8D2C}"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DD4B56B-4F40-4D12-A9CC-C9DACCF0090A}" type="doc">
      <dgm:prSet loTypeId="urn:microsoft.com/office/officeart/2005/8/layout/hList3" loCatId="list" qsTypeId="urn:microsoft.com/office/officeart/2005/8/quickstyle/simple1" qsCatId="simple" csTypeId="urn:microsoft.com/office/officeart/2005/8/colors/accent5_1" csCatId="accent5" phldr="1"/>
      <dgm:spPr/>
      <dgm:t>
        <a:bodyPr/>
        <a:lstStyle/>
        <a:p>
          <a:endParaRPr lang="en-IE"/>
        </a:p>
      </dgm:t>
    </dgm:pt>
    <dgm:pt modelId="{922B956E-A3D8-400B-B352-03D9FD50F476}">
      <dgm:prSet phldrT="[Text]"/>
      <dgm:spPr/>
      <dgm:t>
        <a:bodyPr/>
        <a:lstStyle/>
        <a:p>
          <a:r>
            <a:rPr lang="en-US">
              <a:cs typeface="Calibri Light"/>
            </a:rPr>
            <a:t>SET Stats </a:t>
          </a:r>
          <a:endParaRPr lang="en-IE"/>
        </a:p>
      </dgm:t>
    </dgm:pt>
    <dgm:pt modelId="{417E45A0-C2D1-4A80-A309-04570B86C82B}" type="parTrans" cxnId="{2B070E67-D9E6-4C23-ADD7-A0593B5463F6}">
      <dgm:prSet/>
      <dgm:spPr/>
      <dgm:t>
        <a:bodyPr/>
        <a:lstStyle/>
        <a:p>
          <a:endParaRPr lang="en-IE"/>
        </a:p>
      </dgm:t>
    </dgm:pt>
    <dgm:pt modelId="{FACE523C-5A82-47BC-B0DE-95222FE870D6}" type="sibTrans" cxnId="{2B070E67-D9E6-4C23-ADD7-A0593B5463F6}">
      <dgm:prSet/>
      <dgm:spPr/>
      <dgm:t>
        <a:bodyPr/>
        <a:lstStyle/>
        <a:p>
          <a:endParaRPr lang="en-IE"/>
        </a:p>
      </dgm:t>
    </dgm:pt>
    <dgm:pt modelId="{AF7D4AB8-E2A9-42C9-AAE7-CB30A97F0C30}" type="pres">
      <dgm:prSet presAssocID="{1DD4B56B-4F40-4D12-A9CC-C9DACCF0090A}" presName="composite" presStyleCnt="0">
        <dgm:presLayoutVars>
          <dgm:chMax val="1"/>
          <dgm:dir/>
          <dgm:resizeHandles val="exact"/>
        </dgm:presLayoutVars>
      </dgm:prSet>
      <dgm:spPr/>
    </dgm:pt>
    <dgm:pt modelId="{DD4D7BC1-260C-406D-810D-63028F869BB9}" type="pres">
      <dgm:prSet presAssocID="{922B956E-A3D8-400B-B352-03D9FD50F476}" presName="roof" presStyleLbl="dkBgShp" presStyleIdx="0" presStyleCnt="2" custLinFactY="-200000" custLinFactNeighborX="73394" custLinFactNeighborY="-244508"/>
      <dgm:spPr/>
    </dgm:pt>
    <dgm:pt modelId="{7E239732-5C6C-4D3F-ABF9-E4B8C28257B4}" type="pres">
      <dgm:prSet presAssocID="{922B956E-A3D8-400B-B352-03D9FD50F476}" presName="pillars" presStyleCnt="0"/>
      <dgm:spPr/>
    </dgm:pt>
    <dgm:pt modelId="{CA2C8233-B697-40EF-AB1B-48EC6261F172}" type="pres">
      <dgm:prSet presAssocID="{922B956E-A3D8-400B-B352-03D9FD50F476}" presName="pillar1" presStyleLbl="node1" presStyleIdx="0" presStyleCnt="1">
        <dgm:presLayoutVars>
          <dgm:bulletEnabled val="1"/>
        </dgm:presLayoutVars>
      </dgm:prSet>
      <dgm:spPr/>
    </dgm:pt>
    <dgm:pt modelId="{0FCB9383-D8E0-4580-90FC-C200F85B20E7}" type="pres">
      <dgm:prSet presAssocID="{922B956E-A3D8-400B-B352-03D9FD50F476}" presName="base" presStyleLbl="dkBgShp" presStyleIdx="1" presStyleCnt="2"/>
      <dgm:spPr/>
    </dgm:pt>
  </dgm:ptLst>
  <dgm:cxnLst>
    <dgm:cxn modelId="{2B070E67-D9E6-4C23-ADD7-A0593B5463F6}" srcId="{1DD4B56B-4F40-4D12-A9CC-C9DACCF0090A}" destId="{922B956E-A3D8-400B-B352-03D9FD50F476}" srcOrd="0" destOrd="0" parTransId="{417E45A0-C2D1-4A80-A309-04570B86C82B}" sibTransId="{FACE523C-5A82-47BC-B0DE-95222FE870D6}"/>
    <dgm:cxn modelId="{D0404CA6-59D8-401D-A249-D9751C965058}" type="presOf" srcId="{922B956E-A3D8-400B-B352-03D9FD50F476}" destId="{DD4D7BC1-260C-406D-810D-63028F869BB9}" srcOrd="0" destOrd="0" presId="urn:microsoft.com/office/officeart/2005/8/layout/hList3"/>
    <dgm:cxn modelId="{FD0B39AB-E712-4690-8567-D8AAEB92CC16}" type="presOf" srcId="{1DD4B56B-4F40-4D12-A9CC-C9DACCF0090A}" destId="{AF7D4AB8-E2A9-42C9-AAE7-CB30A97F0C30}" srcOrd="0" destOrd="0" presId="urn:microsoft.com/office/officeart/2005/8/layout/hList3"/>
    <dgm:cxn modelId="{D91C6E6B-4934-46F8-981C-D7939C77E883}" type="presParOf" srcId="{AF7D4AB8-E2A9-42C9-AAE7-CB30A97F0C30}" destId="{DD4D7BC1-260C-406D-810D-63028F869BB9}" srcOrd="0" destOrd="0" presId="urn:microsoft.com/office/officeart/2005/8/layout/hList3"/>
    <dgm:cxn modelId="{744CD774-E5A8-4B80-96E7-665B6F6C3C7A}" type="presParOf" srcId="{AF7D4AB8-E2A9-42C9-AAE7-CB30A97F0C30}" destId="{7E239732-5C6C-4D3F-ABF9-E4B8C28257B4}" srcOrd="1" destOrd="0" presId="urn:microsoft.com/office/officeart/2005/8/layout/hList3"/>
    <dgm:cxn modelId="{A6E52C6C-E47A-4485-86E9-80D91E051BC0}" type="presParOf" srcId="{7E239732-5C6C-4D3F-ABF9-E4B8C28257B4}" destId="{CA2C8233-B697-40EF-AB1B-48EC6261F172}" srcOrd="0" destOrd="0" presId="urn:microsoft.com/office/officeart/2005/8/layout/hList3"/>
    <dgm:cxn modelId="{A8576235-FA50-49DF-B9DB-50E4E8944235}" type="presParOf" srcId="{AF7D4AB8-E2A9-42C9-AAE7-CB30A97F0C30}" destId="{0FCB9383-D8E0-4580-90FC-C200F85B20E7}" srcOrd="2" destOrd="0" presId="urn:microsoft.com/office/officeart/2005/8/layout/hList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9EFA187-C9FA-4A42-A6D9-16C9F827A75E}" type="doc">
      <dgm:prSet loTypeId="urn:microsoft.com/office/officeart/2005/8/layout/venn1" loCatId="relationship" qsTypeId="urn:microsoft.com/office/officeart/2005/8/quickstyle/simple1" qsCatId="simple" csTypeId="urn:microsoft.com/office/officeart/2005/8/colors/colorful4" csCatId="colorful" phldr="1"/>
      <dgm:spPr/>
    </dgm:pt>
    <dgm:pt modelId="{BF1A21DE-2E3E-4D16-9DB0-6802DEA8110A}">
      <dgm:prSet phldrT="[Text]" custT="1"/>
      <dgm:spPr/>
      <dgm:t>
        <a:bodyPr/>
        <a:lstStyle/>
        <a:p>
          <a:r>
            <a:rPr lang="en-US" sz="1400" b="1">
              <a:cs typeface="Calibri Light"/>
            </a:rPr>
            <a:t>Curricular Options &amp; Timetabling</a:t>
          </a:r>
        </a:p>
        <a:p>
          <a:r>
            <a:rPr lang="en-IE" sz="1400" b="1"/>
            <a:t>Wellbeing</a:t>
          </a:r>
        </a:p>
      </dgm:t>
    </dgm:pt>
    <dgm:pt modelId="{BAFBEEF2-89CF-45FA-BDE0-A107AE9DE081}" type="parTrans" cxnId="{DFEE4E1C-7EE5-47BA-8D81-D2D4222C273D}">
      <dgm:prSet/>
      <dgm:spPr/>
      <dgm:t>
        <a:bodyPr/>
        <a:lstStyle/>
        <a:p>
          <a:endParaRPr lang="en-IE"/>
        </a:p>
      </dgm:t>
    </dgm:pt>
    <dgm:pt modelId="{9EC054AC-180A-4EE7-8A59-3E83470E269F}" type="sibTrans" cxnId="{DFEE4E1C-7EE5-47BA-8D81-D2D4222C273D}">
      <dgm:prSet/>
      <dgm:spPr/>
      <dgm:t>
        <a:bodyPr/>
        <a:lstStyle/>
        <a:p>
          <a:endParaRPr lang="en-IE"/>
        </a:p>
      </dgm:t>
    </dgm:pt>
    <dgm:pt modelId="{8CF4AA5D-06EF-4522-9C0B-D18462B6920C}">
      <dgm:prSet phldrT="[Text]" custT="1"/>
      <dgm:spPr/>
      <dgm:t>
        <a:bodyPr/>
        <a:lstStyle/>
        <a:p>
          <a:r>
            <a:rPr lang="en-IE" sz="1200" b="1"/>
            <a:t>SSE</a:t>
          </a:r>
          <a:r>
            <a:rPr lang="en-US" sz="1200" b="1"/>
            <a:t>/ </a:t>
          </a:r>
          <a:r>
            <a:rPr lang="en-IE" sz="1200" b="1"/>
            <a:t>LAOS </a:t>
          </a:r>
          <a:r>
            <a:rPr lang="en-US" sz="1200" b="1"/>
            <a:t>aligned with PP-COS Guidelines</a:t>
          </a:r>
          <a:endParaRPr lang="en-IE" sz="1200" b="1"/>
        </a:p>
        <a:p>
          <a:endParaRPr lang="en-IE" sz="1400" b="1"/>
        </a:p>
      </dgm:t>
    </dgm:pt>
    <dgm:pt modelId="{0983FE31-756F-4540-BD84-8546DAA3669C}" type="parTrans" cxnId="{5265926C-8038-4FB4-9C3A-7B556C0BD276}">
      <dgm:prSet/>
      <dgm:spPr/>
      <dgm:t>
        <a:bodyPr/>
        <a:lstStyle/>
        <a:p>
          <a:endParaRPr lang="en-IE"/>
        </a:p>
      </dgm:t>
    </dgm:pt>
    <dgm:pt modelId="{C6CE6D3F-4EEF-4DD5-88F8-519EE6FB0958}" type="sibTrans" cxnId="{5265926C-8038-4FB4-9C3A-7B556C0BD276}">
      <dgm:prSet/>
      <dgm:spPr/>
      <dgm:t>
        <a:bodyPr/>
        <a:lstStyle/>
        <a:p>
          <a:endParaRPr lang="en-IE"/>
        </a:p>
      </dgm:t>
    </dgm:pt>
    <dgm:pt modelId="{EBF1CC93-2658-4388-8333-7CCD6638B28C}">
      <dgm:prSet phldrT="[Text]" custT="1"/>
      <dgm:spPr/>
      <dgm:t>
        <a:bodyPr/>
        <a:lstStyle/>
        <a:p>
          <a:r>
            <a:rPr lang="en-IE" sz="1200" b="1"/>
            <a:t>SEN Team</a:t>
          </a:r>
        </a:p>
        <a:p>
          <a:r>
            <a:rPr lang="en-IE" sz="1200" b="1"/>
            <a:t>Co-Teaching</a:t>
          </a:r>
        </a:p>
        <a:p>
          <a:r>
            <a:rPr lang="en-IE" sz="1200" b="1"/>
            <a:t>ASD</a:t>
          </a:r>
          <a:r>
            <a:rPr lang="en-US" sz="1200" b="1"/>
            <a:t> </a:t>
          </a:r>
          <a:endParaRPr lang="en-IE" sz="1200" b="1"/>
        </a:p>
      </dgm:t>
    </dgm:pt>
    <dgm:pt modelId="{FC41ECBD-14DA-4B01-AA65-48EDBB748D56}" type="parTrans" cxnId="{8C7F58BC-EF36-459D-8CA4-A90A75D217BC}">
      <dgm:prSet/>
      <dgm:spPr/>
      <dgm:t>
        <a:bodyPr/>
        <a:lstStyle/>
        <a:p>
          <a:endParaRPr lang="en-IE"/>
        </a:p>
      </dgm:t>
    </dgm:pt>
    <dgm:pt modelId="{81FD5BD1-E288-4FF3-8E38-51444A6F051E}" type="sibTrans" cxnId="{8C7F58BC-EF36-459D-8CA4-A90A75D217BC}">
      <dgm:prSet/>
      <dgm:spPr/>
      <dgm:t>
        <a:bodyPr/>
        <a:lstStyle/>
        <a:p>
          <a:endParaRPr lang="en-IE"/>
        </a:p>
      </dgm:t>
    </dgm:pt>
    <dgm:pt modelId="{1A6529F2-84C3-413A-8032-7CA4E85F3B9F}" type="pres">
      <dgm:prSet presAssocID="{79EFA187-C9FA-4A42-A6D9-16C9F827A75E}" presName="compositeShape" presStyleCnt="0">
        <dgm:presLayoutVars>
          <dgm:chMax val="7"/>
          <dgm:dir/>
          <dgm:resizeHandles val="exact"/>
        </dgm:presLayoutVars>
      </dgm:prSet>
      <dgm:spPr/>
    </dgm:pt>
    <dgm:pt modelId="{78A91417-1544-40A9-862B-61C7D0B788EC}" type="pres">
      <dgm:prSet presAssocID="{BF1A21DE-2E3E-4D16-9DB0-6802DEA8110A}" presName="circ1" presStyleLbl="vennNode1" presStyleIdx="0" presStyleCnt="3" custScaleX="119908" custLinFactNeighborX="1157" custLinFactNeighborY="-22558"/>
      <dgm:spPr/>
    </dgm:pt>
    <dgm:pt modelId="{8E38968C-FE5B-4D6E-A1B7-C987AFC1EEAA}" type="pres">
      <dgm:prSet presAssocID="{BF1A21DE-2E3E-4D16-9DB0-6802DEA8110A}" presName="circ1Tx" presStyleLbl="revTx" presStyleIdx="0" presStyleCnt="0">
        <dgm:presLayoutVars>
          <dgm:chMax val="0"/>
          <dgm:chPref val="0"/>
          <dgm:bulletEnabled val="1"/>
        </dgm:presLayoutVars>
      </dgm:prSet>
      <dgm:spPr/>
    </dgm:pt>
    <dgm:pt modelId="{C24066EF-2948-4A59-B9FD-3111B42AD236}" type="pres">
      <dgm:prSet presAssocID="{EBF1CC93-2658-4388-8333-7CCD6638B28C}" presName="circ2" presStyleLbl="vennNode1" presStyleIdx="1" presStyleCnt="3" custScaleX="125047"/>
      <dgm:spPr/>
    </dgm:pt>
    <dgm:pt modelId="{A2BABE58-53C9-422D-9F0B-8EACFE4BAEC7}" type="pres">
      <dgm:prSet presAssocID="{EBF1CC93-2658-4388-8333-7CCD6638B28C}" presName="circ2Tx" presStyleLbl="revTx" presStyleIdx="0" presStyleCnt="0">
        <dgm:presLayoutVars>
          <dgm:chMax val="0"/>
          <dgm:chPref val="0"/>
          <dgm:bulletEnabled val="1"/>
        </dgm:presLayoutVars>
      </dgm:prSet>
      <dgm:spPr/>
    </dgm:pt>
    <dgm:pt modelId="{BA2333CB-364C-4806-9752-4A57AAE8966A}" type="pres">
      <dgm:prSet presAssocID="{8CF4AA5D-06EF-4522-9C0B-D18462B6920C}" presName="circ3" presStyleLbl="vennNode1" presStyleIdx="2" presStyleCnt="3" custScaleX="136221" custLinFactNeighborX="-14305" custLinFactNeighborY="1433"/>
      <dgm:spPr/>
    </dgm:pt>
    <dgm:pt modelId="{5B9F3F20-E081-446E-B724-CA5B8AB76CEB}" type="pres">
      <dgm:prSet presAssocID="{8CF4AA5D-06EF-4522-9C0B-D18462B6920C}" presName="circ3Tx" presStyleLbl="revTx" presStyleIdx="0" presStyleCnt="0">
        <dgm:presLayoutVars>
          <dgm:chMax val="0"/>
          <dgm:chPref val="0"/>
          <dgm:bulletEnabled val="1"/>
        </dgm:presLayoutVars>
      </dgm:prSet>
      <dgm:spPr/>
    </dgm:pt>
  </dgm:ptLst>
  <dgm:cxnLst>
    <dgm:cxn modelId="{DFEE4E1C-7EE5-47BA-8D81-D2D4222C273D}" srcId="{79EFA187-C9FA-4A42-A6D9-16C9F827A75E}" destId="{BF1A21DE-2E3E-4D16-9DB0-6802DEA8110A}" srcOrd="0" destOrd="0" parTransId="{BAFBEEF2-89CF-45FA-BDE0-A107AE9DE081}" sibTransId="{9EC054AC-180A-4EE7-8A59-3E83470E269F}"/>
    <dgm:cxn modelId="{C42FDA34-D177-4B95-A5DF-4D7BA2B7B349}" type="presOf" srcId="{EBF1CC93-2658-4388-8333-7CCD6638B28C}" destId="{A2BABE58-53C9-422D-9F0B-8EACFE4BAEC7}" srcOrd="1" destOrd="0" presId="urn:microsoft.com/office/officeart/2005/8/layout/venn1"/>
    <dgm:cxn modelId="{A71F304A-3395-47B0-A7CD-765192D4EDD7}" type="presOf" srcId="{79EFA187-C9FA-4A42-A6D9-16C9F827A75E}" destId="{1A6529F2-84C3-413A-8032-7CA4E85F3B9F}" srcOrd="0" destOrd="0" presId="urn:microsoft.com/office/officeart/2005/8/layout/venn1"/>
    <dgm:cxn modelId="{5265926C-8038-4FB4-9C3A-7B556C0BD276}" srcId="{79EFA187-C9FA-4A42-A6D9-16C9F827A75E}" destId="{8CF4AA5D-06EF-4522-9C0B-D18462B6920C}" srcOrd="2" destOrd="0" parTransId="{0983FE31-756F-4540-BD84-8546DAA3669C}" sibTransId="{C6CE6D3F-4EEF-4DD5-88F8-519EE6FB0958}"/>
    <dgm:cxn modelId="{FC36D57B-0C99-41CD-8CB4-5EB178CDC1DE}" type="presOf" srcId="{BF1A21DE-2E3E-4D16-9DB0-6802DEA8110A}" destId="{8E38968C-FE5B-4D6E-A1B7-C987AFC1EEAA}" srcOrd="1" destOrd="0" presId="urn:microsoft.com/office/officeart/2005/8/layout/venn1"/>
    <dgm:cxn modelId="{5768859B-2107-4ECB-BA0B-45AE109E2A34}" type="presOf" srcId="{8CF4AA5D-06EF-4522-9C0B-D18462B6920C}" destId="{5B9F3F20-E081-446E-B724-CA5B8AB76CEB}" srcOrd="1" destOrd="0" presId="urn:microsoft.com/office/officeart/2005/8/layout/venn1"/>
    <dgm:cxn modelId="{953FE5AA-D746-46DD-80A0-8E56C5638A6B}" type="presOf" srcId="{8CF4AA5D-06EF-4522-9C0B-D18462B6920C}" destId="{BA2333CB-364C-4806-9752-4A57AAE8966A}" srcOrd="0" destOrd="0" presId="urn:microsoft.com/office/officeart/2005/8/layout/venn1"/>
    <dgm:cxn modelId="{8C7F58BC-EF36-459D-8CA4-A90A75D217BC}" srcId="{79EFA187-C9FA-4A42-A6D9-16C9F827A75E}" destId="{EBF1CC93-2658-4388-8333-7CCD6638B28C}" srcOrd="1" destOrd="0" parTransId="{FC41ECBD-14DA-4B01-AA65-48EDBB748D56}" sibTransId="{81FD5BD1-E288-4FF3-8E38-51444A6F051E}"/>
    <dgm:cxn modelId="{5CC424C5-95E6-45E3-BA26-8435713ECE3B}" type="presOf" srcId="{EBF1CC93-2658-4388-8333-7CCD6638B28C}" destId="{C24066EF-2948-4A59-B9FD-3111B42AD236}" srcOrd="0" destOrd="0" presId="urn:microsoft.com/office/officeart/2005/8/layout/venn1"/>
    <dgm:cxn modelId="{BBF051E3-51DA-4530-8D50-F883037B2620}" type="presOf" srcId="{BF1A21DE-2E3E-4D16-9DB0-6802DEA8110A}" destId="{78A91417-1544-40A9-862B-61C7D0B788EC}" srcOrd="0" destOrd="0" presId="urn:microsoft.com/office/officeart/2005/8/layout/venn1"/>
    <dgm:cxn modelId="{2026075B-3FCF-4AAF-A51D-4FAFB99848A2}" type="presParOf" srcId="{1A6529F2-84C3-413A-8032-7CA4E85F3B9F}" destId="{78A91417-1544-40A9-862B-61C7D0B788EC}" srcOrd="0" destOrd="0" presId="urn:microsoft.com/office/officeart/2005/8/layout/venn1"/>
    <dgm:cxn modelId="{402669F4-C362-4112-A23A-7114DA138995}" type="presParOf" srcId="{1A6529F2-84C3-413A-8032-7CA4E85F3B9F}" destId="{8E38968C-FE5B-4D6E-A1B7-C987AFC1EEAA}" srcOrd="1" destOrd="0" presId="urn:microsoft.com/office/officeart/2005/8/layout/venn1"/>
    <dgm:cxn modelId="{3827F502-A3DC-4B32-9426-5404B33CBD85}" type="presParOf" srcId="{1A6529F2-84C3-413A-8032-7CA4E85F3B9F}" destId="{C24066EF-2948-4A59-B9FD-3111B42AD236}" srcOrd="2" destOrd="0" presId="urn:microsoft.com/office/officeart/2005/8/layout/venn1"/>
    <dgm:cxn modelId="{730BC6AD-F9C9-4912-B11F-B7D9B8608C5D}" type="presParOf" srcId="{1A6529F2-84C3-413A-8032-7CA4E85F3B9F}" destId="{A2BABE58-53C9-422D-9F0B-8EACFE4BAEC7}" srcOrd="3" destOrd="0" presId="urn:microsoft.com/office/officeart/2005/8/layout/venn1"/>
    <dgm:cxn modelId="{0BCB436F-0087-4583-B92B-6544843A24C2}" type="presParOf" srcId="{1A6529F2-84C3-413A-8032-7CA4E85F3B9F}" destId="{BA2333CB-364C-4806-9752-4A57AAE8966A}" srcOrd="4" destOrd="0" presId="urn:microsoft.com/office/officeart/2005/8/layout/venn1"/>
    <dgm:cxn modelId="{3EB8E3BC-1F70-4F07-A977-38FDDA8ECDDB}" type="presParOf" srcId="{1A6529F2-84C3-413A-8032-7CA4E85F3B9F}" destId="{5B9F3F20-E081-446E-B724-CA5B8AB76CEB}" srcOrd="5" destOrd="0" presId="urn:microsoft.com/office/officeart/2005/8/layout/venn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3CA76A-048A-486B-A161-986D271D9BE4}">
      <dsp:nvSpPr>
        <dsp:cNvPr id="0" name=""/>
        <dsp:cNvSpPr/>
      </dsp:nvSpPr>
      <dsp:spPr>
        <a:xfrm>
          <a:off x="910" y="229786"/>
          <a:ext cx="3197286" cy="203027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D370C1-D719-4382-8FDD-D0578C5BCABB}">
      <dsp:nvSpPr>
        <dsp:cNvPr id="0" name=""/>
        <dsp:cNvSpPr/>
      </dsp:nvSpPr>
      <dsp:spPr>
        <a:xfrm>
          <a:off x="356164" y="567277"/>
          <a:ext cx="3197286" cy="203027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To Guide our School in the implementation of our </a:t>
          </a:r>
          <a:r>
            <a:rPr lang="en-US" sz="2000" kern="1200">
              <a:latin typeface="Calibri Light" panose="020F0302020204030204"/>
            </a:rPr>
            <a:t>School</a:t>
          </a:r>
          <a:r>
            <a:rPr lang="en-US" sz="2000" kern="1200"/>
            <a:t> </a:t>
          </a:r>
          <a:r>
            <a:rPr lang="en-US" sz="2000" kern="1200">
              <a:latin typeface="Calibri Light" panose="020F0302020204030204"/>
            </a:rPr>
            <a:t>Self-Evaluation</a:t>
          </a:r>
          <a:r>
            <a:rPr lang="en-US" sz="2000" kern="1200"/>
            <a:t>.</a:t>
          </a:r>
        </a:p>
      </dsp:txBody>
      <dsp:txXfrm>
        <a:off x="415629" y="626742"/>
        <a:ext cx="3078356" cy="1911346"/>
      </dsp:txXfrm>
    </dsp:sp>
    <dsp:sp modelId="{FD291057-FF14-41C4-9600-D71C04ABD38F}">
      <dsp:nvSpPr>
        <dsp:cNvPr id="0" name=""/>
        <dsp:cNvSpPr/>
      </dsp:nvSpPr>
      <dsp:spPr>
        <a:xfrm>
          <a:off x="3908705" y="229786"/>
          <a:ext cx="3197286" cy="203027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F489C9-A3FA-470C-B4E0-38509B2F7469}">
      <dsp:nvSpPr>
        <dsp:cNvPr id="0" name=""/>
        <dsp:cNvSpPr/>
      </dsp:nvSpPr>
      <dsp:spPr>
        <a:xfrm>
          <a:off x="4263959" y="567277"/>
          <a:ext cx="3197286" cy="203027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a:latin typeface="Calibri Light" panose="020F0302020204030204"/>
            </a:rPr>
            <a:t>Use the Provision Map to support our School </a:t>
          </a:r>
          <a:r>
            <a:rPr lang="en-US" sz="2000" b="1" kern="1200">
              <a:latin typeface="Calibri Light" panose="020F0302020204030204"/>
            </a:rPr>
            <a:t>development plan</a:t>
          </a:r>
          <a:r>
            <a:rPr lang="en-US" sz="2000" kern="1200">
              <a:latin typeface="Calibri Light" panose="020F0302020204030204"/>
            </a:rPr>
            <a:t> and our model of Provision across the Continuum of Support </a:t>
          </a:r>
        </a:p>
      </dsp:txBody>
      <dsp:txXfrm>
        <a:off x="4323424" y="626742"/>
        <a:ext cx="3078356" cy="19113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2C78E-C988-4C87-A589-067F481929D0}">
      <dsp:nvSpPr>
        <dsp:cNvPr id="0" name=""/>
        <dsp:cNvSpPr/>
      </dsp:nvSpPr>
      <dsp:spPr>
        <a:xfrm>
          <a:off x="312223" y="0"/>
          <a:ext cx="2868368" cy="172102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GB" sz="2000" kern="1200" dirty="0">
              <a:solidFill>
                <a:schemeClr val="tx1"/>
              </a:solidFill>
              <a:latin typeface="Calibri Light" panose="020F0302020204030204"/>
            </a:rPr>
            <a:t>Tour</a:t>
          </a:r>
          <a:r>
            <a:rPr lang="en-GB" sz="2000" kern="1200" dirty="0">
              <a:latin typeface="Calibri Light" panose="020F0302020204030204"/>
            </a:rPr>
            <a:t> </a:t>
          </a:r>
          <a:r>
            <a:rPr lang="en-GB" sz="2000" kern="1200" dirty="0">
              <a:solidFill>
                <a:schemeClr val="tx1"/>
              </a:solidFill>
              <a:latin typeface="Calibri Light" panose="020F0302020204030204"/>
            </a:rPr>
            <a:t>of School</a:t>
          </a:r>
        </a:p>
      </dsp:txBody>
      <dsp:txXfrm>
        <a:off x="312223" y="0"/>
        <a:ext cx="2868368" cy="1721021"/>
      </dsp:txXfrm>
    </dsp:sp>
    <dsp:sp modelId="{B894C68E-ADCC-40E4-9A4F-B9204A613D98}">
      <dsp:nvSpPr>
        <dsp:cNvPr id="0" name=""/>
        <dsp:cNvSpPr/>
      </dsp:nvSpPr>
      <dsp:spPr>
        <a:xfrm>
          <a:off x="3396752" y="959"/>
          <a:ext cx="2868368" cy="1721021"/>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solidFill>
                <a:schemeClr val="tx1"/>
              </a:solidFill>
              <a:latin typeface="Calibri Light" panose="020F0302020204030204"/>
            </a:rPr>
            <a:t>Discussed</a:t>
          </a:r>
          <a:r>
            <a:rPr lang="en-GB" sz="2000" kern="1200" dirty="0">
              <a:solidFill>
                <a:schemeClr val="tx1"/>
              </a:solidFill>
            </a:rPr>
            <a:t> </a:t>
          </a:r>
          <a:r>
            <a:rPr lang="en-GB" sz="2000" kern="1200" dirty="0">
              <a:solidFill>
                <a:schemeClr val="tx1"/>
              </a:solidFill>
              <a:latin typeface="Calibri Light" panose="020F0302020204030204"/>
            </a:rPr>
            <a:t>our School Context</a:t>
          </a:r>
          <a:endParaRPr lang="en-GB" sz="2000" kern="1200" dirty="0">
            <a:solidFill>
              <a:schemeClr val="tx1"/>
            </a:solidFill>
          </a:endParaRPr>
        </a:p>
      </dsp:txBody>
      <dsp:txXfrm>
        <a:off x="3396752" y="959"/>
        <a:ext cx="2868368" cy="1721021"/>
      </dsp:txXfrm>
    </dsp:sp>
    <dsp:sp modelId="{AD5A5999-BC94-4530-A935-3A3C9B29D771}">
      <dsp:nvSpPr>
        <dsp:cNvPr id="0" name=""/>
        <dsp:cNvSpPr/>
      </dsp:nvSpPr>
      <dsp:spPr>
        <a:xfrm>
          <a:off x="6551957" y="959"/>
          <a:ext cx="2868368" cy="172102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GB" sz="2000" b="0" kern="1200" dirty="0">
              <a:solidFill>
                <a:schemeClr val="tx1"/>
              </a:solidFill>
              <a:latin typeface="Calibri Light" panose="020F0302020204030204"/>
            </a:rPr>
            <a:t>Discussed our plans for SSE </a:t>
          </a:r>
          <a:r>
            <a:rPr lang="en-GB" sz="2000" b="0" kern="1200" dirty="0">
              <a:solidFill>
                <a:schemeClr val="tx1"/>
              </a:solidFill>
            </a:rPr>
            <a:t>in </a:t>
          </a:r>
          <a:r>
            <a:rPr lang="en-GB" sz="2000" b="0" kern="1200" dirty="0" err="1">
              <a:solidFill>
                <a:schemeClr val="tx1"/>
              </a:solidFill>
            </a:rPr>
            <a:t>Colaiste</a:t>
          </a:r>
          <a:r>
            <a:rPr lang="en-GB" sz="2000" b="0" kern="1200" dirty="0">
              <a:solidFill>
                <a:schemeClr val="tx1"/>
              </a:solidFill>
            </a:rPr>
            <a:t> </a:t>
          </a:r>
          <a:r>
            <a:rPr lang="en-GB" sz="2000" b="0" kern="1200" dirty="0" err="1">
              <a:solidFill>
                <a:schemeClr val="tx1"/>
              </a:solidFill>
            </a:rPr>
            <a:t>Pobail</a:t>
          </a:r>
          <a:r>
            <a:rPr lang="en-GB" sz="2000" b="0" kern="1200" dirty="0">
              <a:solidFill>
                <a:schemeClr val="tx1"/>
              </a:solidFill>
            </a:rPr>
            <a:t> Setanta</a:t>
          </a:r>
          <a:r>
            <a:rPr lang="en-GB" sz="2000" b="0" kern="1200" dirty="0">
              <a:solidFill>
                <a:schemeClr val="tx1"/>
              </a:solidFill>
              <a:latin typeface="Calibri Light" panose="020F0302020204030204"/>
            </a:rPr>
            <a:t> (22-23)</a:t>
          </a:r>
        </a:p>
      </dsp:txBody>
      <dsp:txXfrm>
        <a:off x="6551957" y="959"/>
        <a:ext cx="2868368" cy="1721021"/>
      </dsp:txXfrm>
    </dsp:sp>
    <dsp:sp modelId="{CE7BDCA9-64C9-44DD-BE71-BC23687BA200}">
      <dsp:nvSpPr>
        <dsp:cNvPr id="0" name=""/>
        <dsp:cNvSpPr/>
      </dsp:nvSpPr>
      <dsp:spPr>
        <a:xfrm>
          <a:off x="243497" y="2009777"/>
          <a:ext cx="2868368" cy="1721021"/>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GB" sz="2000" kern="1200" dirty="0">
              <a:solidFill>
                <a:schemeClr val="tx1"/>
              </a:solidFill>
              <a:latin typeface="Calibri Light" panose="020F0302020204030204"/>
            </a:rPr>
            <a:t>Discussed Linking</a:t>
          </a:r>
          <a:r>
            <a:rPr lang="en-GB" sz="2000" kern="1200" dirty="0">
              <a:solidFill>
                <a:schemeClr val="tx1"/>
              </a:solidFill>
            </a:rPr>
            <a:t> SSE to Provision Map in </a:t>
          </a:r>
          <a:r>
            <a:rPr lang="en-GB" sz="2000" kern="1200" dirty="0" err="1">
              <a:solidFill>
                <a:schemeClr val="tx1"/>
              </a:solidFill>
            </a:rPr>
            <a:t>Colaiste</a:t>
          </a:r>
          <a:r>
            <a:rPr lang="en-GB" sz="2000" kern="1200" dirty="0">
              <a:solidFill>
                <a:schemeClr val="tx1"/>
              </a:solidFill>
            </a:rPr>
            <a:t> </a:t>
          </a:r>
          <a:r>
            <a:rPr lang="en-GB" sz="2000" kern="1200" dirty="0" err="1">
              <a:solidFill>
                <a:schemeClr val="tx1"/>
              </a:solidFill>
            </a:rPr>
            <a:t>Pobail</a:t>
          </a:r>
          <a:r>
            <a:rPr lang="en-GB" sz="2000" kern="1200" dirty="0">
              <a:solidFill>
                <a:schemeClr val="tx1"/>
              </a:solidFill>
            </a:rPr>
            <a:t> Setanta</a:t>
          </a:r>
          <a:endParaRPr lang="en-GB" sz="2000" kern="1200" dirty="0">
            <a:solidFill>
              <a:schemeClr val="tx1"/>
            </a:solidFill>
            <a:latin typeface="Calibri Light" panose="020F0302020204030204"/>
          </a:endParaRPr>
        </a:p>
      </dsp:txBody>
      <dsp:txXfrm>
        <a:off x="243497" y="2009777"/>
        <a:ext cx="2868368" cy="1721021"/>
      </dsp:txXfrm>
    </dsp:sp>
    <dsp:sp modelId="{307060CF-FA9B-4EBA-B7C3-AC2263EF036C}">
      <dsp:nvSpPr>
        <dsp:cNvPr id="0" name=""/>
        <dsp:cNvSpPr/>
      </dsp:nvSpPr>
      <dsp:spPr>
        <a:xfrm>
          <a:off x="3396752" y="2008817"/>
          <a:ext cx="2868368" cy="1721021"/>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GB" sz="2000" kern="1200" dirty="0">
              <a:solidFill>
                <a:schemeClr val="tx1"/>
              </a:solidFill>
              <a:latin typeface="Calibri Light" panose="020F0302020204030204"/>
            </a:rPr>
            <a:t>Planned</a:t>
          </a:r>
          <a:r>
            <a:rPr lang="en-GB" sz="2000" kern="1200" dirty="0">
              <a:solidFill>
                <a:schemeClr val="tx1"/>
              </a:solidFill>
            </a:rPr>
            <a:t> for Staff Workshop -</a:t>
          </a:r>
          <a:r>
            <a:rPr lang="en-GB" sz="2000" kern="1200" dirty="0">
              <a:solidFill>
                <a:schemeClr val="tx1"/>
              </a:solidFill>
              <a:latin typeface="Calibri Light" panose="020F0302020204030204"/>
            </a:rPr>
            <a:t> </a:t>
          </a:r>
          <a:r>
            <a:rPr lang="en-GB" sz="2000" kern="1200" dirty="0">
              <a:solidFill>
                <a:schemeClr val="tx1"/>
              </a:solidFill>
            </a:rPr>
            <a:t> April 22</a:t>
          </a:r>
          <a:endParaRPr lang="en-US" sz="2000" kern="1200" dirty="0">
            <a:solidFill>
              <a:schemeClr val="tx1"/>
            </a:solidFill>
          </a:endParaRPr>
        </a:p>
      </dsp:txBody>
      <dsp:txXfrm>
        <a:off x="3396752" y="2008817"/>
        <a:ext cx="2868368" cy="1721021"/>
      </dsp:txXfrm>
    </dsp:sp>
    <dsp:sp modelId="{8285BDED-F3D6-407D-912A-E3017492BFE8}">
      <dsp:nvSpPr>
        <dsp:cNvPr id="0" name=""/>
        <dsp:cNvSpPr/>
      </dsp:nvSpPr>
      <dsp:spPr>
        <a:xfrm>
          <a:off x="6551957" y="2008817"/>
          <a:ext cx="2868368" cy="172102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GB" sz="2000" kern="1200" dirty="0">
              <a:solidFill>
                <a:schemeClr val="tx1"/>
              </a:solidFill>
              <a:latin typeface="Calibri Light" panose="020F0302020204030204"/>
            </a:rPr>
            <a:t>Planned</a:t>
          </a:r>
          <a:r>
            <a:rPr lang="en-GB" sz="2000" kern="1200" dirty="0">
              <a:solidFill>
                <a:schemeClr val="tx1"/>
              </a:solidFill>
            </a:rPr>
            <a:t> </a:t>
          </a:r>
          <a:r>
            <a:rPr lang="en-GB" sz="2000" kern="1200" dirty="0">
              <a:solidFill>
                <a:schemeClr val="tx1"/>
              </a:solidFill>
              <a:latin typeface="Calibri Light" panose="020F0302020204030204"/>
            </a:rPr>
            <a:t>for Staff</a:t>
          </a:r>
          <a:r>
            <a:rPr lang="en-GB" sz="2000" kern="1200" dirty="0">
              <a:solidFill>
                <a:schemeClr val="tx1"/>
              </a:solidFill>
            </a:rPr>
            <a:t> </a:t>
          </a:r>
          <a:r>
            <a:rPr lang="en-GB" sz="2000" kern="1200" dirty="0">
              <a:solidFill>
                <a:schemeClr val="tx1"/>
              </a:solidFill>
              <a:latin typeface="Calibri Light" panose="020F0302020204030204"/>
            </a:rPr>
            <a:t>surveys, Student</a:t>
          </a:r>
          <a:r>
            <a:rPr lang="en-GB" sz="2000" kern="1200" dirty="0">
              <a:solidFill>
                <a:schemeClr val="tx1"/>
              </a:solidFill>
            </a:rPr>
            <a:t> surveys</a:t>
          </a:r>
          <a:r>
            <a:rPr lang="en-GB" sz="2000" kern="1200" dirty="0">
              <a:solidFill>
                <a:schemeClr val="tx1"/>
              </a:solidFill>
              <a:latin typeface="Calibri Light" panose="020F0302020204030204"/>
            </a:rPr>
            <a:t> &amp; Parent</a:t>
          </a:r>
          <a:r>
            <a:rPr lang="en-GB" sz="2000" kern="1200" dirty="0">
              <a:solidFill>
                <a:schemeClr val="tx1"/>
              </a:solidFill>
            </a:rPr>
            <a:t> surveys</a:t>
          </a:r>
          <a:r>
            <a:rPr lang="en-GB" sz="2000" kern="1200" dirty="0">
              <a:solidFill>
                <a:schemeClr val="tx1"/>
              </a:solidFill>
              <a:latin typeface="Calibri Light" panose="020F0302020204030204"/>
            </a:rPr>
            <a:t> - May 22</a:t>
          </a:r>
          <a:endParaRPr lang="en-US" sz="2000" kern="1200" dirty="0">
            <a:solidFill>
              <a:schemeClr val="tx1"/>
            </a:solidFill>
            <a:latin typeface="Calibri Light" panose="020F0302020204030204"/>
          </a:endParaRPr>
        </a:p>
      </dsp:txBody>
      <dsp:txXfrm>
        <a:off x="6551957" y="2008817"/>
        <a:ext cx="2868368" cy="172102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F7EDB1-CC71-4009-9797-B9BD8A5FEE2E}">
      <dsp:nvSpPr>
        <dsp:cNvPr id="0" name=""/>
        <dsp:cNvSpPr/>
      </dsp:nvSpPr>
      <dsp:spPr>
        <a:xfrm>
          <a:off x="846195" y="520906"/>
          <a:ext cx="1098000" cy="1098000"/>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FB11C41-6C05-49D3-B1F6-3EF5A8D44ACB}">
      <dsp:nvSpPr>
        <dsp:cNvPr id="0" name=""/>
        <dsp:cNvSpPr/>
      </dsp:nvSpPr>
      <dsp:spPr>
        <a:xfrm>
          <a:off x="1084499" y="780512"/>
          <a:ext cx="630000" cy="63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CE781E3-512B-41C8-9B85-826957198180}">
      <dsp:nvSpPr>
        <dsp:cNvPr id="0" name=""/>
        <dsp:cNvSpPr/>
      </dsp:nvSpPr>
      <dsp:spPr>
        <a:xfrm>
          <a:off x="499499" y="1986512"/>
          <a:ext cx="1800000" cy="1352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US" sz="1800" b="1" kern="1200" dirty="0">
              <a:latin typeface="Calibri Light" panose="020F0302020204030204"/>
            </a:rPr>
            <a:t>What is Continuum of Support?</a:t>
          </a:r>
        </a:p>
      </dsp:txBody>
      <dsp:txXfrm>
        <a:off x="499499" y="1986512"/>
        <a:ext cx="1800000" cy="1352219"/>
      </dsp:txXfrm>
    </dsp:sp>
    <dsp:sp modelId="{4607697C-85D8-4BCF-BBB2-F609C2DFE468}">
      <dsp:nvSpPr>
        <dsp:cNvPr id="0" name=""/>
        <dsp:cNvSpPr/>
      </dsp:nvSpPr>
      <dsp:spPr>
        <a:xfrm>
          <a:off x="2965499" y="546512"/>
          <a:ext cx="1098000" cy="1098000"/>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9877FD-A362-4EE3-A6F9-7BE787396F75}">
      <dsp:nvSpPr>
        <dsp:cNvPr id="0" name=""/>
        <dsp:cNvSpPr/>
      </dsp:nvSpPr>
      <dsp:spPr>
        <a:xfrm>
          <a:off x="3199499" y="780512"/>
          <a:ext cx="630000" cy="630000"/>
        </a:xfrm>
        <a:prstGeom prst="rect">
          <a:avLst/>
        </a:prstGeom>
        <a:solidFill>
          <a:schemeClr val="bg1">
            <a:hueOff val="0"/>
            <a:satOff val="0"/>
            <a:lumOff val="0"/>
            <a:alphaOff val="0"/>
          </a:schemeClr>
        </a:solidFill>
        <a:ln w="12700" cap="flat" cmpd="sng" algn="ctr">
          <a:solidFill>
            <a:schemeClr val="lt2">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C4F69A-1750-4FE2-AE2A-6797B874B9DA}">
      <dsp:nvSpPr>
        <dsp:cNvPr id="0" name=""/>
        <dsp:cNvSpPr/>
      </dsp:nvSpPr>
      <dsp:spPr>
        <a:xfrm>
          <a:off x="2614499" y="1986512"/>
          <a:ext cx="1800000" cy="1352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US" sz="1800" b="1" kern="1200" dirty="0">
              <a:latin typeface="Calibri Light" panose="020F0302020204030204"/>
            </a:rPr>
            <a:t>What</a:t>
          </a:r>
          <a:r>
            <a:rPr lang="en-US" sz="1800" b="1" kern="1200" dirty="0"/>
            <a:t> is a  Provision </a:t>
          </a:r>
          <a:r>
            <a:rPr lang="en-US" sz="1800" b="1" kern="1200" dirty="0">
              <a:latin typeface="Calibri Light" panose="020F0302020204030204"/>
            </a:rPr>
            <a:t>Map ?</a:t>
          </a:r>
          <a:endParaRPr lang="en-GB" sz="2000" b="1" kern="1200" dirty="0"/>
        </a:p>
      </dsp:txBody>
      <dsp:txXfrm>
        <a:off x="2614499" y="1986512"/>
        <a:ext cx="1800000" cy="1352219"/>
      </dsp:txXfrm>
    </dsp:sp>
    <dsp:sp modelId="{EA40873A-5A53-4330-9C9D-C1E8A38F059D}">
      <dsp:nvSpPr>
        <dsp:cNvPr id="0" name=""/>
        <dsp:cNvSpPr/>
      </dsp:nvSpPr>
      <dsp:spPr>
        <a:xfrm>
          <a:off x="5080499" y="546512"/>
          <a:ext cx="1098000" cy="1098000"/>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F1D5D2-A9FC-4126-994C-3767D6064BAB}">
      <dsp:nvSpPr>
        <dsp:cNvPr id="0" name=""/>
        <dsp:cNvSpPr/>
      </dsp:nvSpPr>
      <dsp:spPr>
        <a:xfrm>
          <a:off x="5314499" y="780512"/>
          <a:ext cx="630000" cy="630000"/>
        </a:xfrm>
        <a:prstGeom prst="rect">
          <a:avLst/>
        </a:prstGeom>
        <a:solidFill>
          <a:schemeClr val="bg1">
            <a:hueOff val="0"/>
            <a:satOff val="0"/>
            <a:lumOff val="0"/>
            <a:alphaOff val="0"/>
          </a:schemeClr>
        </a:solidFill>
        <a:ln w="12700" cap="flat" cmpd="sng" algn="ctr">
          <a:solidFill>
            <a:schemeClr val="lt2">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D499E1-678A-4FED-A919-A2E281A299B6}">
      <dsp:nvSpPr>
        <dsp:cNvPr id="0" name=""/>
        <dsp:cNvSpPr/>
      </dsp:nvSpPr>
      <dsp:spPr>
        <a:xfrm>
          <a:off x="4729499" y="1986512"/>
          <a:ext cx="1800000" cy="1352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rtl="0">
            <a:lnSpc>
              <a:spcPct val="100000"/>
            </a:lnSpc>
            <a:spcBef>
              <a:spcPct val="0"/>
            </a:spcBef>
            <a:spcAft>
              <a:spcPct val="35000"/>
            </a:spcAft>
            <a:buNone/>
            <a:defRPr cap="all"/>
          </a:pPr>
          <a:r>
            <a:rPr lang="en-US" sz="2000" b="1" kern="1200" dirty="0">
              <a:latin typeface="Calibri Light" panose="020F0302020204030204"/>
            </a:rPr>
            <a:t>INFO ON SCHOOLS SSE FOCUS</a:t>
          </a:r>
        </a:p>
        <a:p>
          <a:pPr marL="0" lvl="0" indent="0" algn="ctr" defTabSz="889000" rtl="0">
            <a:lnSpc>
              <a:spcPct val="100000"/>
            </a:lnSpc>
            <a:spcBef>
              <a:spcPct val="0"/>
            </a:spcBef>
            <a:spcAft>
              <a:spcPct val="35000"/>
            </a:spcAft>
            <a:buNone/>
            <a:defRPr cap="all"/>
          </a:pPr>
          <a:r>
            <a:rPr lang="en-US" sz="2000" b="1" kern="1200" dirty="0"/>
            <a:t> for 22-23</a:t>
          </a:r>
          <a:endParaRPr lang="en-US" sz="2000" b="1" kern="1200" dirty="0">
            <a:latin typeface="Calibri Light" panose="020F0302020204030204"/>
          </a:endParaRPr>
        </a:p>
      </dsp:txBody>
      <dsp:txXfrm>
        <a:off x="4729499" y="1986512"/>
        <a:ext cx="1800000" cy="1352219"/>
      </dsp:txXfrm>
    </dsp:sp>
    <dsp:sp modelId="{5AB02F63-BA43-4796-8AEA-4669D2401E66}">
      <dsp:nvSpPr>
        <dsp:cNvPr id="0" name=""/>
        <dsp:cNvSpPr/>
      </dsp:nvSpPr>
      <dsp:spPr>
        <a:xfrm>
          <a:off x="7195499" y="546512"/>
          <a:ext cx="1098000" cy="1098000"/>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286274-BA64-4CB0-A6F5-89FACE912AD6}">
      <dsp:nvSpPr>
        <dsp:cNvPr id="0" name=""/>
        <dsp:cNvSpPr/>
      </dsp:nvSpPr>
      <dsp:spPr>
        <a:xfrm>
          <a:off x="7429499" y="780512"/>
          <a:ext cx="630000" cy="63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45D806F-0A31-4FEA-9567-0D37EB38EEC1}">
      <dsp:nvSpPr>
        <dsp:cNvPr id="0" name=""/>
        <dsp:cNvSpPr/>
      </dsp:nvSpPr>
      <dsp:spPr>
        <a:xfrm>
          <a:off x="6844499" y="1986512"/>
          <a:ext cx="1800000" cy="1352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en-US" sz="2000" b="1" kern="1200" dirty="0">
              <a:latin typeface="Calibri Light" panose="020F0302020204030204"/>
            </a:rPr>
            <a:t>Info on </a:t>
          </a:r>
        </a:p>
        <a:p>
          <a:pPr marL="0" lvl="0" indent="0" algn="ctr" defTabSz="889000">
            <a:lnSpc>
              <a:spcPct val="100000"/>
            </a:lnSpc>
            <a:spcBef>
              <a:spcPct val="0"/>
            </a:spcBef>
            <a:spcAft>
              <a:spcPct val="35000"/>
            </a:spcAft>
            <a:buNone/>
            <a:defRPr cap="all"/>
          </a:pPr>
          <a:r>
            <a:rPr lang="en-US" sz="2000" b="1" kern="1200" dirty="0">
              <a:latin typeface="Calibri Light" panose="020F0302020204030204"/>
            </a:rPr>
            <a:t>Our Schools Ethos.</a:t>
          </a:r>
          <a:endParaRPr lang="en-US" sz="2000" b="1" kern="1200" dirty="0"/>
        </a:p>
      </dsp:txBody>
      <dsp:txXfrm>
        <a:off x="6844499" y="1986512"/>
        <a:ext cx="1800000" cy="135221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B02F63-BA43-4796-8AEA-4669D2401E66}">
      <dsp:nvSpPr>
        <dsp:cNvPr id="0" name=""/>
        <dsp:cNvSpPr/>
      </dsp:nvSpPr>
      <dsp:spPr>
        <a:xfrm>
          <a:off x="3188654" y="19801"/>
          <a:ext cx="1818562" cy="1818562"/>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286274-BA64-4CB0-A6F5-89FACE912AD6}">
      <dsp:nvSpPr>
        <dsp:cNvPr id="0" name=""/>
        <dsp:cNvSpPr/>
      </dsp:nvSpPr>
      <dsp:spPr>
        <a:xfrm>
          <a:off x="3576217" y="407364"/>
          <a:ext cx="1043437" cy="104343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45D806F-0A31-4FEA-9567-0D37EB38EEC1}">
      <dsp:nvSpPr>
        <dsp:cNvPr id="0" name=""/>
        <dsp:cNvSpPr/>
      </dsp:nvSpPr>
      <dsp:spPr>
        <a:xfrm>
          <a:off x="2607311" y="2404802"/>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rtl="0">
            <a:lnSpc>
              <a:spcPct val="100000"/>
            </a:lnSpc>
            <a:spcBef>
              <a:spcPct val="0"/>
            </a:spcBef>
            <a:spcAft>
              <a:spcPct val="35000"/>
            </a:spcAft>
            <a:buNone/>
            <a:defRPr cap="all"/>
          </a:pPr>
          <a:r>
            <a:rPr lang="en-US" sz="2100" b="1" kern="1200" dirty="0">
              <a:latin typeface="Calibri Light" panose="020F0302020204030204"/>
            </a:rPr>
            <a:t>13 Subject Departments Responded</a:t>
          </a:r>
          <a:endParaRPr lang="en-US" sz="2100" b="1" kern="1200" dirty="0"/>
        </a:p>
      </dsp:txBody>
      <dsp:txXfrm>
        <a:off x="2607311" y="2404802"/>
        <a:ext cx="2981250" cy="7200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AD1A0E-9889-4BBF-A53E-F65F5AA8DA44}">
      <dsp:nvSpPr>
        <dsp:cNvPr id="0" name=""/>
        <dsp:cNvSpPr/>
      </dsp:nvSpPr>
      <dsp:spPr>
        <a:xfrm>
          <a:off x="0" y="0"/>
          <a:ext cx="6588691" cy="69361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958FF1-669C-42DD-BD33-B59DFBD1F7A1}">
      <dsp:nvSpPr>
        <dsp:cNvPr id="0" name=""/>
        <dsp:cNvSpPr/>
      </dsp:nvSpPr>
      <dsp:spPr>
        <a:xfrm>
          <a:off x="209818" y="156567"/>
          <a:ext cx="381488" cy="38148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23AC137-B521-47C3-8709-D700A11DE663}">
      <dsp:nvSpPr>
        <dsp:cNvPr id="0" name=""/>
        <dsp:cNvSpPr/>
      </dsp:nvSpPr>
      <dsp:spPr>
        <a:xfrm>
          <a:off x="801126" y="503"/>
          <a:ext cx="5787564" cy="6936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408" tIns="73408" rIns="73408" bIns="73408" numCol="1" spcCol="1270" anchor="ctr" anchorCtr="0">
          <a:noAutofit/>
        </a:bodyPr>
        <a:lstStyle/>
        <a:p>
          <a:pPr marL="0" lvl="0" indent="0" algn="l" defTabSz="711200">
            <a:lnSpc>
              <a:spcPct val="90000"/>
            </a:lnSpc>
            <a:spcBef>
              <a:spcPct val="0"/>
            </a:spcBef>
            <a:spcAft>
              <a:spcPct val="35000"/>
            </a:spcAft>
            <a:buNone/>
          </a:pPr>
          <a:r>
            <a:rPr lang="en-GB" sz="1600" b="1" kern="1200" dirty="0"/>
            <a:t>How do we identify Learners' additional educational needs?</a:t>
          </a:r>
          <a:endParaRPr lang="en-US" sz="1600" b="1" kern="1200" dirty="0"/>
        </a:p>
      </dsp:txBody>
      <dsp:txXfrm>
        <a:off x="801126" y="503"/>
        <a:ext cx="5787564" cy="693615"/>
      </dsp:txXfrm>
    </dsp:sp>
    <dsp:sp modelId="{AAA4CA87-2F09-494E-82DB-A72CAF7DF0C3}">
      <dsp:nvSpPr>
        <dsp:cNvPr id="0" name=""/>
        <dsp:cNvSpPr/>
      </dsp:nvSpPr>
      <dsp:spPr>
        <a:xfrm>
          <a:off x="0" y="867523"/>
          <a:ext cx="6588691" cy="69361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78ACED0-D251-448A-8F93-4A34AE2EEF0C}">
      <dsp:nvSpPr>
        <dsp:cNvPr id="0" name=""/>
        <dsp:cNvSpPr/>
      </dsp:nvSpPr>
      <dsp:spPr>
        <a:xfrm>
          <a:off x="209818" y="1023587"/>
          <a:ext cx="381488" cy="38148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0087F07-7051-44A0-A6F8-1EAC6DFA7E24}">
      <dsp:nvSpPr>
        <dsp:cNvPr id="0" name=""/>
        <dsp:cNvSpPr/>
      </dsp:nvSpPr>
      <dsp:spPr>
        <a:xfrm>
          <a:off x="801126" y="867523"/>
          <a:ext cx="5787564" cy="6936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408" tIns="73408" rIns="73408" bIns="73408" numCol="1" spcCol="1270" anchor="ctr" anchorCtr="0">
          <a:noAutofit/>
        </a:bodyPr>
        <a:lstStyle/>
        <a:p>
          <a:pPr marL="0" lvl="0" indent="0" algn="l" defTabSz="711200">
            <a:lnSpc>
              <a:spcPct val="90000"/>
            </a:lnSpc>
            <a:spcBef>
              <a:spcPct val="0"/>
            </a:spcBef>
            <a:spcAft>
              <a:spcPct val="35000"/>
            </a:spcAft>
            <a:buNone/>
          </a:pPr>
          <a:r>
            <a:rPr lang="en-GB" sz="1600" b="1" kern="1200" dirty="0"/>
            <a:t>How do we meet learners' strengths and needs?</a:t>
          </a:r>
          <a:endParaRPr lang="en-US" sz="1600" b="1" kern="1200" dirty="0"/>
        </a:p>
      </dsp:txBody>
      <dsp:txXfrm>
        <a:off x="801126" y="867523"/>
        <a:ext cx="5787564" cy="693615"/>
      </dsp:txXfrm>
    </dsp:sp>
    <dsp:sp modelId="{47B747CF-C172-4828-B9D8-C42C023B96EE}">
      <dsp:nvSpPr>
        <dsp:cNvPr id="0" name=""/>
        <dsp:cNvSpPr/>
      </dsp:nvSpPr>
      <dsp:spPr>
        <a:xfrm>
          <a:off x="0" y="1686413"/>
          <a:ext cx="6588691" cy="69361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CA733D1-C694-48C3-93B1-F52C44D42A18}">
      <dsp:nvSpPr>
        <dsp:cNvPr id="0" name=""/>
        <dsp:cNvSpPr/>
      </dsp:nvSpPr>
      <dsp:spPr>
        <a:xfrm>
          <a:off x="209818" y="1890607"/>
          <a:ext cx="381488" cy="38148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8030049-2373-4F9F-B54D-1B2352C48D52}">
      <dsp:nvSpPr>
        <dsp:cNvPr id="0" name=""/>
        <dsp:cNvSpPr/>
      </dsp:nvSpPr>
      <dsp:spPr>
        <a:xfrm>
          <a:off x="801126" y="1734543"/>
          <a:ext cx="5787564" cy="6936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408" tIns="73408" rIns="73408" bIns="73408" numCol="1" spcCol="1270" anchor="ctr" anchorCtr="0">
          <a:noAutofit/>
        </a:bodyPr>
        <a:lstStyle/>
        <a:p>
          <a:pPr marL="0" lvl="0" indent="0" algn="l" defTabSz="711200">
            <a:lnSpc>
              <a:spcPct val="90000"/>
            </a:lnSpc>
            <a:spcBef>
              <a:spcPct val="0"/>
            </a:spcBef>
            <a:spcAft>
              <a:spcPct val="35000"/>
            </a:spcAft>
            <a:buNone/>
          </a:pPr>
          <a:r>
            <a:rPr lang="en-GB" sz="1600" b="1" kern="1200" dirty="0"/>
            <a:t>How do we monitor, review and report on learner’s progress?</a:t>
          </a:r>
          <a:endParaRPr lang="en-US" sz="1600" b="1" kern="1200" dirty="0"/>
        </a:p>
      </dsp:txBody>
      <dsp:txXfrm>
        <a:off x="801126" y="1734543"/>
        <a:ext cx="5787564" cy="693615"/>
      </dsp:txXfrm>
    </dsp:sp>
    <dsp:sp modelId="{F937C757-CC91-4168-84F4-0729B856B383}">
      <dsp:nvSpPr>
        <dsp:cNvPr id="0" name=""/>
        <dsp:cNvSpPr/>
      </dsp:nvSpPr>
      <dsp:spPr>
        <a:xfrm>
          <a:off x="0" y="2601563"/>
          <a:ext cx="6588691" cy="69361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A234455-1316-46AE-85FE-6D6E1C9662C4}">
      <dsp:nvSpPr>
        <dsp:cNvPr id="0" name=""/>
        <dsp:cNvSpPr/>
      </dsp:nvSpPr>
      <dsp:spPr>
        <a:xfrm>
          <a:off x="209818" y="2757627"/>
          <a:ext cx="381488" cy="38148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AFF78F1-E2BD-49A6-A2EB-5F34DC9A76D3}">
      <dsp:nvSpPr>
        <dsp:cNvPr id="0" name=""/>
        <dsp:cNvSpPr/>
      </dsp:nvSpPr>
      <dsp:spPr>
        <a:xfrm>
          <a:off x="801126" y="2601563"/>
          <a:ext cx="5787564" cy="6936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408" tIns="73408" rIns="73408" bIns="73408" numCol="1" spcCol="1270" anchor="ctr" anchorCtr="0">
          <a:noAutofit/>
        </a:bodyPr>
        <a:lstStyle/>
        <a:p>
          <a:pPr marL="0" lvl="0" indent="0" algn="l" defTabSz="711200">
            <a:lnSpc>
              <a:spcPct val="90000"/>
            </a:lnSpc>
            <a:spcBef>
              <a:spcPct val="0"/>
            </a:spcBef>
            <a:spcAft>
              <a:spcPct val="35000"/>
            </a:spcAft>
            <a:buNone/>
          </a:pPr>
          <a:r>
            <a:rPr lang="en-GB" sz="1600" b="1" kern="1200" dirty="0"/>
            <a:t>What are our key strengths as a school community?</a:t>
          </a:r>
          <a:endParaRPr lang="en-US" sz="1600" b="1" kern="1200" dirty="0"/>
        </a:p>
      </dsp:txBody>
      <dsp:txXfrm>
        <a:off x="801126" y="2601563"/>
        <a:ext cx="5787564" cy="693615"/>
      </dsp:txXfrm>
    </dsp:sp>
    <dsp:sp modelId="{57EADE82-084C-49B2-B5C8-4C2AD9402570}">
      <dsp:nvSpPr>
        <dsp:cNvPr id="0" name=""/>
        <dsp:cNvSpPr/>
      </dsp:nvSpPr>
      <dsp:spPr>
        <a:xfrm>
          <a:off x="0" y="3468583"/>
          <a:ext cx="6588691" cy="69361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1CAA6FF-1CB1-4A4C-9C50-949A1F68AAD6}">
      <dsp:nvSpPr>
        <dsp:cNvPr id="0" name=""/>
        <dsp:cNvSpPr/>
      </dsp:nvSpPr>
      <dsp:spPr>
        <a:xfrm>
          <a:off x="209818" y="3624647"/>
          <a:ext cx="381488" cy="381488"/>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BADF696-B4A5-49A1-BD79-314033FFEACB}">
      <dsp:nvSpPr>
        <dsp:cNvPr id="0" name=""/>
        <dsp:cNvSpPr/>
      </dsp:nvSpPr>
      <dsp:spPr>
        <a:xfrm>
          <a:off x="801126" y="3468583"/>
          <a:ext cx="5787564" cy="6936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408" tIns="73408" rIns="73408" bIns="73408" numCol="1" spcCol="1270" anchor="ctr" anchorCtr="0">
          <a:noAutofit/>
        </a:bodyPr>
        <a:lstStyle/>
        <a:p>
          <a:pPr marL="0" lvl="0" indent="0" algn="l" defTabSz="711200">
            <a:lnSpc>
              <a:spcPct val="90000"/>
            </a:lnSpc>
            <a:spcBef>
              <a:spcPct val="0"/>
            </a:spcBef>
            <a:spcAft>
              <a:spcPct val="35000"/>
            </a:spcAft>
            <a:buNone/>
          </a:pPr>
          <a:r>
            <a:rPr lang="en-GB" sz="1600" b="1" kern="1200" dirty="0"/>
            <a:t>What areas do we need to focus on developing?</a:t>
          </a:r>
          <a:endParaRPr lang="en-US" sz="1600" b="1" kern="1200" dirty="0"/>
        </a:p>
      </dsp:txBody>
      <dsp:txXfrm>
        <a:off x="801126" y="3468583"/>
        <a:ext cx="5787564" cy="693615"/>
      </dsp:txXfrm>
    </dsp:sp>
    <dsp:sp modelId="{2E6D027C-8286-46C8-B8DE-8AFFEB482BDE}">
      <dsp:nvSpPr>
        <dsp:cNvPr id="0" name=""/>
        <dsp:cNvSpPr/>
      </dsp:nvSpPr>
      <dsp:spPr>
        <a:xfrm>
          <a:off x="0" y="4335603"/>
          <a:ext cx="6588691" cy="69361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BFDA6C-E68B-4FB3-AE7E-09F9F933023B}">
      <dsp:nvSpPr>
        <dsp:cNvPr id="0" name=""/>
        <dsp:cNvSpPr/>
      </dsp:nvSpPr>
      <dsp:spPr>
        <a:xfrm>
          <a:off x="209818" y="4491666"/>
          <a:ext cx="381488" cy="381488"/>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2C405EC-BE92-4273-A3D3-E8BC59BDBC6F}">
      <dsp:nvSpPr>
        <dsp:cNvPr id="0" name=""/>
        <dsp:cNvSpPr/>
      </dsp:nvSpPr>
      <dsp:spPr>
        <a:xfrm>
          <a:off x="801126" y="4335603"/>
          <a:ext cx="5787564" cy="6936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408" tIns="73408" rIns="73408" bIns="73408" numCol="1" spcCol="1270" anchor="ctr" anchorCtr="0">
          <a:noAutofit/>
        </a:bodyPr>
        <a:lstStyle/>
        <a:p>
          <a:pPr marL="0" lvl="0" indent="0" algn="l" defTabSz="711200">
            <a:lnSpc>
              <a:spcPct val="90000"/>
            </a:lnSpc>
            <a:spcBef>
              <a:spcPct val="0"/>
            </a:spcBef>
            <a:spcAft>
              <a:spcPct val="35000"/>
            </a:spcAft>
            <a:buNone/>
          </a:pPr>
          <a:r>
            <a:rPr lang="en-GB" sz="1600" b="1" kern="1200" dirty="0"/>
            <a:t>What are the implications for staff professional learning?</a:t>
          </a:r>
          <a:endParaRPr lang="en-US" sz="1600" b="1" kern="1200" dirty="0"/>
        </a:p>
      </dsp:txBody>
      <dsp:txXfrm>
        <a:off x="801126" y="4335603"/>
        <a:ext cx="5787564" cy="693615"/>
      </dsp:txXfrm>
    </dsp:sp>
    <dsp:sp modelId="{2F63EB80-3AEA-4555-9914-94E8259D48E5}">
      <dsp:nvSpPr>
        <dsp:cNvPr id="0" name=""/>
        <dsp:cNvSpPr/>
      </dsp:nvSpPr>
      <dsp:spPr>
        <a:xfrm>
          <a:off x="0" y="5202623"/>
          <a:ext cx="6588691" cy="69361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C4D6E06-0B60-49D9-80C1-A290F7E24562}">
      <dsp:nvSpPr>
        <dsp:cNvPr id="0" name=""/>
        <dsp:cNvSpPr/>
      </dsp:nvSpPr>
      <dsp:spPr>
        <a:xfrm>
          <a:off x="209818" y="5358686"/>
          <a:ext cx="381488" cy="381488"/>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2269F54-87ED-49BF-85EF-46217CD1199C}">
      <dsp:nvSpPr>
        <dsp:cNvPr id="0" name=""/>
        <dsp:cNvSpPr/>
      </dsp:nvSpPr>
      <dsp:spPr>
        <a:xfrm>
          <a:off x="801126" y="5202623"/>
          <a:ext cx="5787564" cy="6936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408" tIns="73408" rIns="73408" bIns="73408" numCol="1" spcCol="1270" anchor="ctr" anchorCtr="0">
          <a:noAutofit/>
        </a:bodyPr>
        <a:lstStyle/>
        <a:p>
          <a:pPr marL="0" lvl="0" indent="0" algn="l" defTabSz="711200">
            <a:lnSpc>
              <a:spcPct val="90000"/>
            </a:lnSpc>
            <a:spcBef>
              <a:spcPct val="0"/>
            </a:spcBef>
            <a:spcAft>
              <a:spcPct val="35000"/>
            </a:spcAft>
            <a:buNone/>
          </a:pPr>
          <a:r>
            <a:rPr lang="en-GB" sz="1600" b="1" kern="1200" dirty="0"/>
            <a:t>How can we use this evidence to inform our SSE plan?</a:t>
          </a:r>
          <a:endParaRPr lang="en-US" sz="1600" b="1" kern="1200" dirty="0"/>
        </a:p>
      </dsp:txBody>
      <dsp:txXfrm>
        <a:off x="801126" y="5202623"/>
        <a:ext cx="5787564" cy="69361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F76223-4758-4D5C-B480-A13C51C712FC}">
      <dsp:nvSpPr>
        <dsp:cNvPr id="0" name=""/>
        <dsp:cNvSpPr/>
      </dsp:nvSpPr>
      <dsp:spPr>
        <a:xfrm>
          <a:off x="3781611" y="813288"/>
          <a:ext cx="627581" cy="91440"/>
        </a:xfrm>
        <a:custGeom>
          <a:avLst/>
          <a:gdLst/>
          <a:ahLst/>
          <a:cxnLst/>
          <a:rect l="0" t="0" r="0" b="0"/>
          <a:pathLst>
            <a:path>
              <a:moveTo>
                <a:pt x="0" y="45720"/>
              </a:moveTo>
              <a:lnTo>
                <a:pt x="627581"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078947" y="855717"/>
        <a:ext cx="32909" cy="6581"/>
      </dsp:txXfrm>
    </dsp:sp>
    <dsp:sp modelId="{7A57C4D1-5123-468D-927B-D128CD2C05D4}">
      <dsp:nvSpPr>
        <dsp:cNvPr id="0" name=""/>
        <dsp:cNvSpPr/>
      </dsp:nvSpPr>
      <dsp:spPr>
        <a:xfrm>
          <a:off x="921752" y="510"/>
          <a:ext cx="2861658" cy="171699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224" tIns="147189" rIns="140224" bIns="147189" numCol="1" spcCol="1270" anchor="ctr" anchorCtr="0">
          <a:noAutofit/>
        </a:bodyPr>
        <a:lstStyle/>
        <a:p>
          <a:pPr marL="0" lvl="0" indent="0" algn="ctr" defTabSz="889000">
            <a:lnSpc>
              <a:spcPct val="90000"/>
            </a:lnSpc>
            <a:spcBef>
              <a:spcPct val="0"/>
            </a:spcBef>
            <a:spcAft>
              <a:spcPct val="35000"/>
            </a:spcAft>
            <a:buNone/>
          </a:pPr>
          <a:r>
            <a:rPr lang="en-IE" sz="2000" kern="1200" dirty="0"/>
            <a:t>1. </a:t>
          </a:r>
          <a:r>
            <a:rPr lang="en-IE" sz="2000" b="1" kern="1200" dirty="0"/>
            <a:t>Familiarise ourselves with Staff Survey Data.</a:t>
          </a:r>
          <a:endParaRPr lang="en-US" sz="2000" b="1" kern="1200" dirty="0"/>
        </a:p>
      </dsp:txBody>
      <dsp:txXfrm>
        <a:off x="921752" y="510"/>
        <a:ext cx="2861658" cy="1716995"/>
      </dsp:txXfrm>
    </dsp:sp>
    <dsp:sp modelId="{1C66F51F-FE4C-44C9-AC49-7F95523A0A17}">
      <dsp:nvSpPr>
        <dsp:cNvPr id="0" name=""/>
        <dsp:cNvSpPr/>
      </dsp:nvSpPr>
      <dsp:spPr>
        <a:xfrm>
          <a:off x="7301451" y="813288"/>
          <a:ext cx="627581" cy="91440"/>
        </a:xfrm>
        <a:custGeom>
          <a:avLst/>
          <a:gdLst/>
          <a:ahLst/>
          <a:cxnLst/>
          <a:rect l="0" t="0" r="0" b="0"/>
          <a:pathLst>
            <a:path>
              <a:moveTo>
                <a:pt x="0" y="45720"/>
              </a:moveTo>
              <a:lnTo>
                <a:pt x="627581" y="45720"/>
              </a:lnTo>
            </a:path>
          </a:pathLst>
        </a:custGeom>
        <a:noFill/>
        <a:ln w="6350" cap="flat" cmpd="sng" algn="ctr">
          <a:solidFill>
            <a:schemeClr val="accent2">
              <a:hueOff val="-363841"/>
              <a:satOff val="-20982"/>
              <a:lumOff val="215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598787" y="855717"/>
        <a:ext cx="32909" cy="6581"/>
      </dsp:txXfrm>
    </dsp:sp>
    <dsp:sp modelId="{44C6F65D-7C57-4D11-A377-81ABCDE03C62}">
      <dsp:nvSpPr>
        <dsp:cNvPr id="0" name=""/>
        <dsp:cNvSpPr/>
      </dsp:nvSpPr>
      <dsp:spPr>
        <a:xfrm>
          <a:off x="4441592" y="510"/>
          <a:ext cx="2861658" cy="1716995"/>
        </a:xfrm>
        <a:prstGeom prst="rect">
          <a:avLst/>
        </a:prstGeom>
        <a:solidFill>
          <a:schemeClr val="accent2">
            <a:hueOff val="-291073"/>
            <a:satOff val="-16786"/>
            <a:lumOff val="17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224" tIns="147189" rIns="140224" bIns="147189" numCol="1" spcCol="1270" anchor="ctr" anchorCtr="0">
          <a:noAutofit/>
        </a:bodyPr>
        <a:lstStyle/>
        <a:p>
          <a:pPr marL="0" lvl="0" indent="0" algn="ctr" defTabSz="889000">
            <a:lnSpc>
              <a:spcPct val="90000"/>
            </a:lnSpc>
            <a:spcBef>
              <a:spcPct val="0"/>
            </a:spcBef>
            <a:spcAft>
              <a:spcPct val="35000"/>
            </a:spcAft>
            <a:buNone/>
          </a:pPr>
          <a:r>
            <a:rPr lang="en-IE" sz="2000" kern="1200" dirty="0"/>
            <a:t>2. </a:t>
          </a:r>
          <a:r>
            <a:rPr lang="en-IE" sz="2000" b="1" kern="1200" dirty="0"/>
            <a:t>Colour Code the different Themes that arose</a:t>
          </a:r>
          <a:endParaRPr lang="en-US" sz="2000" b="1" kern="1200" dirty="0"/>
        </a:p>
      </dsp:txBody>
      <dsp:txXfrm>
        <a:off x="4441592" y="510"/>
        <a:ext cx="2861658" cy="1716995"/>
      </dsp:txXfrm>
    </dsp:sp>
    <dsp:sp modelId="{EB34086D-506E-475F-9BB9-BB9395CC925F}">
      <dsp:nvSpPr>
        <dsp:cNvPr id="0" name=""/>
        <dsp:cNvSpPr/>
      </dsp:nvSpPr>
      <dsp:spPr>
        <a:xfrm>
          <a:off x="2352581" y="1715706"/>
          <a:ext cx="7039680" cy="627581"/>
        </a:xfrm>
        <a:custGeom>
          <a:avLst/>
          <a:gdLst/>
          <a:ahLst/>
          <a:cxnLst/>
          <a:rect l="0" t="0" r="0" b="0"/>
          <a:pathLst>
            <a:path>
              <a:moveTo>
                <a:pt x="7039680" y="0"/>
              </a:moveTo>
              <a:lnTo>
                <a:pt x="7039680" y="330890"/>
              </a:lnTo>
              <a:lnTo>
                <a:pt x="0" y="330890"/>
              </a:lnTo>
              <a:lnTo>
                <a:pt x="0" y="627581"/>
              </a:lnTo>
            </a:path>
          </a:pathLst>
        </a:custGeom>
        <a:noFill/>
        <a:ln w="6350" cap="flat" cmpd="sng" algn="ctr">
          <a:solidFill>
            <a:schemeClr val="accent2">
              <a:hueOff val="-727682"/>
              <a:satOff val="-41964"/>
              <a:lumOff val="4314"/>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695662" y="2026206"/>
        <a:ext cx="353519" cy="6581"/>
      </dsp:txXfrm>
    </dsp:sp>
    <dsp:sp modelId="{69D8E686-0525-460C-BF30-F6A3E78FFA28}">
      <dsp:nvSpPr>
        <dsp:cNvPr id="0" name=""/>
        <dsp:cNvSpPr/>
      </dsp:nvSpPr>
      <dsp:spPr>
        <a:xfrm>
          <a:off x="7961432" y="510"/>
          <a:ext cx="2861658" cy="1716995"/>
        </a:xfrm>
        <a:prstGeom prst="rect">
          <a:avLst/>
        </a:prstGeom>
        <a:solidFill>
          <a:schemeClr val="accent2">
            <a:hueOff val="-582145"/>
            <a:satOff val="-33571"/>
            <a:lumOff val="3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224" tIns="147189" rIns="140224" bIns="147189" numCol="1" spcCol="1270" anchor="ctr" anchorCtr="0">
          <a:noAutofit/>
        </a:bodyPr>
        <a:lstStyle/>
        <a:p>
          <a:pPr marL="0" lvl="0" indent="0" algn="ctr" defTabSz="889000">
            <a:lnSpc>
              <a:spcPct val="90000"/>
            </a:lnSpc>
            <a:spcBef>
              <a:spcPct val="0"/>
            </a:spcBef>
            <a:spcAft>
              <a:spcPct val="35000"/>
            </a:spcAft>
            <a:buNone/>
          </a:pPr>
          <a:r>
            <a:rPr lang="en-IE" sz="2000" kern="1200" dirty="0"/>
            <a:t>3</a:t>
          </a:r>
          <a:r>
            <a:rPr lang="en-IE" sz="2000" b="1" kern="1200" dirty="0"/>
            <a:t>. Review and Develop the Themes</a:t>
          </a:r>
          <a:r>
            <a:rPr lang="en-IE" sz="2000" kern="1200" dirty="0"/>
            <a:t>.</a:t>
          </a:r>
          <a:endParaRPr lang="en-US" sz="2000" kern="1200" dirty="0"/>
        </a:p>
      </dsp:txBody>
      <dsp:txXfrm>
        <a:off x="7961432" y="510"/>
        <a:ext cx="2861658" cy="1716995"/>
      </dsp:txXfrm>
    </dsp:sp>
    <dsp:sp modelId="{5AD17938-30AB-460B-833B-26FF98E946DB}">
      <dsp:nvSpPr>
        <dsp:cNvPr id="0" name=""/>
        <dsp:cNvSpPr/>
      </dsp:nvSpPr>
      <dsp:spPr>
        <a:xfrm>
          <a:off x="3781611" y="3188465"/>
          <a:ext cx="627581" cy="91440"/>
        </a:xfrm>
        <a:custGeom>
          <a:avLst/>
          <a:gdLst/>
          <a:ahLst/>
          <a:cxnLst/>
          <a:rect l="0" t="0" r="0" b="0"/>
          <a:pathLst>
            <a:path>
              <a:moveTo>
                <a:pt x="0" y="45720"/>
              </a:moveTo>
              <a:lnTo>
                <a:pt x="627581" y="45720"/>
              </a:lnTo>
            </a:path>
          </a:pathLst>
        </a:custGeom>
        <a:noFill/>
        <a:ln w="6350" cap="flat" cmpd="sng" algn="ctr">
          <a:solidFill>
            <a:schemeClr val="accent2">
              <a:hueOff val="-1091522"/>
              <a:satOff val="-62946"/>
              <a:lumOff val="6471"/>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078947" y="3230894"/>
        <a:ext cx="32909" cy="6581"/>
      </dsp:txXfrm>
    </dsp:sp>
    <dsp:sp modelId="{5C11628B-E382-4757-B63D-9C893E947342}">
      <dsp:nvSpPr>
        <dsp:cNvPr id="0" name=""/>
        <dsp:cNvSpPr/>
      </dsp:nvSpPr>
      <dsp:spPr>
        <a:xfrm>
          <a:off x="921752" y="2375687"/>
          <a:ext cx="2861658" cy="1716995"/>
        </a:xfrm>
        <a:prstGeom prst="rect">
          <a:avLst/>
        </a:prstGeom>
        <a:solidFill>
          <a:schemeClr val="accent2">
            <a:hueOff val="-873218"/>
            <a:satOff val="-50357"/>
            <a:lumOff val="5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224" tIns="147189" rIns="140224" bIns="147189" numCol="1" spcCol="1270" anchor="ctr" anchorCtr="0">
          <a:noAutofit/>
        </a:bodyPr>
        <a:lstStyle/>
        <a:p>
          <a:pPr marL="0" lvl="0" indent="0" algn="ctr" defTabSz="889000">
            <a:lnSpc>
              <a:spcPct val="90000"/>
            </a:lnSpc>
            <a:spcBef>
              <a:spcPct val="0"/>
            </a:spcBef>
            <a:spcAft>
              <a:spcPct val="35000"/>
            </a:spcAft>
            <a:buNone/>
          </a:pPr>
          <a:r>
            <a:rPr lang="en-GB" sz="2000" kern="1200" dirty="0"/>
            <a:t>4</a:t>
          </a:r>
          <a:r>
            <a:rPr lang="en-GB" sz="2000" b="1" kern="1200" dirty="0"/>
            <a:t>. Look at how prevalent the themes were across all Departments.</a:t>
          </a:r>
          <a:endParaRPr lang="en-US" sz="2000" b="1" kern="1200" dirty="0"/>
        </a:p>
      </dsp:txBody>
      <dsp:txXfrm>
        <a:off x="921752" y="2375687"/>
        <a:ext cx="2861658" cy="1716995"/>
      </dsp:txXfrm>
    </dsp:sp>
    <dsp:sp modelId="{A13848B8-BC40-463C-B6FC-BF8D3448688D}">
      <dsp:nvSpPr>
        <dsp:cNvPr id="0" name=""/>
        <dsp:cNvSpPr/>
      </dsp:nvSpPr>
      <dsp:spPr>
        <a:xfrm>
          <a:off x="7301451" y="3188465"/>
          <a:ext cx="627581" cy="91440"/>
        </a:xfrm>
        <a:custGeom>
          <a:avLst/>
          <a:gdLst/>
          <a:ahLst/>
          <a:cxnLst/>
          <a:rect l="0" t="0" r="0" b="0"/>
          <a:pathLst>
            <a:path>
              <a:moveTo>
                <a:pt x="0" y="45720"/>
              </a:moveTo>
              <a:lnTo>
                <a:pt x="627581" y="45720"/>
              </a:lnTo>
            </a:path>
          </a:pathLst>
        </a:custGeom>
        <a:noFill/>
        <a:ln w="6350" cap="flat" cmpd="sng" algn="ctr">
          <a:solidFill>
            <a:schemeClr val="accent2">
              <a:hueOff val="-1455363"/>
              <a:satOff val="-83928"/>
              <a:lumOff val="8628"/>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598787" y="3230894"/>
        <a:ext cx="32909" cy="6581"/>
      </dsp:txXfrm>
    </dsp:sp>
    <dsp:sp modelId="{77C3D2C5-4600-4E2B-BC41-90E217E634C2}">
      <dsp:nvSpPr>
        <dsp:cNvPr id="0" name=""/>
        <dsp:cNvSpPr/>
      </dsp:nvSpPr>
      <dsp:spPr>
        <a:xfrm>
          <a:off x="4441592" y="2375687"/>
          <a:ext cx="2861658" cy="1716995"/>
        </a:xfrm>
        <a:prstGeom prst="rect">
          <a:avLst/>
        </a:prstGeom>
        <a:solidFill>
          <a:schemeClr val="accent2">
            <a:hueOff val="-1164290"/>
            <a:satOff val="-67142"/>
            <a:lumOff val="6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224" tIns="147189" rIns="140224" bIns="147189" numCol="1" spcCol="1270" anchor="ctr" anchorCtr="0">
          <a:noAutofit/>
        </a:bodyPr>
        <a:lstStyle/>
        <a:p>
          <a:pPr marL="0" lvl="0" indent="0" algn="ctr" defTabSz="889000">
            <a:lnSpc>
              <a:spcPct val="90000"/>
            </a:lnSpc>
            <a:spcBef>
              <a:spcPct val="0"/>
            </a:spcBef>
            <a:spcAft>
              <a:spcPct val="35000"/>
            </a:spcAft>
            <a:buNone/>
          </a:pPr>
          <a:r>
            <a:rPr lang="en-GB" sz="2000" kern="1200" dirty="0"/>
            <a:t>5. </a:t>
          </a:r>
          <a:r>
            <a:rPr lang="en-GB" sz="2000" b="1" kern="1200" dirty="0"/>
            <a:t>Later look to see if  these Themes crop up in the Student and Parent Data also?</a:t>
          </a:r>
          <a:endParaRPr lang="en-US" sz="2000" b="1" kern="1200" dirty="0"/>
        </a:p>
      </dsp:txBody>
      <dsp:txXfrm>
        <a:off x="4441592" y="2375687"/>
        <a:ext cx="2861658" cy="1716995"/>
      </dsp:txXfrm>
    </dsp:sp>
    <dsp:sp modelId="{DE982C03-9E40-4B69-B6A0-81816BF20E86}">
      <dsp:nvSpPr>
        <dsp:cNvPr id="0" name=""/>
        <dsp:cNvSpPr/>
      </dsp:nvSpPr>
      <dsp:spPr>
        <a:xfrm>
          <a:off x="7961432" y="2375687"/>
          <a:ext cx="2861658" cy="1716995"/>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224" tIns="147189" rIns="140224" bIns="147189" numCol="1" spcCol="1270" anchor="ctr" anchorCtr="0">
          <a:noAutofit/>
        </a:bodyPr>
        <a:lstStyle/>
        <a:p>
          <a:pPr marL="0" lvl="0" indent="0" algn="ctr" defTabSz="889000">
            <a:lnSpc>
              <a:spcPct val="90000"/>
            </a:lnSpc>
            <a:spcBef>
              <a:spcPct val="0"/>
            </a:spcBef>
            <a:spcAft>
              <a:spcPct val="35000"/>
            </a:spcAft>
            <a:buNone/>
          </a:pPr>
          <a:r>
            <a:rPr lang="en-GB" sz="2000" kern="1200" dirty="0"/>
            <a:t>6. </a:t>
          </a:r>
          <a:r>
            <a:rPr lang="en-GB" sz="2000" b="1" kern="1200" dirty="0"/>
            <a:t>From themes / issues identified prioritise a few – meeting the highest needs of our students.</a:t>
          </a:r>
          <a:endParaRPr lang="en-US" sz="2000" b="1" kern="1200" dirty="0"/>
        </a:p>
      </dsp:txBody>
      <dsp:txXfrm>
        <a:off x="7961432" y="2375687"/>
        <a:ext cx="2861658" cy="171699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8F6272-B6A6-4683-8299-6290CA859C4B}">
      <dsp:nvSpPr>
        <dsp:cNvPr id="0" name=""/>
        <dsp:cNvSpPr/>
      </dsp:nvSpPr>
      <dsp:spPr>
        <a:xfrm rot="5400000">
          <a:off x="7043195" y="-3029762"/>
          <a:ext cx="725185" cy="697015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100000"/>
            </a:lnSpc>
            <a:spcBef>
              <a:spcPct val="0"/>
            </a:spcBef>
            <a:spcAft>
              <a:spcPct val="15000"/>
            </a:spcAft>
            <a:buChar char="•"/>
          </a:pPr>
          <a:r>
            <a:rPr lang="en-GB" sz="1100" kern="1200"/>
            <a:t>Support Hub</a:t>
          </a:r>
          <a:endParaRPr lang="en-US" sz="1100" kern="1200"/>
        </a:p>
        <a:p>
          <a:pPr marL="57150" lvl="1" indent="-57150" algn="l" defTabSz="488950">
            <a:lnSpc>
              <a:spcPct val="100000"/>
            </a:lnSpc>
            <a:spcBef>
              <a:spcPct val="0"/>
            </a:spcBef>
            <a:spcAft>
              <a:spcPct val="15000"/>
            </a:spcAft>
            <a:buChar char="•"/>
          </a:pPr>
          <a:r>
            <a:rPr lang="en-GB" sz="1100" kern="1200" dirty="0"/>
            <a:t>Extracurricular programme initiated</a:t>
          </a:r>
          <a:endParaRPr lang="en-US" sz="1100" kern="1200" dirty="0"/>
        </a:p>
      </dsp:txBody>
      <dsp:txXfrm rot="-5400000">
        <a:off x="3920711" y="128123"/>
        <a:ext cx="6934753" cy="654383"/>
      </dsp:txXfrm>
    </dsp:sp>
    <dsp:sp modelId="{D0F689BD-9DB2-45B5-97A4-6760319733FC}">
      <dsp:nvSpPr>
        <dsp:cNvPr id="0" name=""/>
        <dsp:cNvSpPr/>
      </dsp:nvSpPr>
      <dsp:spPr>
        <a:xfrm>
          <a:off x="0" y="2073"/>
          <a:ext cx="3920711" cy="90648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100000"/>
            </a:lnSpc>
            <a:spcBef>
              <a:spcPct val="0"/>
            </a:spcBef>
            <a:spcAft>
              <a:spcPct val="35000"/>
            </a:spcAft>
            <a:buNone/>
          </a:pPr>
          <a:r>
            <a:rPr lang="en-GB" sz="1600" kern="1200" dirty="0"/>
            <a:t>1. Post-COVID reset</a:t>
          </a:r>
          <a:endParaRPr lang="en-US" sz="1600" kern="1200" dirty="0"/>
        </a:p>
      </dsp:txBody>
      <dsp:txXfrm>
        <a:off x="44251" y="46324"/>
        <a:ext cx="3832209" cy="817980"/>
      </dsp:txXfrm>
    </dsp:sp>
    <dsp:sp modelId="{F776A5C8-0A80-4585-B32D-6443AFED73C3}">
      <dsp:nvSpPr>
        <dsp:cNvPr id="0" name=""/>
        <dsp:cNvSpPr/>
      </dsp:nvSpPr>
      <dsp:spPr>
        <a:xfrm rot="5400000">
          <a:off x="7043195" y="-2077956"/>
          <a:ext cx="725185" cy="697015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100000"/>
            </a:lnSpc>
            <a:spcBef>
              <a:spcPct val="0"/>
            </a:spcBef>
            <a:spcAft>
              <a:spcPct val="15000"/>
            </a:spcAft>
            <a:buChar char="•"/>
          </a:pPr>
          <a:r>
            <a:rPr lang="en-GB" sz="1100" kern="1200"/>
            <a:t>CPD needed by some </a:t>
          </a:r>
          <a:endParaRPr lang="en-US" sz="1100" kern="1200"/>
        </a:p>
        <a:p>
          <a:pPr marL="57150" lvl="1" indent="-57150" algn="l" defTabSz="488950">
            <a:lnSpc>
              <a:spcPct val="100000"/>
            </a:lnSpc>
            <a:spcBef>
              <a:spcPct val="0"/>
            </a:spcBef>
            <a:spcAft>
              <a:spcPct val="15000"/>
            </a:spcAft>
            <a:buChar char="•"/>
          </a:pPr>
          <a:r>
            <a:rPr lang="en-GB" sz="1100" kern="1200"/>
            <a:t>Build on existing resources</a:t>
          </a:r>
          <a:endParaRPr lang="en-US" sz="1100" kern="1200"/>
        </a:p>
      </dsp:txBody>
      <dsp:txXfrm rot="-5400000">
        <a:off x="3920711" y="1079929"/>
        <a:ext cx="6934753" cy="654383"/>
      </dsp:txXfrm>
    </dsp:sp>
    <dsp:sp modelId="{CAAD2EB1-2D9F-4B84-8CAD-1DC1FAC61D04}">
      <dsp:nvSpPr>
        <dsp:cNvPr id="0" name=""/>
        <dsp:cNvSpPr/>
      </dsp:nvSpPr>
      <dsp:spPr>
        <a:xfrm>
          <a:off x="0" y="953879"/>
          <a:ext cx="3920711" cy="90648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100000"/>
            </a:lnSpc>
            <a:spcBef>
              <a:spcPct val="0"/>
            </a:spcBef>
            <a:spcAft>
              <a:spcPct val="35000"/>
            </a:spcAft>
            <a:buNone/>
          </a:pPr>
          <a:r>
            <a:rPr lang="en-GB" sz="1600" kern="1200" dirty="0"/>
            <a:t>2. Continuum of Support</a:t>
          </a:r>
          <a:endParaRPr lang="en-US" sz="1600" kern="1200" dirty="0"/>
        </a:p>
      </dsp:txBody>
      <dsp:txXfrm>
        <a:off x="44251" y="998130"/>
        <a:ext cx="3832209" cy="817980"/>
      </dsp:txXfrm>
    </dsp:sp>
    <dsp:sp modelId="{81384C82-B457-4FC7-8509-50072DC0CFCE}">
      <dsp:nvSpPr>
        <dsp:cNvPr id="0" name=""/>
        <dsp:cNvSpPr/>
      </dsp:nvSpPr>
      <dsp:spPr>
        <a:xfrm rot="5400000">
          <a:off x="7043195" y="-1126149"/>
          <a:ext cx="725185" cy="697015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100000"/>
            </a:lnSpc>
            <a:spcBef>
              <a:spcPct val="0"/>
            </a:spcBef>
            <a:spcAft>
              <a:spcPct val="15000"/>
            </a:spcAft>
            <a:buChar char="•"/>
          </a:pPr>
          <a:r>
            <a:rPr lang="en-GB" sz="1100" kern="1200"/>
            <a:t>Teacher input</a:t>
          </a:r>
          <a:endParaRPr lang="en-US" sz="1100" kern="1200"/>
        </a:p>
        <a:p>
          <a:pPr marL="57150" lvl="1" indent="-57150" algn="l" defTabSz="488950">
            <a:lnSpc>
              <a:spcPct val="100000"/>
            </a:lnSpc>
            <a:spcBef>
              <a:spcPct val="0"/>
            </a:spcBef>
            <a:spcAft>
              <a:spcPct val="15000"/>
            </a:spcAft>
            <a:buChar char="•"/>
          </a:pPr>
          <a:r>
            <a:rPr lang="en-GB" sz="1100" kern="1200">
              <a:latin typeface="Calibri Light" panose="020F0302020204030204"/>
            </a:rPr>
            <a:t>Develop an effective System</a:t>
          </a:r>
          <a:r>
            <a:rPr lang="en-GB" sz="1100" kern="1200"/>
            <a:t> of communication</a:t>
          </a:r>
          <a:r>
            <a:rPr lang="en-GB" sz="1100" kern="1200">
              <a:latin typeface="Calibri Light" panose="020F0302020204030204"/>
            </a:rPr>
            <a:t> amongst staff</a:t>
          </a:r>
          <a:endParaRPr lang="en-US" sz="1100" kern="1200"/>
        </a:p>
      </dsp:txBody>
      <dsp:txXfrm rot="-5400000">
        <a:off x="3920711" y="2031736"/>
        <a:ext cx="6934753" cy="654383"/>
      </dsp:txXfrm>
    </dsp:sp>
    <dsp:sp modelId="{E8404B42-0EAB-47DF-853E-3A15EA28AA60}">
      <dsp:nvSpPr>
        <dsp:cNvPr id="0" name=""/>
        <dsp:cNvSpPr/>
      </dsp:nvSpPr>
      <dsp:spPr>
        <a:xfrm>
          <a:off x="0" y="1905686"/>
          <a:ext cx="3920711" cy="90648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100000"/>
            </a:lnSpc>
            <a:spcBef>
              <a:spcPct val="0"/>
            </a:spcBef>
            <a:spcAft>
              <a:spcPct val="35000"/>
            </a:spcAft>
            <a:buNone/>
          </a:pPr>
          <a:r>
            <a:rPr lang="en-GB" sz="1600" kern="1200" dirty="0"/>
            <a:t>3. Student Support Files - Process</a:t>
          </a:r>
          <a:endParaRPr lang="en-US" sz="1600" kern="1200" dirty="0"/>
        </a:p>
      </dsp:txBody>
      <dsp:txXfrm>
        <a:off x="44251" y="1949937"/>
        <a:ext cx="3832209" cy="817980"/>
      </dsp:txXfrm>
    </dsp:sp>
    <dsp:sp modelId="{8203AD2A-4A7A-4B2F-9E38-3257FD67B63B}">
      <dsp:nvSpPr>
        <dsp:cNvPr id="0" name=""/>
        <dsp:cNvSpPr/>
      </dsp:nvSpPr>
      <dsp:spPr>
        <a:xfrm rot="5400000">
          <a:off x="7043195" y="-174343"/>
          <a:ext cx="725185" cy="697015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100000"/>
            </a:lnSpc>
            <a:spcBef>
              <a:spcPct val="0"/>
            </a:spcBef>
            <a:spcAft>
              <a:spcPct val="15000"/>
            </a:spcAft>
            <a:buChar char="•"/>
          </a:pPr>
          <a:r>
            <a:rPr lang="en-GB" sz="1100" kern="1200"/>
            <a:t>CPD needed by </a:t>
          </a:r>
          <a:r>
            <a:rPr lang="en-GB" sz="1100" kern="1200">
              <a:latin typeface="Calibri Light" panose="020F0302020204030204"/>
            </a:rPr>
            <a:t>all Teachers</a:t>
          </a:r>
          <a:endParaRPr lang="en-US" sz="1100" kern="1200"/>
        </a:p>
        <a:p>
          <a:pPr marL="57150" lvl="1" indent="-57150" algn="l" defTabSz="488950">
            <a:lnSpc>
              <a:spcPct val="100000"/>
            </a:lnSpc>
            <a:spcBef>
              <a:spcPct val="0"/>
            </a:spcBef>
            <a:spcAft>
              <a:spcPct val="15000"/>
            </a:spcAft>
            <a:buChar char="•"/>
          </a:pPr>
          <a:r>
            <a:rPr lang="en-GB" sz="1100" kern="1200"/>
            <a:t>Build on existing resources</a:t>
          </a:r>
        </a:p>
        <a:p>
          <a:pPr marL="57150" lvl="1" indent="-57150" algn="l" defTabSz="488950">
            <a:lnSpc>
              <a:spcPct val="100000"/>
            </a:lnSpc>
            <a:spcBef>
              <a:spcPct val="0"/>
            </a:spcBef>
            <a:spcAft>
              <a:spcPct val="15000"/>
            </a:spcAft>
            <a:buChar char="•"/>
          </a:pPr>
          <a:r>
            <a:rPr lang="en-GB" sz="1100" kern="1200" dirty="0">
              <a:latin typeface="Calibri Light" panose="020F0302020204030204"/>
            </a:rPr>
            <a:t>L2LP Resources- shared on </a:t>
          </a:r>
          <a:r>
            <a:rPr lang="en-GB" sz="1100" kern="1200" dirty="0" err="1">
              <a:latin typeface="Calibri Light" panose="020F0302020204030204"/>
            </a:rPr>
            <a:t>Sharepoint</a:t>
          </a:r>
          <a:r>
            <a:rPr lang="en-GB" sz="1100" kern="1200" dirty="0">
              <a:latin typeface="Calibri Light" panose="020F0302020204030204"/>
            </a:rPr>
            <a:t> for all staff to </a:t>
          </a:r>
          <a:r>
            <a:rPr lang="en-GB" sz="1100" kern="1200" dirty="0" err="1">
              <a:latin typeface="Calibri Light" panose="020F0302020204030204"/>
            </a:rPr>
            <a:t>acees</a:t>
          </a:r>
          <a:endParaRPr lang="en-GB" sz="1100" kern="1200" dirty="0">
            <a:latin typeface="Calibri Light" panose="020F0302020204030204"/>
          </a:endParaRPr>
        </a:p>
      </dsp:txBody>
      <dsp:txXfrm rot="-5400000">
        <a:off x="3920711" y="2983542"/>
        <a:ext cx="6934753" cy="654383"/>
      </dsp:txXfrm>
    </dsp:sp>
    <dsp:sp modelId="{54FA65FB-63F8-49A9-ADA6-2ADBB50E327B}">
      <dsp:nvSpPr>
        <dsp:cNvPr id="0" name=""/>
        <dsp:cNvSpPr/>
      </dsp:nvSpPr>
      <dsp:spPr>
        <a:xfrm>
          <a:off x="0" y="2857492"/>
          <a:ext cx="3920711" cy="90648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100000"/>
            </a:lnSpc>
            <a:spcBef>
              <a:spcPct val="0"/>
            </a:spcBef>
            <a:spcAft>
              <a:spcPct val="35000"/>
            </a:spcAft>
            <a:buNone/>
          </a:pPr>
          <a:r>
            <a:rPr lang="en-GB" sz="1600" kern="1200" dirty="0"/>
            <a:t>4. L2LP Teacher CPD and Resource development</a:t>
          </a:r>
          <a:endParaRPr lang="en-US" sz="1600" kern="1200" dirty="0"/>
        </a:p>
      </dsp:txBody>
      <dsp:txXfrm>
        <a:off x="44251" y="2901743"/>
        <a:ext cx="3832209" cy="817980"/>
      </dsp:txXfrm>
    </dsp:sp>
    <dsp:sp modelId="{3C9797D3-3C1B-466F-A9DB-DB08435E8D2C}">
      <dsp:nvSpPr>
        <dsp:cNvPr id="0" name=""/>
        <dsp:cNvSpPr/>
      </dsp:nvSpPr>
      <dsp:spPr>
        <a:xfrm>
          <a:off x="0" y="3809299"/>
          <a:ext cx="3920711" cy="90648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100000"/>
            </a:lnSpc>
            <a:spcBef>
              <a:spcPct val="0"/>
            </a:spcBef>
            <a:spcAft>
              <a:spcPct val="35000"/>
            </a:spcAft>
            <a:buNone/>
          </a:pPr>
          <a:r>
            <a:rPr lang="en-GB" sz="1600" kern="1200" dirty="0"/>
            <a:t>5. Confirmed Staff commitment to inclusion throughout the school community</a:t>
          </a:r>
          <a:endParaRPr lang="en-US" sz="1600" kern="1200" dirty="0"/>
        </a:p>
      </dsp:txBody>
      <dsp:txXfrm>
        <a:off x="44251" y="3853550"/>
        <a:ext cx="3832209" cy="81798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4D7BC1-260C-406D-810D-63028F869BB9}">
      <dsp:nvSpPr>
        <dsp:cNvPr id="0" name=""/>
        <dsp:cNvSpPr/>
      </dsp:nvSpPr>
      <dsp:spPr>
        <a:xfrm>
          <a:off x="0" y="0"/>
          <a:ext cx="1934928" cy="588037"/>
        </a:xfrm>
        <a:prstGeom prst="rect">
          <a:avLst/>
        </a:prstGeom>
        <a:solidFill>
          <a:schemeClr val="accent5">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cs typeface="Calibri Light"/>
            </a:rPr>
            <a:t>SET Stats </a:t>
          </a:r>
          <a:endParaRPr lang="en-IE" sz="2700" kern="1200"/>
        </a:p>
      </dsp:txBody>
      <dsp:txXfrm>
        <a:off x="0" y="0"/>
        <a:ext cx="1934928" cy="588037"/>
      </dsp:txXfrm>
    </dsp:sp>
    <dsp:sp modelId="{CA2C8233-B697-40EF-AB1B-48EC6261F172}">
      <dsp:nvSpPr>
        <dsp:cNvPr id="0" name=""/>
        <dsp:cNvSpPr/>
      </dsp:nvSpPr>
      <dsp:spPr>
        <a:xfrm>
          <a:off x="0" y="588037"/>
          <a:ext cx="1934928" cy="1234878"/>
        </a:xfrm>
        <a:prstGeom prst="rect">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CB9383-D8E0-4580-90FC-C200F85B20E7}">
      <dsp:nvSpPr>
        <dsp:cNvPr id="0" name=""/>
        <dsp:cNvSpPr/>
      </dsp:nvSpPr>
      <dsp:spPr>
        <a:xfrm>
          <a:off x="0" y="1822915"/>
          <a:ext cx="1934928" cy="137208"/>
        </a:xfrm>
        <a:prstGeom prst="rect">
          <a:avLst/>
        </a:prstGeom>
        <a:solidFill>
          <a:schemeClr val="accent5">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A91417-1544-40A9-862B-61C7D0B788EC}">
      <dsp:nvSpPr>
        <dsp:cNvPr id="0" name=""/>
        <dsp:cNvSpPr/>
      </dsp:nvSpPr>
      <dsp:spPr>
        <a:xfrm>
          <a:off x="313592" y="0"/>
          <a:ext cx="1250083" cy="1042535"/>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b="1" kern="1200">
              <a:cs typeface="Calibri Light"/>
            </a:rPr>
            <a:t>Curricular Options &amp; Timetabling</a:t>
          </a:r>
        </a:p>
        <a:p>
          <a:pPr marL="0" lvl="0" indent="0" algn="ctr" defTabSz="622300">
            <a:lnSpc>
              <a:spcPct val="90000"/>
            </a:lnSpc>
            <a:spcBef>
              <a:spcPct val="0"/>
            </a:spcBef>
            <a:spcAft>
              <a:spcPct val="35000"/>
            </a:spcAft>
            <a:buNone/>
          </a:pPr>
          <a:r>
            <a:rPr lang="en-IE" sz="1400" b="1" kern="1200"/>
            <a:t>Wellbeing</a:t>
          </a:r>
        </a:p>
      </dsp:txBody>
      <dsp:txXfrm>
        <a:off x="480270" y="182443"/>
        <a:ext cx="916727" cy="469140"/>
      </dsp:txXfrm>
    </dsp:sp>
    <dsp:sp modelId="{C24066EF-2948-4A59-B9FD-3111B42AD236}">
      <dsp:nvSpPr>
        <dsp:cNvPr id="0" name=""/>
        <dsp:cNvSpPr/>
      </dsp:nvSpPr>
      <dsp:spPr>
        <a:xfrm>
          <a:off x="650924" y="837761"/>
          <a:ext cx="1303658" cy="1042535"/>
        </a:xfrm>
        <a:prstGeom prst="ellipse">
          <a:avLst/>
        </a:prstGeom>
        <a:solidFill>
          <a:schemeClr val="accent4">
            <a:alpha val="50000"/>
            <a:hueOff val="4900445"/>
            <a:satOff val="-20388"/>
            <a:lumOff val="4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IE" sz="1200" b="1" kern="1200"/>
            <a:t>SEN Team</a:t>
          </a:r>
        </a:p>
        <a:p>
          <a:pPr marL="0" lvl="0" indent="0" algn="ctr" defTabSz="533400">
            <a:lnSpc>
              <a:spcPct val="90000"/>
            </a:lnSpc>
            <a:spcBef>
              <a:spcPct val="0"/>
            </a:spcBef>
            <a:spcAft>
              <a:spcPct val="35000"/>
            </a:spcAft>
            <a:buNone/>
          </a:pPr>
          <a:r>
            <a:rPr lang="en-IE" sz="1200" b="1" kern="1200"/>
            <a:t>Co-Teaching</a:t>
          </a:r>
        </a:p>
        <a:p>
          <a:pPr marL="0" lvl="0" indent="0" algn="ctr" defTabSz="533400">
            <a:lnSpc>
              <a:spcPct val="90000"/>
            </a:lnSpc>
            <a:spcBef>
              <a:spcPct val="0"/>
            </a:spcBef>
            <a:spcAft>
              <a:spcPct val="35000"/>
            </a:spcAft>
            <a:buNone/>
          </a:pPr>
          <a:r>
            <a:rPr lang="en-IE" sz="1200" b="1" kern="1200"/>
            <a:t>ASD</a:t>
          </a:r>
          <a:r>
            <a:rPr lang="en-US" sz="1200" b="1" kern="1200"/>
            <a:t> </a:t>
          </a:r>
          <a:endParaRPr lang="en-IE" sz="1200" b="1" kern="1200"/>
        </a:p>
      </dsp:txBody>
      <dsp:txXfrm>
        <a:off x="1049626" y="1107083"/>
        <a:ext cx="782195" cy="573394"/>
      </dsp:txXfrm>
    </dsp:sp>
    <dsp:sp modelId="{BA2333CB-364C-4806-9752-4A57AAE8966A}">
      <dsp:nvSpPr>
        <dsp:cNvPr id="0" name=""/>
        <dsp:cNvSpPr/>
      </dsp:nvSpPr>
      <dsp:spPr>
        <a:xfrm>
          <a:off x="-159685" y="852701"/>
          <a:ext cx="1420151" cy="1042535"/>
        </a:xfrm>
        <a:prstGeom prst="ellipse">
          <a:avLst/>
        </a:prstGeom>
        <a:solidFill>
          <a:schemeClr val="accent4">
            <a:alpha val="50000"/>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IE" sz="1200" b="1" kern="1200"/>
            <a:t>SSE</a:t>
          </a:r>
          <a:r>
            <a:rPr lang="en-US" sz="1200" b="1" kern="1200"/>
            <a:t>/ </a:t>
          </a:r>
          <a:r>
            <a:rPr lang="en-IE" sz="1200" b="1" kern="1200"/>
            <a:t>LAOS </a:t>
          </a:r>
          <a:r>
            <a:rPr lang="en-US" sz="1200" b="1" kern="1200"/>
            <a:t>aligned with PP-COS Guidelines</a:t>
          </a:r>
          <a:endParaRPr lang="en-IE" sz="1200" b="1" kern="1200"/>
        </a:p>
        <a:p>
          <a:pPr marL="0" lvl="0" indent="0" algn="ctr" defTabSz="533400">
            <a:lnSpc>
              <a:spcPct val="90000"/>
            </a:lnSpc>
            <a:spcBef>
              <a:spcPct val="0"/>
            </a:spcBef>
            <a:spcAft>
              <a:spcPct val="35000"/>
            </a:spcAft>
            <a:buNone/>
          </a:pPr>
          <a:endParaRPr lang="en-IE" sz="1400" b="1" kern="1200"/>
        </a:p>
      </dsp:txBody>
      <dsp:txXfrm>
        <a:off x="-25954" y="1122022"/>
        <a:ext cx="852091" cy="57339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13T17:25:41.453"/>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0 96,'0'0'0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FD6E71-7F6E-F646-B74E-2003939DEE31}" type="datetimeFigureOut">
              <a:rPr lang="en-GB" smtClean="0"/>
              <a:t>24/01/2023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3CC922-D7EB-3445-8AC1-049392DC4B8F}" type="slidenum">
              <a:rPr lang="en-GB" smtClean="0"/>
              <a:t>‹#›</a:t>
            </a:fld>
            <a:endParaRPr lang="en-GB"/>
          </a:p>
        </p:txBody>
      </p:sp>
    </p:spTree>
    <p:extLst>
      <p:ext uri="{BB962C8B-B14F-4D97-AF65-F5344CB8AC3E}">
        <p14:creationId xmlns:p14="http://schemas.microsoft.com/office/powerpoint/2010/main" val="13115543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b="1" dirty="0"/>
              <a:t>Liam Presenting: </a:t>
            </a:r>
            <a:endParaRPr lang="en-US" dirty="0"/>
          </a:p>
          <a:p>
            <a:endParaRPr lang="en-GB" dirty="0"/>
          </a:p>
          <a:p>
            <a:r>
              <a:rPr lang="en-GB" dirty="0"/>
              <a:t>You are all very Welcome to </a:t>
            </a:r>
            <a:r>
              <a:rPr lang="en-GB" dirty="0" err="1"/>
              <a:t>Colaiste</a:t>
            </a:r>
            <a:r>
              <a:rPr lang="en-GB" dirty="0"/>
              <a:t> </a:t>
            </a:r>
            <a:r>
              <a:rPr lang="en-GB" dirty="0" err="1"/>
              <a:t>Pobail</a:t>
            </a:r>
            <a:r>
              <a:rPr lang="en-GB" dirty="0"/>
              <a:t> </a:t>
            </a:r>
            <a:r>
              <a:rPr lang="en-GB" dirty="0" err="1"/>
              <a:t>Setanta’s</a:t>
            </a:r>
            <a:r>
              <a:rPr lang="en-GB" dirty="0"/>
              <a:t> Presentation on our Journey to date engaging with the Provision Mapping Pilot Project.</a:t>
            </a:r>
            <a:endParaRPr lang="en-GB" dirty="0">
              <a:cs typeface="Calibri"/>
            </a:endParaRPr>
          </a:p>
          <a:p>
            <a:endParaRPr lang="en-GB" dirty="0"/>
          </a:p>
          <a:p>
            <a:endParaRPr lang="en-GB" dirty="0">
              <a:cs typeface="Calibri"/>
            </a:endParaRPr>
          </a:p>
          <a:p>
            <a:endParaRPr lang="en-GB" dirty="0"/>
          </a:p>
        </p:txBody>
      </p:sp>
      <p:sp>
        <p:nvSpPr>
          <p:cNvPr id="4" name="Slide Number Placeholder 3"/>
          <p:cNvSpPr>
            <a:spLocks noGrp="1"/>
          </p:cNvSpPr>
          <p:nvPr>
            <p:ph type="sldNum" sz="quarter" idx="10"/>
          </p:nvPr>
        </p:nvSpPr>
        <p:spPr/>
        <p:txBody>
          <a:bodyPr/>
          <a:lstStyle/>
          <a:p>
            <a:fld id="{103CC922-D7EB-3445-8AC1-049392DC4B8F}" type="slidenum">
              <a:rPr lang="en-GB" smtClean="0"/>
              <a:t>1</a:t>
            </a:fld>
            <a:endParaRPr lang="en-GB"/>
          </a:p>
        </p:txBody>
      </p:sp>
    </p:spTree>
    <p:extLst>
      <p:ext uri="{BB962C8B-B14F-4D97-AF65-F5344CB8AC3E}">
        <p14:creationId xmlns:p14="http://schemas.microsoft.com/office/powerpoint/2010/main" val="1521370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dirty="0">
              <a:solidFill>
                <a:srgbClr val="FFFFFF"/>
              </a:solidFill>
              <a:cs typeface="Calibri"/>
            </a:endParaRPr>
          </a:p>
          <a:p>
            <a:pPr>
              <a:defRPr/>
            </a:pPr>
            <a:r>
              <a:rPr lang="en-GB" b="1" dirty="0"/>
              <a:t>Liam Presenting: </a:t>
            </a:r>
            <a:endParaRPr lang="en-US" dirty="0"/>
          </a:p>
          <a:p>
            <a:pPr>
              <a:defRPr/>
            </a:pPr>
            <a:r>
              <a:rPr lang="en-US" dirty="0"/>
              <a:t>Guide our School in the implementation of our </a:t>
            </a:r>
            <a:r>
              <a:rPr lang="en-US" dirty="0">
                <a:latin typeface="Calibri Light" panose="020F0302020204030204"/>
              </a:rPr>
              <a:t>School</a:t>
            </a:r>
            <a:r>
              <a:rPr lang="en-US" dirty="0"/>
              <a:t> </a:t>
            </a:r>
            <a:r>
              <a:rPr lang="en-US" dirty="0">
                <a:latin typeface="Calibri Light" panose="020F0302020204030204"/>
              </a:rPr>
              <a:t>Self-Evaluation</a:t>
            </a:r>
            <a:r>
              <a:rPr lang="en-US" dirty="0"/>
              <a:t>.</a:t>
            </a: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libri Light" panose="020F0302020204030204"/>
              </a:rPr>
              <a:t>We aim to use our SSE- to support our School </a:t>
            </a:r>
            <a:r>
              <a:rPr lang="en-US" b="1" dirty="0">
                <a:latin typeface="Calibri Light" panose="020F0302020204030204"/>
              </a:rPr>
              <a:t>development plan</a:t>
            </a:r>
            <a:r>
              <a:rPr lang="en-US" dirty="0">
                <a:latin typeface="Calibri Light" panose="020F0302020204030204"/>
              </a:rPr>
              <a:t> and our </a:t>
            </a:r>
            <a:r>
              <a:rPr lang="en-US" b="1" dirty="0">
                <a:latin typeface="Calibri Light" panose="020F0302020204030204"/>
              </a:rPr>
              <a:t>model of Provision across the Continuum of Support </a:t>
            </a:r>
            <a:endParaRPr lang="en-US" b="1" dirty="0">
              <a:latin typeface="Calibri Light" panose="020F0302020204030204"/>
              <a:cs typeface="Calibri Light"/>
            </a:endParaRPr>
          </a:p>
          <a:p>
            <a:endParaRPr lang="en-IE" dirty="0"/>
          </a:p>
        </p:txBody>
      </p:sp>
      <p:sp>
        <p:nvSpPr>
          <p:cNvPr id="4" name="Slide Number Placeholder 3"/>
          <p:cNvSpPr>
            <a:spLocks noGrp="1"/>
          </p:cNvSpPr>
          <p:nvPr>
            <p:ph type="sldNum" sz="quarter" idx="5"/>
          </p:nvPr>
        </p:nvSpPr>
        <p:spPr/>
        <p:txBody>
          <a:bodyPr/>
          <a:lstStyle/>
          <a:p>
            <a:fld id="{103CC922-D7EB-3445-8AC1-049392DC4B8F}" type="slidenum">
              <a:rPr lang="en-GB" smtClean="0"/>
              <a:t>2</a:t>
            </a:fld>
            <a:endParaRPr lang="en-GB"/>
          </a:p>
        </p:txBody>
      </p:sp>
    </p:spTree>
    <p:extLst>
      <p:ext uri="{BB962C8B-B14F-4D97-AF65-F5344CB8AC3E}">
        <p14:creationId xmlns:p14="http://schemas.microsoft.com/office/powerpoint/2010/main" val="40142128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defRPr/>
            </a:pPr>
            <a:r>
              <a:rPr lang="en-GB" b="1"/>
              <a:t>Liam Presenting: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a:p>
          <a:p>
            <a:r>
              <a:rPr lang="en-US"/>
              <a:t>Over the past 2 Years in </a:t>
            </a:r>
            <a:r>
              <a:rPr lang="en-US" err="1"/>
              <a:t>Colaiste</a:t>
            </a:r>
            <a:r>
              <a:rPr lang="en-US"/>
              <a:t> </a:t>
            </a:r>
            <a:r>
              <a:rPr lang="en-US" err="1"/>
              <a:t>Pobail</a:t>
            </a:r>
            <a:r>
              <a:rPr lang="en-US"/>
              <a:t> Setanta </a:t>
            </a:r>
            <a:r>
              <a:rPr lang="en-US" b="0"/>
              <a:t>we </a:t>
            </a:r>
            <a:r>
              <a:rPr lang="en-US" sz="1200" b="0" err="1">
                <a:ea typeface="+mj-lt"/>
                <a:cs typeface="Calibri"/>
              </a:rPr>
              <a:t>we</a:t>
            </a:r>
            <a:r>
              <a:rPr lang="en-US" sz="1200" b="0">
                <a:ea typeface="+mj-lt"/>
                <a:cs typeface="Calibri"/>
              </a:rPr>
              <a:t> have mapped the relationship between </a:t>
            </a:r>
            <a:br>
              <a:rPr lang="en-US" sz="1200" b="0">
                <a:ea typeface="+mj-lt"/>
                <a:cs typeface="+mn-lt"/>
              </a:rPr>
            </a:br>
            <a:r>
              <a:rPr lang="en-US" sz="1200" b="0">
                <a:ea typeface="+mj-lt"/>
                <a:cs typeface="Calibri"/>
              </a:rPr>
              <a:t>Cognitive Ability Test results with Support across the Continuum of Support and Attainment.</a:t>
            </a:r>
            <a:endParaRPr lang="en-US" b="0">
              <a:cs typeface="Calibri"/>
            </a:endParaRPr>
          </a:p>
          <a:p>
            <a:endParaRPr lang="en-US"/>
          </a:p>
          <a:p>
            <a:r>
              <a:rPr lang="en-US"/>
              <a:t>In this Slide we are combing the Continuum of Support with the Mean SAS, Stanine Score, looking at the % of Students who achieve these SAS Scores, matching descriptor ability (Below Av / Av/ Above Av., High Av., High and Very High).</a:t>
            </a:r>
            <a:endParaRPr lang="en-US">
              <a:cs typeface="Calibri"/>
            </a:endParaRPr>
          </a:p>
          <a:p>
            <a:r>
              <a:rPr lang="en-US"/>
              <a:t>Based on CAT 4 Scores CPS matched up Descriptor as per Continuum of Support –Support for all / some / few – Very able / able / needs some support / needs a lot of support. We </a:t>
            </a:r>
            <a:r>
              <a:rPr lang="en-US" err="1"/>
              <a:t>colour</a:t>
            </a:r>
            <a:r>
              <a:rPr lang="en-US"/>
              <a:t> coded as per COS. </a:t>
            </a:r>
            <a:endParaRPr lang="en-US">
              <a:cs typeface="Calibri"/>
            </a:endParaRPr>
          </a:p>
          <a:p>
            <a:r>
              <a:rPr lang="en-US"/>
              <a:t>Orange – Support for ALL on COS</a:t>
            </a:r>
            <a:endParaRPr lang="en-US">
              <a:cs typeface="Calibri"/>
            </a:endParaRPr>
          </a:p>
          <a:p>
            <a:r>
              <a:rPr lang="en-US"/>
              <a:t>Red – Support for Some on COS.</a:t>
            </a:r>
            <a:endParaRPr lang="en-US">
              <a:cs typeface="Calibri"/>
            </a:endParaRPr>
          </a:p>
          <a:p>
            <a:r>
              <a:rPr lang="en-US"/>
              <a:t>Green – Support for few on COS.</a:t>
            </a:r>
            <a:endParaRPr lang="en-US">
              <a:cs typeface="Calibri"/>
            </a:endParaRPr>
          </a:p>
          <a:p>
            <a:endParaRPr lang="en-US"/>
          </a:p>
        </p:txBody>
      </p:sp>
      <p:sp>
        <p:nvSpPr>
          <p:cNvPr id="4" name="Slide Number Placeholder 3"/>
          <p:cNvSpPr>
            <a:spLocks noGrp="1"/>
          </p:cNvSpPr>
          <p:nvPr>
            <p:ph type="sldNum" sz="quarter" idx="5"/>
          </p:nvPr>
        </p:nvSpPr>
        <p:spPr/>
        <p:txBody>
          <a:bodyPr/>
          <a:lstStyle/>
          <a:p>
            <a:fld id="{25771BF4-E531-D941-BABA-D1617516383D}" type="slidenum">
              <a:rPr lang="en-US" smtClean="0"/>
              <a:t>3</a:t>
            </a:fld>
            <a:endParaRPr lang="en-US"/>
          </a:p>
        </p:txBody>
      </p:sp>
    </p:spTree>
    <p:extLst>
      <p:ext uri="{BB962C8B-B14F-4D97-AF65-F5344CB8AC3E}">
        <p14:creationId xmlns:p14="http://schemas.microsoft.com/office/powerpoint/2010/main" val="7192729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IE" b="1" dirty="0"/>
              <a:t>Grainne Gallagher Presenting:</a:t>
            </a:r>
          </a:p>
          <a:p>
            <a:endParaRPr lang="en-IE" b="1" dirty="0"/>
          </a:p>
          <a:p>
            <a:r>
              <a:rPr lang="en-IE" b="1" dirty="0"/>
              <a:t>Our SSE Focus during the Review </a:t>
            </a:r>
            <a:r>
              <a:rPr lang="en-IE" b="1" dirty="0" err="1"/>
              <a:t>Yr</a:t>
            </a:r>
            <a:r>
              <a:rPr lang="en-IE" b="1" dirty="0"/>
              <a:t> (2022 to 2023) is: </a:t>
            </a:r>
          </a:p>
          <a:p>
            <a:endParaRPr lang="en-IE" b="1" dirty="0"/>
          </a:p>
          <a:p>
            <a:r>
              <a:rPr lang="en-IE" b="1" dirty="0"/>
              <a:t>1. Ethos:</a:t>
            </a:r>
          </a:p>
          <a:p>
            <a:r>
              <a:rPr lang="en-IE" b="1" dirty="0"/>
              <a:t>The SSE Ethos program</a:t>
            </a:r>
            <a:r>
              <a:rPr lang="en-IE" dirty="0"/>
              <a:t> is forming the central pillar of our SSE Review Year this Academic year. </a:t>
            </a:r>
          </a:p>
          <a:p>
            <a:r>
              <a:rPr lang="en-IE" dirty="0"/>
              <a:t>It will inform and permeate through our Target Setting initiative and our SEN Provision Mapping.</a:t>
            </a:r>
          </a:p>
          <a:p>
            <a:endParaRPr lang="en-IE" dirty="0"/>
          </a:p>
          <a:p>
            <a:r>
              <a:rPr lang="en-GB" b="1" i="0" dirty="0">
                <a:solidFill>
                  <a:srgbClr val="010101"/>
                </a:solidFill>
                <a:effectLst/>
                <a:latin typeface="Roboto" panose="02000000000000000000" pitchFamily="2" charset="0"/>
              </a:rPr>
              <a:t>What is Ethos </a:t>
            </a:r>
            <a:r>
              <a:rPr lang="en-GB" b="0" i="0" dirty="0">
                <a:solidFill>
                  <a:srgbClr val="010101"/>
                </a:solidFill>
                <a:effectLst/>
                <a:latin typeface="Roboto" panose="02000000000000000000" pitchFamily="2" charset="0"/>
              </a:rPr>
              <a:t>– Ethos is how we live, work and relate to each other in our school community. </a:t>
            </a:r>
          </a:p>
          <a:p>
            <a:r>
              <a:rPr lang="en-GB" b="0" i="0" dirty="0">
                <a:solidFill>
                  <a:srgbClr val="010101"/>
                </a:solidFill>
                <a:effectLst/>
                <a:latin typeface="Roboto" panose="02000000000000000000" pitchFamily="2" charset="0"/>
              </a:rPr>
              <a:t>It also relates to shared core values, to the hidden curriculum, to decision making processes and to the relationships that underpin the daily life in our school  </a:t>
            </a:r>
            <a:r>
              <a:rPr lang="en-GB" b="0" i="0" dirty="0" err="1">
                <a:solidFill>
                  <a:srgbClr val="010101"/>
                </a:solidFill>
                <a:effectLst/>
                <a:latin typeface="Roboto" panose="02000000000000000000" pitchFamily="2" charset="0"/>
              </a:rPr>
              <a:t>Colaiste</a:t>
            </a:r>
            <a:r>
              <a:rPr lang="en-GB" b="0" i="0" dirty="0">
                <a:solidFill>
                  <a:srgbClr val="010101"/>
                </a:solidFill>
                <a:effectLst/>
                <a:latin typeface="Roboto" panose="02000000000000000000" pitchFamily="2" charset="0"/>
              </a:rPr>
              <a:t> </a:t>
            </a:r>
            <a:r>
              <a:rPr lang="en-GB" b="0" i="0" dirty="0" err="1">
                <a:solidFill>
                  <a:srgbClr val="010101"/>
                </a:solidFill>
                <a:effectLst/>
                <a:latin typeface="Roboto" panose="02000000000000000000" pitchFamily="2" charset="0"/>
              </a:rPr>
              <a:t>Pobail</a:t>
            </a:r>
            <a:r>
              <a:rPr lang="en-GB" b="0" i="0" dirty="0">
                <a:solidFill>
                  <a:srgbClr val="010101"/>
                </a:solidFill>
                <a:effectLst/>
                <a:latin typeface="Roboto" panose="02000000000000000000" pitchFamily="2" charset="0"/>
              </a:rPr>
              <a:t> Setanta. </a:t>
            </a:r>
            <a:endParaRPr lang="en-IE" dirty="0"/>
          </a:p>
          <a:p>
            <a:endParaRPr lang="en-IE" dirty="0">
              <a:cs typeface="Calibri"/>
            </a:endParaRPr>
          </a:p>
          <a:p>
            <a:r>
              <a:rPr lang="en-IE" dirty="0">
                <a:cs typeface="Calibri"/>
              </a:rPr>
              <a:t>The </a:t>
            </a:r>
            <a:r>
              <a:rPr lang="en-IE" b="1" dirty="0"/>
              <a:t>SSE Ethos program looks at our 5 Core values across our School: </a:t>
            </a:r>
          </a:p>
          <a:p>
            <a:r>
              <a:rPr lang="en-IE" b="1" dirty="0"/>
              <a:t>Excellence in Education / Care / Equality/ Community/ Respect (as outlined by Principal Liam Walsh earlier).</a:t>
            </a:r>
            <a:endParaRPr lang="en-IE" dirty="0">
              <a:cs typeface="Calibri"/>
            </a:endParaRPr>
          </a:p>
          <a:p>
            <a:endParaRPr lang="en-IE" dirty="0"/>
          </a:p>
          <a:p>
            <a:r>
              <a:rPr lang="en-IE" dirty="0"/>
              <a:t>The Ethos programme was piloted last year in DCU and has now been taken on by the ETBI. </a:t>
            </a:r>
          </a:p>
          <a:p>
            <a:r>
              <a:rPr lang="en-IE" dirty="0"/>
              <a:t>Two schools are taking part this year- </a:t>
            </a:r>
            <a:r>
              <a:rPr lang="en-IE" dirty="0" err="1"/>
              <a:t>Colaiste</a:t>
            </a:r>
            <a:r>
              <a:rPr lang="en-IE" dirty="0"/>
              <a:t> Pobail Setanta and St. </a:t>
            </a:r>
            <a:r>
              <a:rPr lang="en-IE" dirty="0" err="1"/>
              <a:t>Macdaras</a:t>
            </a:r>
            <a:r>
              <a:rPr lang="en-IE" dirty="0"/>
              <a:t>.</a:t>
            </a:r>
            <a:endParaRPr lang="en-IE" dirty="0">
              <a:cs typeface="Calibri"/>
            </a:endParaRPr>
          </a:p>
          <a:p>
            <a:endParaRPr lang="en-IE" dirty="0"/>
          </a:p>
          <a:p>
            <a:r>
              <a:rPr lang="en-IE" dirty="0"/>
              <a:t>All stakeholders will be surveyed and asked to comment on our SSE journey to date and what we can do to improve it going forward. Their feedback will also allow us to initiate a Wellbeing Promotion Review and begin the development of the next cycle of SSE, beginning in 2023/24.</a:t>
            </a:r>
          </a:p>
          <a:p>
            <a:endParaRPr lang="en-IE" b="1" dirty="0"/>
          </a:p>
          <a:p>
            <a:r>
              <a:rPr lang="en-IE" b="1" dirty="0"/>
              <a:t>The SSE Ethos program</a:t>
            </a:r>
            <a:r>
              <a:rPr lang="en-IE" dirty="0"/>
              <a:t> will inform and permeate through our Target Setting initiative and our SEN Provision Mapping Project.</a:t>
            </a:r>
            <a:endParaRPr lang="en-IE" dirty="0">
              <a:cs typeface="Calibri" panose="020F0502020204030204"/>
            </a:endParaRPr>
          </a:p>
          <a:p>
            <a:endParaRPr lang="en-IE" dirty="0"/>
          </a:p>
          <a:p>
            <a:endParaRPr lang="en-IE" dirty="0"/>
          </a:p>
          <a:p>
            <a:r>
              <a:rPr lang="en-IE" dirty="0"/>
              <a:t>2. </a:t>
            </a:r>
            <a:r>
              <a:rPr lang="en-IE" b="1" dirty="0"/>
              <a:t>Target Setting:</a:t>
            </a:r>
            <a:endParaRPr lang="en-IE" b="1" dirty="0">
              <a:cs typeface="Calibri"/>
            </a:endParaRPr>
          </a:p>
          <a:p>
            <a:pPr marL="0" indent="0">
              <a:buNone/>
            </a:pPr>
            <a:r>
              <a:rPr lang="en-GB" i="1" dirty="0">
                <a:solidFill>
                  <a:srgbClr val="FF0000"/>
                </a:solidFill>
                <a:ea typeface="+mn-lt"/>
                <a:cs typeface="+mn-lt"/>
              </a:rPr>
              <a:t>"Address other areas that they have identified as a priority in accordance with their school context and the needs of the children and young people in their school" Circular 0056/2022</a:t>
            </a:r>
          </a:p>
          <a:p>
            <a:pPr marL="0" indent="0">
              <a:buNone/>
            </a:pPr>
            <a:endParaRPr lang="en-US" b="1" dirty="0">
              <a:ea typeface="+mn-lt"/>
              <a:cs typeface="+mn-lt"/>
            </a:endParaRPr>
          </a:p>
          <a:p>
            <a:pPr marL="0" indent="0">
              <a:buNone/>
            </a:pPr>
            <a:r>
              <a:rPr lang="en-US" b="1" dirty="0">
                <a:ea typeface="+mn-lt"/>
                <a:cs typeface="+mn-lt"/>
              </a:rPr>
              <a:t>Target setting with 3</a:t>
            </a:r>
            <a:r>
              <a:rPr lang="en-US" b="1" baseline="30000" dirty="0">
                <a:ea typeface="+mn-lt"/>
                <a:cs typeface="+mn-lt"/>
              </a:rPr>
              <a:t>rd</a:t>
            </a:r>
            <a:r>
              <a:rPr lang="en-US" b="1" dirty="0">
                <a:ea typeface="+mn-lt"/>
                <a:cs typeface="+mn-lt"/>
              </a:rPr>
              <a:t> Years falls under this heading- </a:t>
            </a:r>
            <a:r>
              <a:rPr lang="en-US" dirty="0">
                <a:ea typeface="+mn-lt"/>
                <a:cs typeface="+mn-lt"/>
              </a:rPr>
              <a:t>it's an initiative that began in the school last year with 2nd Year </a:t>
            </a:r>
            <a:r>
              <a:rPr lang="en-US" dirty="0" err="1">
                <a:ea typeface="+mn-lt"/>
                <a:cs typeface="+mn-lt"/>
              </a:rPr>
              <a:t>Maths</a:t>
            </a:r>
            <a:r>
              <a:rPr lang="en-US" dirty="0">
                <a:ea typeface="+mn-lt"/>
                <a:cs typeface="+mn-lt"/>
              </a:rPr>
              <a:t> students- it has been extended to all subjects in 3rd Year this year (22-23).</a:t>
            </a:r>
          </a:p>
          <a:p>
            <a:pPr marL="0" indent="0">
              <a:buNone/>
            </a:pPr>
            <a:endParaRPr lang="en-US" dirty="0">
              <a:ea typeface="+mn-lt"/>
              <a:cs typeface="+mn-lt"/>
            </a:endParaRPr>
          </a:p>
          <a:p>
            <a:pPr marL="0" indent="0">
              <a:buNone/>
            </a:pPr>
            <a:r>
              <a:rPr lang="en-US" dirty="0"/>
              <a:t>All 3</a:t>
            </a:r>
            <a:r>
              <a:rPr lang="en-US" baseline="30000" dirty="0"/>
              <a:t>rd</a:t>
            </a:r>
            <a:r>
              <a:rPr lang="en-US" dirty="0"/>
              <a:t> </a:t>
            </a:r>
            <a:r>
              <a:rPr lang="en-US" dirty="0" err="1"/>
              <a:t>Yr</a:t>
            </a:r>
            <a:r>
              <a:rPr lang="en-US" dirty="0"/>
              <a:t> Students are required to set a target % they wish to achieve in all their subject for all 3 Semester exams across the School Yr.</a:t>
            </a:r>
          </a:p>
          <a:p>
            <a:pPr marL="0" indent="0">
              <a:buNone/>
            </a:pPr>
            <a:r>
              <a:rPr lang="en-US" dirty="0"/>
              <a:t>They will set targets during week 7 of each semester, working closely with their teachers to reflect on their work to date and setting realistic, achievable targets in their subjects.</a:t>
            </a:r>
          </a:p>
          <a:p>
            <a:pPr marL="0" indent="0">
              <a:buNone/>
            </a:pPr>
            <a:r>
              <a:rPr lang="en-US" b="1" i="1" dirty="0"/>
              <a:t>It is hoped that this will increase the students’ self- efficacy, establish motivation and create a more self-regulated learner.</a:t>
            </a:r>
            <a:endParaRPr lang="en-IE" b="1" i="1" dirty="0"/>
          </a:p>
          <a:p>
            <a:endParaRPr lang="en-US" dirty="0">
              <a:cs typeface="Calibri"/>
            </a:endParaRPr>
          </a:p>
          <a:p>
            <a:r>
              <a:rPr lang="en-US" dirty="0">
                <a:cs typeface="Calibri"/>
              </a:rPr>
              <a:t>3. </a:t>
            </a:r>
            <a:r>
              <a:rPr lang="en-US" b="1" dirty="0">
                <a:cs typeface="Calibri"/>
              </a:rPr>
              <a:t>Provision Mapping </a:t>
            </a:r>
            <a:r>
              <a:rPr lang="en-US" dirty="0">
                <a:cs typeface="Calibri"/>
              </a:rPr>
              <a:t>– in conjunction with Pilot Project with Johanna Fitzgerald and Frances Gibson </a:t>
            </a:r>
          </a:p>
          <a:p>
            <a:r>
              <a:rPr lang="en-IE" dirty="0"/>
              <a:t>Developing a Provision Map, reflecting our school post-COVID and resetting provision for students with additional needs and SEN across the Continuum of Support in our school.</a:t>
            </a:r>
            <a:endParaRPr lang="en-US" dirty="0"/>
          </a:p>
          <a:p>
            <a:endParaRPr lang="en-US" dirty="0">
              <a:cs typeface="Calibri"/>
            </a:endParaRPr>
          </a:p>
          <a:p>
            <a:endParaRPr lang="en-IE" dirty="0">
              <a:cs typeface="Calibri" panose="020F0502020204030204"/>
            </a:endParaRPr>
          </a:p>
        </p:txBody>
      </p:sp>
      <p:sp>
        <p:nvSpPr>
          <p:cNvPr id="4" name="Slide Number Placeholder 3"/>
          <p:cNvSpPr>
            <a:spLocks noGrp="1"/>
          </p:cNvSpPr>
          <p:nvPr>
            <p:ph type="sldNum" sz="quarter" idx="5"/>
          </p:nvPr>
        </p:nvSpPr>
        <p:spPr/>
        <p:txBody>
          <a:bodyPr/>
          <a:lstStyle/>
          <a:p>
            <a:fld id="{103CC922-D7EB-3445-8AC1-049392DC4B8F}" type="slidenum">
              <a:rPr lang="en-GB" smtClean="0"/>
              <a:t>4</a:t>
            </a:fld>
            <a:endParaRPr lang="en-GB"/>
          </a:p>
        </p:txBody>
      </p:sp>
    </p:spTree>
    <p:extLst>
      <p:ext uri="{BB962C8B-B14F-4D97-AF65-F5344CB8AC3E}">
        <p14:creationId xmlns:p14="http://schemas.microsoft.com/office/powerpoint/2010/main" val="4793327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defRPr/>
            </a:pPr>
            <a:r>
              <a:rPr lang="en-GB" b="1"/>
              <a:t>Liam Presenting: </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LAOS (2016) Sets benchmarks of </a:t>
            </a:r>
            <a:r>
              <a:rPr lang="en-GB" err="1"/>
              <a:t>EFFECTiVE</a:t>
            </a:r>
            <a:r>
              <a:rPr lang="en-GB"/>
              <a:t> or HIGHLY EFFECTIVE practice in relation to Teaching &amp; Learning and Leadership &amp; Management</a:t>
            </a:r>
            <a:endParaRPr lang="en-GB">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Our Target Setting Initiative - </a:t>
            </a:r>
            <a:r>
              <a:rPr lang="en-IE" b="1"/>
              <a:t>SSE Ethos Program </a:t>
            </a:r>
            <a:r>
              <a:rPr lang="en-IE"/>
              <a:t>– fits in with LAOS (2016)</a:t>
            </a:r>
            <a:endParaRPr lang="en-IE">
              <a:cs typeface="Calibri"/>
            </a:endParaRPr>
          </a:p>
          <a:p>
            <a:endParaRPr lang="en-IE"/>
          </a:p>
          <a:p>
            <a:r>
              <a:rPr lang="en-IE"/>
              <a:t>1 Example – </a:t>
            </a:r>
            <a:r>
              <a:rPr lang="en-IE" b="1"/>
              <a:t>Target Setting – Domain 1 – Learning Outcomes – 1</a:t>
            </a:r>
            <a:r>
              <a:rPr lang="en-IE" b="1" baseline="30000"/>
              <a:t>st</a:t>
            </a:r>
            <a:r>
              <a:rPr lang="en-IE" b="1"/>
              <a:t> Column-</a:t>
            </a:r>
            <a:endParaRPr lang="en-IE" b="1">
              <a:cs typeface="Calibri"/>
            </a:endParaRPr>
          </a:p>
          <a:p>
            <a:r>
              <a:rPr lang="en-IE" b="1"/>
              <a:t>Students enjoy their learning, are motivated to learn and expect to achieve as learners. </a:t>
            </a:r>
            <a:endParaRPr lang="en-IE" b="1">
              <a:cs typeface="Calibri"/>
            </a:endParaRPr>
          </a:p>
          <a:p>
            <a:endParaRPr lang="en-IE" b="1"/>
          </a:p>
          <a:p>
            <a:r>
              <a:rPr lang="en-IE" b="1"/>
              <a:t>There are another 3 highlighted in Domain 2-4 that fits the Target Setting SSE .</a:t>
            </a:r>
            <a:endParaRPr lang="en-IE" b="1">
              <a:cs typeface="Calibri"/>
            </a:endParaRPr>
          </a:p>
          <a:p>
            <a:endParaRPr lang="en-IE"/>
          </a:p>
          <a:p>
            <a:endParaRPr lang="en-IE"/>
          </a:p>
        </p:txBody>
      </p:sp>
      <p:sp>
        <p:nvSpPr>
          <p:cNvPr id="4" name="Slide Number Placeholder 3"/>
          <p:cNvSpPr>
            <a:spLocks noGrp="1"/>
          </p:cNvSpPr>
          <p:nvPr>
            <p:ph type="sldNum" sz="quarter" idx="5"/>
          </p:nvPr>
        </p:nvSpPr>
        <p:spPr/>
        <p:txBody>
          <a:bodyPr/>
          <a:lstStyle/>
          <a:p>
            <a:fld id="{103CC922-D7EB-3445-8AC1-049392DC4B8F}" type="slidenum">
              <a:rPr lang="en-GB" smtClean="0"/>
              <a:t>5</a:t>
            </a:fld>
            <a:endParaRPr lang="en-GB"/>
          </a:p>
        </p:txBody>
      </p:sp>
    </p:spTree>
    <p:extLst>
      <p:ext uri="{BB962C8B-B14F-4D97-AF65-F5344CB8AC3E}">
        <p14:creationId xmlns:p14="http://schemas.microsoft.com/office/powerpoint/2010/main" val="640281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Liam Presenting: </a:t>
            </a:r>
            <a:endParaRPr lang="en-US"/>
          </a:p>
          <a:p>
            <a:r>
              <a:rPr lang="en-US"/>
              <a:t>Specifically what was the area of focus for CPS? How did SEN Provision Mapping support the process?</a:t>
            </a:r>
            <a:endParaRPr lang="en-GB"/>
          </a:p>
          <a:p>
            <a:endParaRPr lang="en-GB" b="1">
              <a:cs typeface="Calibri"/>
            </a:endParaRPr>
          </a:p>
          <a:p>
            <a:r>
              <a:rPr lang="en-GB" b="1">
                <a:cs typeface="Calibri"/>
              </a:rPr>
              <a:t>How we integrate our 2 focuses in our school</a:t>
            </a:r>
            <a:endParaRPr lang="en-GB" b="1"/>
          </a:p>
          <a:p>
            <a:endParaRPr lang="en-GB" b="1">
              <a:cs typeface="Calibri" panose="020F0502020204030204"/>
            </a:endParaRPr>
          </a:p>
          <a:p>
            <a:r>
              <a:rPr lang="en-GB" b="1">
                <a:cs typeface="Calibri" panose="020F0502020204030204"/>
              </a:rPr>
              <a:t>SSE / Ethos Program using Provision Mapping. </a:t>
            </a:r>
            <a:endParaRPr lang="en-GB" b="1"/>
          </a:p>
          <a:p>
            <a:endParaRPr lang="en-GB" b="1"/>
          </a:p>
          <a:p>
            <a:endParaRPr lang="en-US">
              <a:cs typeface="Calibri"/>
            </a:endParaRPr>
          </a:p>
        </p:txBody>
      </p:sp>
      <p:sp>
        <p:nvSpPr>
          <p:cNvPr id="4" name="Slide Number Placeholder 3"/>
          <p:cNvSpPr>
            <a:spLocks noGrp="1"/>
          </p:cNvSpPr>
          <p:nvPr>
            <p:ph type="sldNum" sz="quarter" idx="5"/>
          </p:nvPr>
        </p:nvSpPr>
        <p:spPr/>
        <p:txBody>
          <a:bodyPr/>
          <a:lstStyle/>
          <a:p>
            <a:fld id="{103CC922-D7EB-3445-8AC1-049392DC4B8F}" type="slidenum">
              <a:rPr lang="en-GB" smtClean="0"/>
              <a:t>6</a:t>
            </a:fld>
            <a:endParaRPr lang="en-GB"/>
          </a:p>
        </p:txBody>
      </p:sp>
    </p:spTree>
    <p:extLst>
      <p:ext uri="{BB962C8B-B14F-4D97-AF65-F5344CB8AC3E}">
        <p14:creationId xmlns:p14="http://schemas.microsoft.com/office/powerpoint/2010/main" val="3943377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Liam Presenting:</a:t>
            </a:r>
          </a:p>
        </p:txBody>
      </p:sp>
      <p:sp>
        <p:nvSpPr>
          <p:cNvPr id="4" name="Slide Number Placeholder 3"/>
          <p:cNvSpPr>
            <a:spLocks noGrp="1"/>
          </p:cNvSpPr>
          <p:nvPr>
            <p:ph type="sldNum" sz="quarter" idx="5"/>
          </p:nvPr>
        </p:nvSpPr>
        <p:spPr/>
        <p:txBody>
          <a:bodyPr/>
          <a:lstStyle/>
          <a:p>
            <a:fld id="{103CC922-D7EB-3445-8AC1-049392DC4B8F}" type="slidenum">
              <a:rPr lang="en-GB" smtClean="0"/>
              <a:t>7</a:t>
            </a:fld>
            <a:endParaRPr lang="en-GB"/>
          </a:p>
        </p:txBody>
      </p:sp>
    </p:spTree>
    <p:extLst>
      <p:ext uri="{BB962C8B-B14F-4D97-AF65-F5344CB8AC3E}">
        <p14:creationId xmlns:p14="http://schemas.microsoft.com/office/powerpoint/2010/main" val="773250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dirty="0">
                <a:cs typeface="Calibri"/>
              </a:rPr>
              <a:t>Frances Presenting:</a:t>
            </a:r>
          </a:p>
          <a:p>
            <a:endParaRPr lang="en-US" dirty="0">
              <a:cs typeface="Calibri"/>
            </a:endParaRPr>
          </a:p>
          <a:p>
            <a:r>
              <a:rPr lang="en-US" dirty="0">
                <a:cs typeface="Calibri"/>
              </a:rPr>
              <a:t>I am going to track our Journey since getting involved in the Provision Map Pilot Project (Nov 21). </a:t>
            </a:r>
          </a:p>
        </p:txBody>
      </p:sp>
      <p:sp>
        <p:nvSpPr>
          <p:cNvPr id="4" name="Slide Number Placeholder 3"/>
          <p:cNvSpPr>
            <a:spLocks noGrp="1"/>
          </p:cNvSpPr>
          <p:nvPr>
            <p:ph type="sldNum" sz="quarter" idx="5"/>
          </p:nvPr>
        </p:nvSpPr>
        <p:spPr/>
        <p:txBody>
          <a:bodyPr/>
          <a:lstStyle/>
          <a:p>
            <a:fld id="{103CC922-D7EB-3445-8AC1-049392DC4B8F}" type="slidenum">
              <a:rPr lang="en-GB" smtClean="0"/>
              <a:t>8</a:t>
            </a:fld>
            <a:endParaRPr lang="en-GB"/>
          </a:p>
        </p:txBody>
      </p:sp>
    </p:spTree>
    <p:extLst>
      <p:ext uri="{BB962C8B-B14F-4D97-AF65-F5344CB8AC3E}">
        <p14:creationId xmlns:p14="http://schemas.microsoft.com/office/powerpoint/2010/main" val="41569026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cs typeface="Calibri"/>
              </a:rPr>
              <a:t>Frances Presenting:</a:t>
            </a:r>
          </a:p>
          <a:p>
            <a:r>
              <a:rPr lang="en-US" dirty="0"/>
              <a:t>Keys to our success to date has been –  buy in from our Senior Leadership Team and in turn a Whole school approach and a desire to fully include our students in every aspect of what we do in our School curriculum in CPS. </a:t>
            </a:r>
          </a:p>
        </p:txBody>
      </p:sp>
      <p:sp>
        <p:nvSpPr>
          <p:cNvPr id="4" name="Slide Number Placeholder 3"/>
          <p:cNvSpPr>
            <a:spLocks noGrp="1"/>
          </p:cNvSpPr>
          <p:nvPr>
            <p:ph type="sldNum" sz="quarter" idx="5"/>
          </p:nvPr>
        </p:nvSpPr>
        <p:spPr/>
        <p:txBody>
          <a:bodyPr/>
          <a:lstStyle/>
          <a:p>
            <a:fld id="{103CC922-D7EB-3445-8AC1-049392DC4B8F}" type="slidenum">
              <a:rPr lang="en-GB" smtClean="0"/>
              <a:t>9</a:t>
            </a:fld>
            <a:endParaRPr lang="en-GB"/>
          </a:p>
        </p:txBody>
      </p:sp>
    </p:spTree>
    <p:extLst>
      <p:ext uri="{BB962C8B-B14F-4D97-AF65-F5344CB8AC3E}">
        <p14:creationId xmlns:p14="http://schemas.microsoft.com/office/powerpoint/2010/main" val="23412070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dirty="0">
                <a:cs typeface="Calibri"/>
              </a:rPr>
              <a:t>Frances Presenting:</a:t>
            </a:r>
          </a:p>
          <a:p>
            <a:r>
              <a:rPr lang="en-IE" dirty="0"/>
              <a:t>To kick start our Provision Mapping Pilot Project Process </a:t>
            </a:r>
          </a:p>
          <a:p>
            <a:r>
              <a:rPr lang="en-IE" dirty="0"/>
              <a:t>Johanna Fitzgerald MIC</a:t>
            </a:r>
          </a:p>
          <a:p>
            <a:r>
              <a:rPr lang="en-IE" dirty="0"/>
              <a:t>And Inclusion Coaches </a:t>
            </a:r>
            <a:r>
              <a:rPr lang="en-GB" sz="1200" b="1" dirty="0">
                <a:ea typeface="Calibri Light"/>
                <a:cs typeface="Calibri Light"/>
              </a:rPr>
              <a:t>Frances Gibson &amp; Aoife Smith visited CPS on 3</a:t>
            </a:r>
            <a:r>
              <a:rPr lang="en-GB" sz="1200" b="1" baseline="30000" dirty="0">
                <a:ea typeface="Calibri Light"/>
                <a:cs typeface="Calibri Light"/>
              </a:rPr>
              <a:t>rd</a:t>
            </a:r>
            <a:r>
              <a:rPr lang="en-GB" sz="1200" b="1" dirty="0">
                <a:ea typeface="Calibri Light"/>
                <a:cs typeface="Calibri Light"/>
              </a:rPr>
              <a:t> March 22.</a:t>
            </a:r>
          </a:p>
          <a:p>
            <a:endParaRPr lang="en-GB" sz="1200" b="1" dirty="0">
              <a:ea typeface="Calibri Light"/>
              <a:cs typeface="Calibri Light"/>
            </a:endParaRPr>
          </a:p>
          <a:p>
            <a:r>
              <a:rPr lang="en-GB" sz="1200" b="1" dirty="0">
                <a:ea typeface="Calibri Light"/>
                <a:cs typeface="Calibri Light"/>
              </a:rPr>
              <a:t>We discussed and looked at : </a:t>
            </a:r>
          </a:p>
          <a:p>
            <a:pPr marL="228600" indent="-228600">
              <a:buAutoNum type="arabicPeriod"/>
            </a:pPr>
            <a:r>
              <a:rPr lang="en-IE" dirty="0"/>
              <a:t>Our School Context – Provision required specific to CPS.</a:t>
            </a:r>
          </a:p>
          <a:p>
            <a:pPr marL="228600" indent="-228600">
              <a:buAutoNum type="arabicPeriod"/>
            </a:pPr>
            <a:r>
              <a:rPr lang="en-IE" dirty="0"/>
              <a:t>Linking our SSE with LAOS (2022) and our Provision across COS </a:t>
            </a:r>
          </a:p>
          <a:p>
            <a:pPr marL="228600" indent="-228600">
              <a:buAutoNum type="arabicPeriod"/>
            </a:pPr>
            <a:r>
              <a:rPr lang="en-IE" dirty="0"/>
              <a:t>Steps involved in Provision Mapping (Staff presentation and Staff, Parent and Student surveys) using the Tool Kit provided by Johanna Fitzgerald. </a:t>
            </a:r>
          </a:p>
          <a:p>
            <a:pPr marL="228600" indent="-228600">
              <a:buAutoNum type="arabicPeriod"/>
            </a:pPr>
            <a:endParaRPr lang="en-IE" dirty="0"/>
          </a:p>
          <a:p>
            <a:pPr marL="228600" indent="-228600">
              <a:buAutoNum type="arabicPeriod"/>
            </a:pPr>
            <a:endParaRPr lang="en-GB" sz="1200" b="1" dirty="0">
              <a:cs typeface="Calibri Light"/>
            </a:endParaRPr>
          </a:p>
          <a:p>
            <a:pPr marL="228600" indent="-228600">
              <a:buAutoNum type="arabicPeriod"/>
            </a:pPr>
            <a:endParaRPr lang="en-IE" dirty="0"/>
          </a:p>
        </p:txBody>
      </p:sp>
      <p:sp>
        <p:nvSpPr>
          <p:cNvPr id="4" name="Slide Number Placeholder 3"/>
          <p:cNvSpPr>
            <a:spLocks noGrp="1"/>
          </p:cNvSpPr>
          <p:nvPr>
            <p:ph type="sldNum" sz="quarter" idx="5"/>
          </p:nvPr>
        </p:nvSpPr>
        <p:spPr/>
        <p:txBody>
          <a:bodyPr/>
          <a:lstStyle/>
          <a:p>
            <a:fld id="{103CC922-D7EB-3445-8AC1-049392DC4B8F}" type="slidenum">
              <a:rPr lang="en-GB" smtClean="0"/>
              <a:t>10</a:t>
            </a:fld>
            <a:endParaRPr lang="en-GB"/>
          </a:p>
        </p:txBody>
      </p:sp>
    </p:spTree>
    <p:extLst>
      <p:ext uri="{BB962C8B-B14F-4D97-AF65-F5344CB8AC3E}">
        <p14:creationId xmlns:p14="http://schemas.microsoft.com/office/powerpoint/2010/main" val="16287052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cs typeface="Calibri"/>
              </a:rPr>
              <a:t>Frances Presenting: Set up a working group within our school to collaborate with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cs typeface="Calibri"/>
              </a:rPr>
              <a:t>SLT / staff/ students / parents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cs typeface="Calibri"/>
              </a:rPr>
              <a:t>4 x School Champions coming from different curricular areas with different areas of expertise within our school community.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cs typeface="Calibri"/>
              </a:rPr>
              <a:t>Guidance / SEN/ SSE / </a:t>
            </a:r>
            <a:r>
              <a:rPr lang="en-US" b="1" dirty="0" err="1">
                <a:cs typeface="Calibri"/>
              </a:rPr>
              <a:t>Maths</a:t>
            </a:r>
            <a:r>
              <a:rPr lang="en-US" b="1" dirty="0">
                <a:cs typeface="Calibri"/>
              </a:rPr>
              <a:t> / Sci/ </a:t>
            </a:r>
            <a:r>
              <a:rPr lang="en-US" b="1" dirty="0" err="1">
                <a:cs typeface="Calibri"/>
              </a:rPr>
              <a:t>Geog</a:t>
            </a:r>
            <a:r>
              <a:rPr lang="en-US" b="1" dirty="0">
                <a:cs typeface="Calibri"/>
              </a:rPr>
              <a:t> / Business/ CES  etc. </a:t>
            </a:r>
          </a:p>
          <a:p>
            <a:endParaRPr lang="en-IE" dirty="0"/>
          </a:p>
        </p:txBody>
      </p:sp>
      <p:sp>
        <p:nvSpPr>
          <p:cNvPr id="4" name="Slide Number Placeholder 3"/>
          <p:cNvSpPr>
            <a:spLocks noGrp="1"/>
          </p:cNvSpPr>
          <p:nvPr>
            <p:ph type="sldNum" sz="quarter" idx="5"/>
          </p:nvPr>
        </p:nvSpPr>
        <p:spPr/>
        <p:txBody>
          <a:bodyPr/>
          <a:lstStyle/>
          <a:p>
            <a:fld id="{103CC922-D7EB-3445-8AC1-049392DC4B8F}" type="slidenum">
              <a:rPr lang="en-GB" smtClean="0"/>
              <a:t>11</a:t>
            </a:fld>
            <a:endParaRPr lang="en-GB"/>
          </a:p>
        </p:txBody>
      </p:sp>
    </p:spTree>
    <p:extLst>
      <p:ext uri="{BB962C8B-B14F-4D97-AF65-F5344CB8AC3E}">
        <p14:creationId xmlns:p14="http://schemas.microsoft.com/office/powerpoint/2010/main" val="21233510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dirty="0">
                <a:cs typeface="Calibri"/>
              </a:rPr>
              <a:t>Frances Presenting:</a:t>
            </a:r>
          </a:p>
          <a:p>
            <a:endParaRPr lang="en-IE" dirty="0"/>
          </a:p>
          <a:p>
            <a:r>
              <a:rPr lang="en-GB" sz="1200" dirty="0">
                <a:solidFill>
                  <a:srgbClr val="FFFFFF"/>
                </a:solidFill>
                <a:cs typeface="Calibri Light"/>
              </a:rPr>
              <a:t>April 22 - Delivered a </a:t>
            </a:r>
            <a:r>
              <a:rPr lang="en-US" sz="1200" dirty="0">
                <a:solidFill>
                  <a:srgbClr val="FFFFFF"/>
                </a:solidFill>
                <a:latin typeface="Calibri"/>
                <a:cs typeface="Calibri"/>
              </a:rPr>
              <a:t>Whole staff workshop around</a:t>
            </a:r>
          </a:p>
          <a:p>
            <a:pPr marL="0" indent="0">
              <a:buNone/>
            </a:pPr>
            <a:endParaRPr lang="en-IE" b="0" dirty="0"/>
          </a:p>
          <a:p>
            <a:pPr marL="228600" indent="-228600">
              <a:buAutoNum type="arabicPeriod"/>
            </a:pPr>
            <a:r>
              <a:rPr lang="en-IE" b="0" dirty="0"/>
              <a:t>W</a:t>
            </a:r>
            <a:r>
              <a:rPr lang="en-IE" b="1" dirty="0"/>
              <a:t>hat is Continuum of Support?</a:t>
            </a:r>
          </a:p>
          <a:p>
            <a:pPr marL="228600" indent="-228600">
              <a:buAutoNum type="arabicPeriod"/>
            </a:pPr>
            <a:r>
              <a:rPr lang="en-IE" b="1" dirty="0"/>
              <a:t>What is a Provision Map?</a:t>
            </a:r>
          </a:p>
          <a:p>
            <a:pPr marL="228600" indent="-228600">
              <a:buAutoNum type="arabicPeriod"/>
            </a:pPr>
            <a:r>
              <a:rPr lang="en-IE" b="1" dirty="0"/>
              <a:t>What our SSE focus for 22-23 and how we are linking this to LAOS and Provision Map.</a:t>
            </a:r>
          </a:p>
          <a:p>
            <a:pPr marL="228600" indent="-228600">
              <a:buAutoNum type="arabicPeriod"/>
            </a:pPr>
            <a:r>
              <a:rPr lang="en-US" b="1" dirty="0">
                <a:latin typeface="Calibri Light" panose="020F0302020204030204"/>
              </a:rPr>
              <a:t>Info on Schools Ethos.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Calibri Light" panose="020F0302020204030204"/>
            </a:endParaRPr>
          </a:p>
          <a:p>
            <a:endParaRPr lang="en-IE" dirty="0"/>
          </a:p>
          <a:p>
            <a:endParaRPr lang="en-IE" dirty="0"/>
          </a:p>
          <a:p>
            <a:endParaRPr lang="en-IE" dirty="0"/>
          </a:p>
        </p:txBody>
      </p:sp>
      <p:sp>
        <p:nvSpPr>
          <p:cNvPr id="4" name="Slide Number Placeholder 3"/>
          <p:cNvSpPr>
            <a:spLocks noGrp="1"/>
          </p:cNvSpPr>
          <p:nvPr>
            <p:ph type="sldNum" sz="quarter" idx="5"/>
          </p:nvPr>
        </p:nvSpPr>
        <p:spPr/>
        <p:txBody>
          <a:bodyPr/>
          <a:lstStyle/>
          <a:p>
            <a:fld id="{103CC922-D7EB-3445-8AC1-049392DC4B8F}" type="slidenum">
              <a:rPr lang="en-GB" smtClean="0"/>
              <a:t>12</a:t>
            </a:fld>
            <a:endParaRPr lang="en-GB"/>
          </a:p>
        </p:txBody>
      </p:sp>
    </p:spTree>
    <p:extLst>
      <p:ext uri="{BB962C8B-B14F-4D97-AF65-F5344CB8AC3E}">
        <p14:creationId xmlns:p14="http://schemas.microsoft.com/office/powerpoint/2010/main" val="21375327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dirty="0">
                <a:cs typeface="Calibri"/>
              </a:rPr>
              <a:t>Frances Presenting:</a:t>
            </a:r>
          </a:p>
          <a:p>
            <a:endParaRPr lang="en-IE" dirty="0"/>
          </a:p>
          <a:p>
            <a:r>
              <a:rPr lang="en-GB" sz="1200" dirty="0">
                <a:solidFill>
                  <a:srgbClr val="FFFFFF"/>
                </a:solidFill>
                <a:cs typeface="Calibri Light"/>
              </a:rPr>
              <a:t>April 22 – </a:t>
            </a:r>
            <a:r>
              <a:rPr lang="en-US" dirty="0">
                <a:latin typeface="Calibri Light" panose="020F0302020204030204"/>
              </a:rPr>
              <a:t>whole school Staff meeting – staff went into their Subject Departments and completed the Forms Staff Questionnaire.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Calibri Light" panose="020F03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Calibri Light" panose="020F0302020204030204"/>
            </a:endParaRPr>
          </a:p>
          <a:p>
            <a:endParaRPr lang="en-IE" dirty="0"/>
          </a:p>
          <a:p>
            <a:endParaRPr lang="en-IE" dirty="0"/>
          </a:p>
          <a:p>
            <a:endParaRPr lang="en-IE" dirty="0"/>
          </a:p>
        </p:txBody>
      </p:sp>
      <p:sp>
        <p:nvSpPr>
          <p:cNvPr id="4" name="Slide Number Placeholder 3"/>
          <p:cNvSpPr>
            <a:spLocks noGrp="1"/>
          </p:cNvSpPr>
          <p:nvPr>
            <p:ph type="sldNum" sz="quarter" idx="5"/>
          </p:nvPr>
        </p:nvSpPr>
        <p:spPr/>
        <p:txBody>
          <a:bodyPr/>
          <a:lstStyle/>
          <a:p>
            <a:fld id="{103CC922-D7EB-3445-8AC1-049392DC4B8F}" type="slidenum">
              <a:rPr lang="en-GB" smtClean="0"/>
              <a:t>13</a:t>
            </a:fld>
            <a:endParaRPr lang="en-GB"/>
          </a:p>
        </p:txBody>
      </p:sp>
    </p:spTree>
    <p:extLst>
      <p:ext uri="{BB962C8B-B14F-4D97-AF65-F5344CB8AC3E}">
        <p14:creationId xmlns:p14="http://schemas.microsoft.com/office/powerpoint/2010/main" val="22234457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dirty="0">
                <a:cs typeface="Calibri"/>
              </a:rPr>
              <a:t>Frances Presenting:</a:t>
            </a:r>
          </a:p>
          <a:p>
            <a:endParaRPr lang="en-US" sz="1200" b="1" kern="1200" dirty="0">
              <a:solidFill>
                <a:srgbClr val="FFFFFF"/>
              </a:solidFill>
              <a:latin typeface="+mj-lt"/>
              <a:ea typeface="+mj-ea"/>
              <a:cs typeface="+mj-cs"/>
            </a:endParaRPr>
          </a:p>
          <a:p>
            <a:r>
              <a:rPr lang="en-US" sz="1200" b="1" kern="1200" dirty="0">
                <a:solidFill>
                  <a:srgbClr val="FFFFFF"/>
                </a:solidFill>
                <a:latin typeface="+mj-lt"/>
                <a:ea typeface="+mj-ea"/>
                <a:cs typeface="+mj-cs"/>
              </a:rPr>
              <a:t>May 22 – Surveyed Students using MS Forms (1</a:t>
            </a:r>
            <a:r>
              <a:rPr lang="en-US" sz="1200" b="1" kern="1200" baseline="30000" dirty="0">
                <a:solidFill>
                  <a:srgbClr val="FFFFFF"/>
                </a:solidFill>
                <a:latin typeface="+mj-lt"/>
                <a:ea typeface="+mj-ea"/>
                <a:cs typeface="+mj-cs"/>
              </a:rPr>
              <a:t>st</a:t>
            </a:r>
            <a:r>
              <a:rPr lang="en-US" sz="1200" b="1" kern="1200" dirty="0">
                <a:solidFill>
                  <a:srgbClr val="FFFFFF"/>
                </a:solidFill>
                <a:latin typeface="+mj-lt"/>
                <a:ea typeface="+mj-ea"/>
                <a:cs typeface="+mj-cs"/>
              </a:rPr>
              <a:t> to 6</a:t>
            </a:r>
            <a:r>
              <a:rPr lang="en-US" sz="1200" b="1" kern="1200" baseline="30000" dirty="0">
                <a:solidFill>
                  <a:srgbClr val="FFFFFF"/>
                </a:solidFill>
                <a:latin typeface="+mj-lt"/>
                <a:ea typeface="+mj-ea"/>
                <a:cs typeface="+mj-cs"/>
              </a:rPr>
              <a:t>th</a:t>
            </a:r>
            <a:r>
              <a:rPr lang="en-US" sz="1200" b="1" kern="1200" dirty="0">
                <a:solidFill>
                  <a:srgbClr val="FFFFFF"/>
                </a:solidFill>
                <a:latin typeface="+mj-lt"/>
                <a:ea typeface="+mj-ea"/>
                <a:cs typeface="+mj-cs"/>
              </a:rPr>
              <a:t> </a:t>
            </a:r>
            <a:r>
              <a:rPr lang="en-US" sz="1200" b="1" kern="1200" dirty="0" err="1">
                <a:solidFill>
                  <a:srgbClr val="FFFFFF"/>
                </a:solidFill>
                <a:latin typeface="+mj-lt"/>
                <a:ea typeface="+mj-ea"/>
                <a:cs typeface="+mj-cs"/>
              </a:rPr>
              <a:t>Yrs</a:t>
            </a:r>
            <a:r>
              <a:rPr lang="en-US" sz="1200" b="1" kern="1200" dirty="0">
                <a:solidFill>
                  <a:srgbClr val="FFFFFF"/>
                </a:solidFill>
                <a:latin typeface="+mj-lt"/>
                <a:ea typeface="+mj-ea"/>
                <a:cs typeface="+mj-cs"/>
              </a:rPr>
              <a:t> being supported across the COS) -  supported by SET in class support / small group withdrawal / 1:1 support using MS Forms </a:t>
            </a:r>
            <a:br>
              <a:rPr lang="en-US" sz="1200" b="1" kern="1200" dirty="0">
                <a:solidFill>
                  <a:srgbClr val="FFFFFF"/>
                </a:solidFill>
                <a:latin typeface="+mj-lt"/>
                <a:ea typeface="+mj-ea"/>
                <a:cs typeface="+mj-cs"/>
              </a:rPr>
            </a:br>
            <a:endParaRPr lang="en-IE" dirty="0"/>
          </a:p>
        </p:txBody>
      </p:sp>
      <p:sp>
        <p:nvSpPr>
          <p:cNvPr id="4" name="Slide Number Placeholder 3"/>
          <p:cNvSpPr>
            <a:spLocks noGrp="1"/>
          </p:cNvSpPr>
          <p:nvPr>
            <p:ph type="sldNum" sz="quarter" idx="5"/>
          </p:nvPr>
        </p:nvSpPr>
        <p:spPr/>
        <p:txBody>
          <a:bodyPr/>
          <a:lstStyle/>
          <a:p>
            <a:fld id="{103CC922-D7EB-3445-8AC1-049392DC4B8F}" type="slidenum">
              <a:rPr lang="en-GB" smtClean="0"/>
              <a:t>14</a:t>
            </a:fld>
            <a:endParaRPr lang="en-GB"/>
          </a:p>
        </p:txBody>
      </p:sp>
    </p:spTree>
    <p:extLst>
      <p:ext uri="{BB962C8B-B14F-4D97-AF65-F5344CB8AC3E}">
        <p14:creationId xmlns:p14="http://schemas.microsoft.com/office/powerpoint/2010/main" val="14717440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dirty="0">
                <a:cs typeface="Calibri"/>
              </a:rPr>
              <a:t>Frances Presenting:</a:t>
            </a:r>
          </a:p>
          <a:p>
            <a:r>
              <a:rPr lang="en-US" sz="1200" kern="1200" dirty="0">
                <a:solidFill>
                  <a:schemeClr val="bg1"/>
                </a:solidFill>
                <a:latin typeface="+mj-lt"/>
                <a:ea typeface="+mj-ea"/>
                <a:cs typeface="+mj-cs"/>
              </a:rPr>
              <a:t>MAY 22 – Surveyed </a:t>
            </a:r>
            <a:r>
              <a:rPr lang="en-US" sz="1200" dirty="0">
                <a:solidFill>
                  <a:schemeClr val="bg1"/>
                </a:solidFill>
              </a:rPr>
              <a:t>Parents of Students across the Continuum of Support </a:t>
            </a:r>
            <a:br>
              <a:rPr lang="en-US" sz="1200" dirty="0"/>
            </a:br>
            <a:r>
              <a:rPr lang="en-US" sz="1200" dirty="0">
                <a:solidFill>
                  <a:schemeClr val="bg1"/>
                </a:solidFill>
              </a:rPr>
              <a:t>using</a:t>
            </a:r>
            <a:r>
              <a:rPr lang="en-US" sz="1200" kern="1200" dirty="0">
                <a:solidFill>
                  <a:schemeClr val="bg1"/>
                </a:solidFill>
                <a:latin typeface="+mj-lt"/>
                <a:ea typeface="+mj-ea"/>
                <a:cs typeface="+mj-cs"/>
              </a:rPr>
              <a:t> MS Forms </a:t>
            </a:r>
            <a:r>
              <a:rPr lang="en-US" sz="1200" dirty="0">
                <a:solidFill>
                  <a:schemeClr val="bg1"/>
                </a:solidFill>
                <a:ea typeface="+mj-lt"/>
                <a:cs typeface="+mj-lt"/>
              </a:rPr>
              <a:t>- </a:t>
            </a:r>
            <a:r>
              <a:rPr lang="en-GB" sz="1200" b="1" dirty="0">
                <a:solidFill>
                  <a:schemeClr val="bg1"/>
                </a:solidFill>
                <a:ea typeface="+mj-lt"/>
                <a:cs typeface="+mj-lt"/>
              </a:rPr>
              <a:t>Received 24 Responses </a:t>
            </a:r>
            <a:endParaRPr lang="en-IE" dirty="0"/>
          </a:p>
        </p:txBody>
      </p:sp>
      <p:sp>
        <p:nvSpPr>
          <p:cNvPr id="4" name="Slide Number Placeholder 3"/>
          <p:cNvSpPr>
            <a:spLocks noGrp="1"/>
          </p:cNvSpPr>
          <p:nvPr>
            <p:ph type="sldNum" sz="quarter" idx="5"/>
          </p:nvPr>
        </p:nvSpPr>
        <p:spPr/>
        <p:txBody>
          <a:bodyPr/>
          <a:lstStyle/>
          <a:p>
            <a:fld id="{103CC922-D7EB-3445-8AC1-049392DC4B8F}" type="slidenum">
              <a:rPr lang="en-GB" smtClean="0"/>
              <a:t>15</a:t>
            </a:fld>
            <a:endParaRPr lang="en-GB"/>
          </a:p>
        </p:txBody>
      </p:sp>
    </p:spTree>
    <p:extLst>
      <p:ext uri="{BB962C8B-B14F-4D97-AF65-F5344CB8AC3E}">
        <p14:creationId xmlns:p14="http://schemas.microsoft.com/office/powerpoint/2010/main" val="30266603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cs typeface="Calibri"/>
              </a:rPr>
              <a:t>Frances Presenting:</a:t>
            </a:r>
          </a:p>
          <a:p>
            <a:r>
              <a:rPr lang="en-US" dirty="0"/>
              <a:t>Collecting the data highlighted the advantage of completing this project as it facilitated our gathering important information across our school community through the lens of our most vulnerable students.</a:t>
            </a:r>
          </a:p>
          <a:p>
            <a:endParaRPr lang="en-US" dirty="0"/>
          </a:p>
          <a:p>
            <a:r>
              <a:rPr lang="en-US" dirty="0"/>
              <a:t>In this Slide –the 7 Questions we need to answer to go forward and that’s what we are concentrating on this Yr. </a:t>
            </a:r>
          </a:p>
        </p:txBody>
      </p:sp>
      <p:sp>
        <p:nvSpPr>
          <p:cNvPr id="4" name="Slide Number Placeholder 3"/>
          <p:cNvSpPr>
            <a:spLocks noGrp="1"/>
          </p:cNvSpPr>
          <p:nvPr>
            <p:ph type="sldNum" sz="quarter" idx="5"/>
          </p:nvPr>
        </p:nvSpPr>
        <p:spPr/>
        <p:txBody>
          <a:bodyPr/>
          <a:lstStyle/>
          <a:p>
            <a:fld id="{103CC922-D7EB-3445-8AC1-049392DC4B8F}" type="slidenum">
              <a:rPr lang="en-GB" smtClean="0"/>
              <a:t>16</a:t>
            </a:fld>
            <a:endParaRPr lang="en-GB"/>
          </a:p>
        </p:txBody>
      </p:sp>
    </p:spTree>
    <p:extLst>
      <p:ext uri="{BB962C8B-B14F-4D97-AF65-F5344CB8AC3E}">
        <p14:creationId xmlns:p14="http://schemas.microsoft.com/office/powerpoint/2010/main" val="36378705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Thematic Analysis Approach to analysing our Data,</a:t>
            </a:r>
          </a:p>
        </p:txBody>
      </p:sp>
      <p:sp>
        <p:nvSpPr>
          <p:cNvPr id="4" name="Slide Number Placeholder 3"/>
          <p:cNvSpPr>
            <a:spLocks noGrp="1"/>
          </p:cNvSpPr>
          <p:nvPr>
            <p:ph type="sldNum" sz="quarter" idx="5"/>
          </p:nvPr>
        </p:nvSpPr>
        <p:spPr/>
        <p:txBody>
          <a:bodyPr/>
          <a:lstStyle/>
          <a:p>
            <a:fld id="{103CC922-D7EB-3445-8AC1-049392DC4B8F}" type="slidenum">
              <a:rPr lang="en-GB" smtClean="0"/>
              <a:t>17</a:t>
            </a:fld>
            <a:endParaRPr lang="en-GB"/>
          </a:p>
        </p:txBody>
      </p:sp>
    </p:spTree>
    <p:extLst>
      <p:ext uri="{BB962C8B-B14F-4D97-AF65-F5344CB8AC3E}">
        <p14:creationId xmlns:p14="http://schemas.microsoft.com/office/powerpoint/2010/main" val="18234799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cs typeface="Calibri"/>
              </a:rPr>
              <a:t>Frances Presenting: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cs typeface="Calibri Light"/>
              </a:rPr>
              <a:t>Collecting the Data was a very powerful process.</a:t>
            </a:r>
          </a:p>
          <a:p>
            <a:endParaRPr lang="en-GB" sz="1200" b="1" dirty="0"/>
          </a:p>
          <a:p>
            <a:r>
              <a:rPr lang="en-GB" sz="1200" b="1" dirty="0"/>
              <a:t>Identified Gaps in our current SEN Provision</a:t>
            </a:r>
          </a:p>
          <a:p>
            <a:r>
              <a:rPr lang="en-GB" sz="1200" b="1" dirty="0"/>
              <a:t>Identified gaps in teaching resources </a:t>
            </a:r>
          </a:p>
          <a:p>
            <a:r>
              <a:rPr lang="en-GB" sz="1200" b="1" dirty="0"/>
              <a:t>Identified gaps in staff CPD</a:t>
            </a:r>
          </a:p>
          <a:p>
            <a:endParaRPr lang="en-GB"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IE" sz="1200" b="1" u="sng" dirty="0">
                <a:solidFill>
                  <a:srgbClr val="002060"/>
                </a:solidFill>
                <a:effectLst/>
                <a:latin typeface="Cambria" panose="02040503050406030204" pitchFamily="18" charset="0"/>
                <a:ea typeface="Times New Roman" panose="02020603050405020304" pitchFamily="18" charset="0"/>
              </a:rPr>
              <a:t>A whole school approach to special and inclusive education</a:t>
            </a:r>
            <a:endParaRPr lang="en-IE" sz="1200" b="1" u="sng" dirty="0">
              <a:effectLst/>
              <a:latin typeface="Calibri" panose="020F0502020204030204" pitchFamily="34" charset="0"/>
              <a:ea typeface="Times New Roman" panose="02020603050405020304" pitchFamily="18" charset="0"/>
            </a:endParaRPr>
          </a:p>
          <a:p>
            <a:endParaRPr lang="en-GB" sz="1200" b="1" dirty="0"/>
          </a:p>
          <a:p>
            <a:endParaRPr lang="en-GB" sz="1200" b="1" dirty="0"/>
          </a:p>
          <a:p>
            <a:endParaRPr lang="en-GB" sz="1200"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IE"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It </a:t>
            </a:r>
            <a:r>
              <a:rPr lang="en-GB" b="1" dirty="0"/>
              <a:t>formed a type of Audit </a:t>
            </a:r>
            <a:r>
              <a:rPr lang="en-GB" dirty="0"/>
              <a:t>to project needs for the new academic year (22/23)- post Covid- Staff CPD Requirements etc. – </a:t>
            </a:r>
            <a:r>
              <a:rPr lang="en-GB" b="1" dirty="0"/>
              <a:t>A reset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a:p>
            <a:endParaRPr lang="en-IE" dirty="0"/>
          </a:p>
        </p:txBody>
      </p:sp>
      <p:sp>
        <p:nvSpPr>
          <p:cNvPr id="4" name="Slide Number Placeholder 3"/>
          <p:cNvSpPr>
            <a:spLocks noGrp="1"/>
          </p:cNvSpPr>
          <p:nvPr>
            <p:ph type="sldNum" sz="quarter" idx="5"/>
          </p:nvPr>
        </p:nvSpPr>
        <p:spPr/>
        <p:txBody>
          <a:bodyPr/>
          <a:lstStyle/>
          <a:p>
            <a:fld id="{103CC922-D7EB-3445-8AC1-049392DC4B8F}" type="slidenum">
              <a:rPr lang="en-GB" smtClean="0"/>
              <a:t>18</a:t>
            </a:fld>
            <a:endParaRPr lang="en-GB"/>
          </a:p>
        </p:txBody>
      </p:sp>
    </p:spTree>
    <p:extLst>
      <p:ext uri="{BB962C8B-B14F-4D97-AF65-F5344CB8AC3E}">
        <p14:creationId xmlns:p14="http://schemas.microsoft.com/office/powerpoint/2010/main" val="6933493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dirty="0">
                <a:cs typeface="Calibri"/>
              </a:rPr>
              <a:t>Frances Presenting:</a:t>
            </a:r>
          </a:p>
          <a:p>
            <a:r>
              <a:rPr lang="en-US" b="1" dirty="0">
                <a:cs typeface="Calibri"/>
              </a:rPr>
              <a:t>This is a Summary slide of our Staff feedback – the 5 recurring Themes that cropped up and that we decided to focus on.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a:t>Our Teacher Data raised a number of repetitive Themes:</a:t>
            </a:r>
          </a:p>
          <a:p>
            <a:endParaRPr lang="en-IE" b="1" dirty="0"/>
          </a:p>
          <a:p>
            <a:pPr marL="228600" indent="-228600">
              <a:buAutoNum type="arabicPeriod"/>
            </a:pPr>
            <a:r>
              <a:rPr lang="en-IE" b="1" dirty="0"/>
              <a:t>Post Covid Reset – </a:t>
            </a:r>
            <a:r>
              <a:rPr lang="en-IE" b="0" dirty="0"/>
              <a:t>The Surveys identified curricular and extracurricular activities our school provided Pre-Covid that they wanted reintroduced into our Provisions this Academic </a:t>
            </a:r>
            <a:r>
              <a:rPr lang="en-IE" b="0" dirty="0" err="1"/>
              <a:t>Yr</a:t>
            </a:r>
            <a:r>
              <a:rPr lang="en-IE" b="0" dirty="0"/>
              <a:t> (22-23). </a:t>
            </a:r>
          </a:p>
          <a:p>
            <a:pPr marL="228600" indent="-228600">
              <a:buAutoNum type="arabicPeriod"/>
            </a:pPr>
            <a:endParaRPr lang="en-IE" b="1" dirty="0"/>
          </a:p>
          <a:p>
            <a:pPr marL="228600" indent="-228600">
              <a:buAutoNum type="arabicPeriod"/>
            </a:pPr>
            <a:r>
              <a:rPr lang="en-IE" b="1" dirty="0"/>
              <a:t>Continuum of Support </a:t>
            </a:r>
            <a:r>
              <a:rPr lang="en-IE" dirty="0"/>
              <a:t>– </a:t>
            </a:r>
            <a:r>
              <a:rPr lang="en-IE" b="0" dirty="0"/>
              <a:t>Teachers / Subject Departments identified in their Surveys – not all Teachers and Departments were 100% confident around their knowledge of the </a:t>
            </a:r>
            <a:r>
              <a:rPr lang="en-IE" b="1" dirty="0"/>
              <a:t>Continuum of Support. </a:t>
            </a:r>
          </a:p>
          <a:p>
            <a:pPr marL="0" indent="0">
              <a:buNone/>
            </a:pPr>
            <a:endParaRPr lang="en-IE" b="1" dirty="0"/>
          </a:p>
          <a:p>
            <a:pPr marL="0" indent="0">
              <a:buNone/>
            </a:pPr>
            <a:r>
              <a:rPr lang="en-IE" b="1" dirty="0"/>
              <a:t>A requirement to build on existing resources cropped up also. </a:t>
            </a:r>
          </a:p>
          <a:p>
            <a:pPr marL="0" indent="0">
              <a:buNone/>
            </a:pPr>
            <a:endParaRPr lang="en-IE" b="0" dirty="0"/>
          </a:p>
          <a:p>
            <a:pPr marL="0" indent="0">
              <a:buNone/>
            </a:pPr>
            <a:endParaRPr lang="en-IE" dirty="0"/>
          </a:p>
          <a:p>
            <a:pPr marL="0" indent="0">
              <a:buNone/>
            </a:pPr>
            <a:r>
              <a:rPr lang="en-IE" b="0" dirty="0"/>
              <a:t>3.  </a:t>
            </a:r>
            <a:r>
              <a:rPr lang="en-IE" b="1" dirty="0"/>
              <a:t>Student Support Files</a:t>
            </a:r>
          </a:p>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a:t>The Teacher surveys identified </a:t>
            </a:r>
            <a:r>
              <a:rPr lang="en-IE" b="0" dirty="0"/>
              <a:t>the need for more</a:t>
            </a:r>
            <a:r>
              <a:rPr lang="en-IE" b="1" dirty="0"/>
              <a:t> Teacher Input into SSF’s.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Calibri Light" panose="020F0302020204030204"/>
              </a:rPr>
              <a:t>A need to Develop an effective System</a:t>
            </a:r>
            <a:r>
              <a:rPr lang="en-GB" dirty="0"/>
              <a:t> of communication</a:t>
            </a:r>
            <a:r>
              <a:rPr lang="en-GB" dirty="0">
                <a:latin typeface="Calibri Light" panose="020F0302020204030204"/>
              </a:rPr>
              <a:t> amongst staff contributing to Student Support Files. </a:t>
            </a:r>
            <a:endParaRPr lang="en-I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IE" b="1" dirty="0"/>
          </a:p>
          <a:p>
            <a:pPr marL="0" indent="0">
              <a:buNone/>
            </a:pPr>
            <a:endParaRPr lang="en-IE" b="1" dirty="0"/>
          </a:p>
          <a:p>
            <a:pPr marL="0" indent="0">
              <a:buNone/>
            </a:pPr>
            <a:r>
              <a:rPr lang="en-IE" b="1" dirty="0"/>
              <a:t>4. The survey identified </a:t>
            </a:r>
            <a:r>
              <a:rPr lang="en-IE" b="0" dirty="0"/>
              <a:t>the </a:t>
            </a:r>
            <a:r>
              <a:rPr lang="en-IE" b="1" dirty="0"/>
              <a:t>need for L2LP Teacher CPD and L2LP Resource Development across all subjects. </a:t>
            </a:r>
          </a:p>
          <a:p>
            <a:pPr marL="0" indent="0">
              <a:buNone/>
            </a:pPr>
            <a:endParaRPr lang="en-IE" b="1" dirty="0"/>
          </a:p>
          <a:p>
            <a:pPr marL="0" indent="0">
              <a:buNone/>
            </a:pPr>
            <a:r>
              <a:rPr lang="en-IE" dirty="0"/>
              <a:t>Even after survey in May 22 – we now have new needs that require L1LP Programme.</a:t>
            </a:r>
          </a:p>
          <a:p>
            <a:pPr marL="0" marR="0" lvl="0" indent="0" algn="l" defTabSz="914400" rtl="0" eaLnBrk="1" fontAlgn="auto" latinLnBrk="0" hangingPunct="1">
              <a:lnSpc>
                <a:spcPct val="100000"/>
              </a:lnSpc>
              <a:spcBef>
                <a:spcPts val="0"/>
              </a:spcBef>
              <a:spcAft>
                <a:spcPts val="0"/>
              </a:spcAft>
              <a:buClrTx/>
              <a:buSzTx/>
              <a:buFontTx/>
              <a:buNone/>
              <a:tabLst/>
              <a:defRPr/>
            </a:pPr>
            <a:r>
              <a:rPr lang="en-IE" b="0" dirty="0"/>
              <a:t>We also now need </a:t>
            </a:r>
            <a:r>
              <a:rPr lang="en-IE" b="1" dirty="0"/>
              <a:t>L1LP Teacher CPD and L1LP Resource Development across all subjects.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indent="0">
              <a:buNone/>
            </a:pPr>
            <a:endParaRPr lang="en-IE" b="1" i="1" u="sng" dirty="0"/>
          </a:p>
          <a:p>
            <a:pPr marL="0" indent="0">
              <a:buNone/>
            </a:pPr>
            <a:r>
              <a:rPr lang="en-IE" b="1" i="1" u="sng" dirty="0"/>
              <a:t>Most importantly our Staff Data reaffirmed an area of real strength in our School – </a:t>
            </a:r>
          </a:p>
          <a:p>
            <a:pPr marL="0" indent="0">
              <a:buNone/>
            </a:pPr>
            <a:endParaRPr lang="en-IE" b="1" i="1" u="sng" dirty="0"/>
          </a:p>
          <a:p>
            <a:pPr marL="0" indent="0">
              <a:buNone/>
            </a:pPr>
            <a:r>
              <a:rPr lang="en-IE" b="1" i="1" u="sng" dirty="0"/>
              <a:t>It confirmed our staff commitment to inclusion throughout the School Community </a:t>
            </a:r>
          </a:p>
          <a:p>
            <a:pPr marL="228600" indent="-228600">
              <a:buAutoNum type="arabicPeriod"/>
            </a:pPr>
            <a:endParaRPr lang="en-IE" dirty="0"/>
          </a:p>
        </p:txBody>
      </p:sp>
      <p:sp>
        <p:nvSpPr>
          <p:cNvPr id="4" name="Slide Number Placeholder 3"/>
          <p:cNvSpPr>
            <a:spLocks noGrp="1"/>
          </p:cNvSpPr>
          <p:nvPr>
            <p:ph type="sldNum" sz="quarter" idx="5"/>
          </p:nvPr>
        </p:nvSpPr>
        <p:spPr/>
        <p:txBody>
          <a:bodyPr/>
          <a:lstStyle/>
          <a:p>
            <a:fld id="{103CC922-D7EB-3445-8AC1-049392DC4B8F}" type="slidenum">
              <a:rPr lang="en-GB" smtClean="0"/>
              <a:t>19</a:t>
            </a:fld>
            <a:endParaRPr lang="en-GB"/>
          </a:p>
        </p:txBody>
      </p:sp>
    </p:spTree>
    <p:extLst>
      <p:ext uri="{BB962C8B-B14F-4D97-AF65-F5344CB8AC3E}">
        <p14:creationId xmlns:p14="http://schemas.microsoft.com/office/powerpoint/2010/main" val="41864188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dirty="0">
                <a:cs typeface="Calibri"/>
              </a:rPr>
              <a:t>Frances Presenting:</a:t>
            </a:r>
          </a:p>
          <a:p>
            <a:pPr marL="457200" marR="0" lvl="1" indent="0" algn="l" defTabSz="914400" rtl="0" eaLnBrk="1" fontAlgn="auto" latinLnBrk="0" hangingPunct="1">
              <a:lnSpc>
                <a:spcPct val="90000"/>
              </a:lnSpc>
              <a:spcBef>
                <a:spcPts val="500"/>
              </a:spcBef>
              <a:spcAft>
                <a:spcPts val="0"/>
              </a:spcAft>
              <a:buClr>
                <a:srgbClr val="000000"/>
              </a:buClr>
              <a:buSzTx/>
              <a:buFont typeface="Arial,Sans-Serif"/>
              <a:buNone/>
              <a:tabLst/>
              <a:defRPr/>
            </a:pPr>
            <a:endParaRPr lang="en-IE" b="1" dirty="0"/>
          </a:p>
          <a:p>
            <a:pPr marL="457200" marR="0" lvl="1" indent="0" algn="l" defTabSz="914400" rtl="0" eaLnBrk="1" fontAlgn="auto" latinLnBrk="0" hangingPunct="1">
              <a:lnSpc>
                <a:spcPct val="90000"/>
              </a:lnSpc>
              <a:spcBef>
                <a:spcPts val="500"/>
              </a:spcBef>
              <a:spcAft>
                <a:spcPts val="0"/>
              </a:spcAft>
              <a:buClr>
                <a:srgbClr val="000000"/>
              </a:buClr>
              <a:buSzTx/>
              <a:buFont typeface="Arial,Sans-Serif"/>
              <a:buNone/>
              <a:tabLst/>
              <a:defRPr/>
            </a:pPr>
            <a:r>
              <a:rPr lang="en-IE" b="1" dirty="0"/>
              <a:t>What Progress have we made to date in themes identified from our Staff Survey.</a:t>
            </a:r>
          </a:p>
          <a:p>
            <a:pPr marL="457200" marR="0" lvl="1" indent="0" algn="l" defTabSz="914400" rtl="0" eaLnBrk="1" fontAlgn="auto" latinLnBrk="0" hangingPunct="1">
              <a:lnSpc>
                <a:spcPct val="90000"/>
              </a:lnSpc>
              <a:spcBef>
                <a:spcPts val="500"/>
              </a:spcBef>
              <a:spcAft>
                <a:spcPts val="0"/>
              </a:spcAft>
              <a:buClr>
                <a:srgbClr val="000000"/>
              </a:buClr>
              <a:buSzTx/>
              <a:buFont typeface="Arial,Sans-Serif"/>
              <a:buNone/>
              <a:tabLst/>
              <a:defRPr/>
            </a:pPr>
            <a:endParaRPr lang="en-IE" b="1" dirty="0"/>
          </a:p>
          <a:p>
            <a:pPr marL="457200" marR="0" lvl="1" indent="0" algn="l">
              <a:lnSpc>
                <a:spcPct val="90000"/>
              </a:lnSpc>
              <a:spcBef>
                <a:spcPts val="500"/>
              </a:spcBef>
              <a:spcAft>
                <a:spcPts val="0"/>
              </a:spcAft>
              <a:buClr>
                <a:srgbClr val="000000"/>
              </a:buClr>
              <a:buFont typeface="Arial,Sans-Serif"/>
              <a:buNone/>
            </a:pPr>
            <a:endParaRPr lang="en-GB" sz="1200" b="1" i="0" u="none" strike="noStrike" noProof="0" dirty="0"/>
          </a:p>
          <a:p>
            <a:pPr marL="457200" marR="0" lvl="1" indent="0" algn="l">
              <a:lnSpc>
                <a:spcPct val="90000"/>
              </a:lnSpc>
              <a:spcBef>
                <a:spcPts val="500"/>
              </a:spcBef>
              <a:spcAft>
                <a:spcPts val="0"/>
              </a:spcAft>
              <a:buClr>
                <a:srgbClr val="000000"/>
              </a:buClr>
              <a:buFont typeface="Arial,Sans-Serif"/>
              <a:buNone/>
            </a:pPr>
            <a:r>
              <a:rPr lang="en-GB" sz="1200" b="1" i="0" u="sng" strike="noStrike" noProof="0" dirty="0"/>
              <a:t>Focus in on Post Covid Reset</a:t>
            </a:r>
          </a:p>
          <a:p>
            <a:pPr marL="457200" marR="0" lvl="1" indent="0" algn="l">
              <a:lnSpc>
                <a:spcPct val="90000"/>
              </a:lnSpc>
              <a:spcBef>
                <a:spcPts val="500"/>
              </a:spcBef>
              <a:spcAft>
                <a:spcPts val="0"/>
              </a:spcAft>
              <a:buClr>
                <a:srgbClr val="000000"/>
              </a:buClr>
              <a:buFont typeface="Arial,Sans-Serif"/>
              <a:buNone/>
            </a:pPr>
            <a:endParaRPr lang="en-GB" sz="1200" b="1" i="0" u="none" strike="noStrike" noProof="0" dirty="0"/>
          </a:p>
          <a:p>
            <a:pPr marL="457200" marR="0" lvl="1" indent="0" algn="l">
              <a:lnSpc>
                <a:spcPct val="90000"/>
              </a:lnSpc>
              <a:spcBef>
                <a:spcPts val="500"/>
              </a:spcBef>
              <a:spcAft>
                <a:spcPts val="0"/>
              </a:spcAft>
              <a:buClr>
                <a:srgbClr val="000000"/>
              </a:buClr>
              <a:buFont typeface="Arial,Sans-Serif"/>
              <a:buNone/>
            </a:pPr>
            <a:r>
              <a:rPr lang="en-GB" sz="1200" b="1" i="0" u="none" strike="noStrike" noProof="0" dirty="0"/>
              <a:t>Some already in place, some being put in place this Academic </a:t>
            </a:r>
            <a:r>
              <a:rPr lang="en-GB" sz="1200" b="1" i="0" u="none" strike="noStrike" noProof="0" dirty="0" err="1"/>
              <a:t>Yr</a:t>
            </a:r>
            <a:endParaRPr lang="en-GB" sz="1200" b="1" i="0" u="none" strike="noStrike" noProof="0" dirty="0"/>
          </a:p>
          <a:p>
            <a:pPr marL="457200" marR="0" lvl="1" indent="0" algn="l">
              <a:lnSpc>
                <a:spcPct val="90000"/>
              </a:lnSpc>
              <a:spcBef>
                <a:spcPts val="500"/>
              </a:spcBef>
              <a:spcAft>
                <a:spcPts val="0"/>
              </a:spcAft>
              <a:buClr>
                <a:srgbClr val="000000"/>
              </a:buClr>
              <a:buFont typeface="Arial,Sans-Serif"/>
              <a:buNone/>
            </a:pPr>
            <a:endParaRPr lang="en-GB" sz="1200" b="1" i="0" u="none" strike="noStrike" noProof="0" dirty="0"/>
          </a:p>
          <a:p>
            <a:pPr marL="457200" marR="0" lvl="1" indent="0" algn="l">
              <a:lnSpc>
                <a:spcPct val="90000"/>
              </a:lnSpc>
              <a:spcBef>
                <a:spcPts val="500"/>
              </a:spcBef>
              <a:spcAft>
                <a:spcPts val="0"/>
              </a:spcAft>
              <a:buClr>
                <a:srgbClr val="000000"/>
              </a:buClr>
              <a:buFont typeface="Arial,Sans-Serif"/>
              <a:buNone/>
            </a:pPr>
            <a:r>
              <a:rPr lang="en-GB" sz="1200" b="1" i="0" u="none" strike="noStrike" noProof="0" dirty="0"/>
              <a:t>Examples include: </a:t>
            </a:r>
          </a:p>
          <a:p>
            <a:pPr marL="457200" marR="0" lvl="1" indent="0" algn="l">
              <a:lnSpc>
                <a:spcPct val="90000"/>
              </a:lnSpc>
              <a:spcBef>
                <a:spcPts val="500"/>
              </a:spcBef>
              <a:spcAft>
                <a:spcPts val="0"/>
              </a:spcAft>
              <a:buClr>
                <a:srgbClr val="000000"/>
              </a:buClr>
              <a:buFont typeface="Arial,Sans-Serif"/>
              <a:buNone/>
            </a:pPr>
            <a:endParaRPr lang="en-GB" sz="1200" b="1" i="0" u="none" strike="noStrike" noProof="0" dirty="0"/>
          </a:p>
          <a:p>
            <a:pPr marL="128588" marR="0" lvl="0"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sz="1200" dirty="0">
                <a:highlight>
                  <a:srgbClr val="FFFF00"/>
                </a:highlight>
                <a:cs typeface="Calibri" panose="020F0502020204030204"/>
              </a:rPr>
              <a:t>1</a:t>
            </a:r>
            <a:r>
              <a:rPr lang="en-IE" sz="1200" baseline="30000" dirty="0">
                <a:highlight>
                  <a:srgbClr val="FFFF00"/>
                </a:highlight>
                <a:cs typeface="Calibri" panose="020F0502020204030204"/>
              </a:rPr>
              <a:t>st</a:t>
            </a:r>
            <a:r>
              <a:rPr lang="en-IE" sz="1200" dirty="0">
                <a:highlight>
                  <a:srgbClr val="FFFF00"/>
                </a:highlight>
                <a:cs typeface="Calibri" panose="020F0502020204030204"/>
              </a:rPr>
              <a:t> / 2</a:t>
            </a:r>
            <a:r>
              <a:rPr lang="en-IE" sz="1200" baseline="30000" dirty="0">
                <a:highlight>
                  <a:srgbClr val="FFFF00"/>
                </a:highlight>
                <a:cs typeface="Calibri" panose="020F0502020204030204"/>
              </a:rPr>
              <a:t>nd</a:t>
            </a:r>
            <a:r>
              <a:rPr lang="en-IE" sz="1200" dirty="0">
                <a:highlight>
                  <a:srgbClr val="FFFF00"/>
                </a:highlight>
                <a:cs typeface="Calibri" panose="020F0502020204030204"/>
              </a:rPr>
              <a:t> </a:t>
            </a:r>
            <a:r>
              <a:rPr lang="en-IE" sz="1200" dirty="0" err="1">
                <a:highlight>
                  <a:srgbClr val="FFFF00"/>
                </a:highlight>
                <a:cs typeface="Calibri" panose="020F0502020204030204"/>
              </a:rPr>
              <a:t>Yrs</a:t>
            </a:r>
            <a:r>
              <a:rPr lang="en-IE" sz="1200" dirty="0">
                <a:highlight>
                  <a:srgbClr val="FFFF00"/>
                </a:highlight>
                <a:cs typeface="Calibri" panose="020F0502020204030204"/>
              </a:rPr>
              <a:t> stay in for Lunch (22-23)- </a:t>
            </a:r>
            <a:r>
              <a:rPr lang="en-GB" sz="1200" b="0" i="0" u="none" strike="noStrike" noProof="0" dirty="0"/>
              <a:t>Canteen back open post Covid. </a:t>
            </a:r>
          </a:p>
          <a:p>
            <a:pPr marL="128588" indent="-128588">
              <a:buFont typeface="Arial" panose="020B0604020202020204" pitchFamily="34" charset="0"/>
              <a:buChar char="•"/>
            </a:pPr>
            <a:r>
              <a:rPr lang="en-IE" sz="1200" dirty="0">
                <a:highlight>
                  <a:srgbClr val="FFFF00"/>
                </a:highlight>
                <a:cs typeface="Calibri" panose="020F0502020204030204"/>
              </a:rPr>
              <a:t>Support Hub (21-22)</a:t>
            </a:r>
          </a:p>
          <a:p>
            <a:pPr marL="128588" indent="-128588">
              <a:buFont typeface="Arial" panose="020B0604020202020204" pitchFamily="34" charset="0"/>
              <a:buChar char="•"/>
            </a:pPr>
            <a:r>
              <a:rPr lang="en-IE" sz="1200" dirty="0">
                <a:highlight>
                  <a:srgbClr val="FFFF00"/>
                </a:highlight>
                <a:cs typeface="Calibri" panose="020F0502020204030204"/>
              </a:rPr>
              <a:t>All AFL strategies are back in the classroom</a:t>
            </a:r>
          </a:p>
          <a:p>
            <a:pPr marL="128588" indent="-128588">
              <a:buFont typeface="Arial" panose="020B0604020202020204" pitchFamily="34" charset="0"/>
              <a:buChar char="•"/>
            </a:pPr>
            <a:r>
              <a:rPr lang="en-IE" sz="1200" dirty="0">
                <a:highlight>
                  <a:srgbClr val="FFFF00"/>
                </a:highlight>
                <a:cs typeface="Calibri" panose="020F0502020204030204"/>
              </a:rPr>
              <a:t>Homework Club is back</a:t>
            </a:r>
          </a:p>
          <a:p>
            <a:pPr marL="128588" indent="-128588">
              <a:buFont typeface="Arial" panose="020B0604020202020204" pitchFamily="34" charset="0"/>
              <a:buChar char="•"/>
            </a:pPr>
            <a:r>
              <a:rPr lang="en-IE" sz="1200" dirty="0">
                <a:highlight>
                  <a:srgbClr val="FFFF00"/>
                </a:highlight>
                <a:cs typeface="Calibri" panose="020F0502020204030204"/>
              </a:rPr>
              <a:t>Maths Club Back – every Tuesday lunchtime</a:t>
            </a:r>
          </a:p>
          <a:p>
            <a:pPr marL="128588" indent="-128588">
              <a:buFont typeface="Arial" panose="020B0604020202020204" pitchFamily="34" charset="0"/>
              <a:buChar char="•"/>
            </a:pPr>
            <a:r>
              <a:rPr lang="en-IE" sz="1200" dirty="0">
                <a:highlight>
                  <a:srgbClr val="FFFF00"/>
                </a:highlight>
                <a:cs typeface="Calibri" panose="020F0502020204030204"/>
              </a:rPr>
              <a:t>All Extracurricular sports are back</a:t>
            </a:r>
          </a:p>
          <a:p>
            <a:pPr marL="128588" indent="-128588">
              <a:buFont typeface="Arial" panose="020B0604020202020204" pitchFamily="34" charset="0"/>
              <a:buChar char="•"/>
            </a:pPr>
            <a:r>
              <a:rPr lang="en-IE" sz="1200" dirty="0">
                <a:highlight>
                  <a:srgbClr val="FFFF00"/>
                </a:highlight>
                <a:cs typeface="Calibri" panose="020F0502020204030204"/>
              </a:rPr>
              <a:t>Green School committee is back</a:t>
            </a:r>
          </a:p>
          <a:p>
            <a:pPr marL="128588" indent="-128588">
              <a:buFont typeface="Arial" panose="020B0604020202020204" pitchFamily="34" charset="0"/>
              <a:buChar char="•"/>
            </a:pPr>
            <a:r>
              <a:rPr lang="en-IE" sz="1200" dirty="0">
                <a:highlight>
                  <a:srgbClr val="FFFF00"/>
                </a:highlight>
                <a:cs typeface="Calibri" panose="020F0502020204030204"/>
              </a:rPr>
              <a:t>Talent Show back – Music Dept.- happening this Thursday in our School. </a:t>
            </a:r>
          </a:p>
          <a:p>
            <a:pPr marL="128588" indent="-128588">
              <a:buFont typeface="Arial" panose="020B0604020202020204" pitchFamily="34" charset="0"/>
              <a:buChar char="•"/>
            </a:pPr>
            <a:r>
              <a:rPr lang="en-IE" sz="1200" dirty="0">
                <a:highlight>
                  <a:srgbClr val="FFFF00"/>
                </a:highlight>
                <a:cs typeface="Calibri" panose="020F0502020204030204"/>
              </a:rPr>
              <a:t>German Exchange &amp; Erasmus Plus back </a:t>
            </a:r>
          </a:p>
          <a:p>
            <a:pPr marL="128588" indent="-128588">
              <a:buFont typeface="Arial" panose="020B0604020202020204" pitchFamily="34" charset="0"/>
              <a:buChar char="•"/>
            </a:pPr>
            <a:r>
              <a:rPr lang="en-IE" sz="1200" dirty="0">
                <a:highlight>
                  <a:srgbClr val="FFFF00"/>
                </a:highlight>
                <a:cs typeface="Calibri" panose="020F0502020204030204"/>
              </a:rPr>
              <a:t>All Themed weeks are back across the Academic Calendar 22-23.</a:t>
            </a:r>
          </a:p>
          <a:p>
            <a:pPr marL="128588" indent="-128588">
              <a:buFont typeface="Arial" panose="020B0604020202020204" pitchFamily="34" charset="0"/>
              <a:buChar char="•"/>
            </a:pPr>
            <a:r>
              <a:rPr lang="en-IE" sz="1200" dirty="0">
                <a:highlight>
                  <a:srgbClr val="FFFF00"/>
                </a:highlight>
                <a:cs typeface="Calibri" panose="020F0502020204030204"/>
              </a:rPr>
              <a:t>Parent Student Teacher Meeting all back face to face 22-23.</a:t>
            </a:r>
          </a:p>
          <a:p>
            <a:pPr marL="457200" marR="0" lvl="1" indent="0" algn="l" defTabSz="914400" rtl="0" eaLnBrk="1" fontAlgn="auto" latinLnBrk="0" hangingPunct="1">
              <a:lnSpc>
                <a:spcPct val="90000"/>
              </a:lnSpc>
              <a:spcBef>
                <a:spcPts val="500"/>
              </a:spcBef>
              <a:spcAft>
                <a:spcPts val="0"/>
              </a:spcAft>
              <a:buClr>
                <a:srgbClr val="000000"/>
              </a:buClr>
              <a:buSzTx/>
              <a:buFont typeface="Arial" panose="020B0604020202020204" pitchFamily="34" charset="0"/>
              <a:buNone/>
              <a:tabLst/>
              <a:defRPr/>
            </a:pPr>
            <a:endParaRPr lang="en-GB" sz="1200" b="1" i="0" u="none" strike="noStrike" noProof="0" dirty="0"/>
          </a:p>
          <a:p>
            <a:pPr marL="457200" marR="0" lvl="1" indent="0" algn="l" defTabSz="914400" rtl="0" eaLnBrk="1" fontAlgn="auto" latinLnBrk="0" hangingPunct="1">
              <a:lnSpc>
                <a:spcPct val="90000"/>
              </a:lnSpc>
              <a:spcBef>
                <a:spcPts val="500"/>
              </a:spcBef>
              <a:spcAft>
                <a:spcPts val="0"/>
              </a:spcAft>
              <a:buClr>
                <a:srgbClr val="000000"/>
              </a:buClr>
              <a:buSzTx/>
              <a:buFont typeface="Arial" panose="020B0604020202020204" pitchFamily="34" charset="0"/>
              <a:buNone/>
              <a:tabLst/>
              <a:defRPr/>
            </a:pPr>
            <a:r>
              <a:rPr lang="en-GB" sz="1200" b="0" i="0" u="none" strike="noStrike" noProof="0" dirty="0"/>
              <a:t>Teachers suggested to reintroduce </a:t>
            </a:r>
            <a:r>
              <a:rPr lang="en-GB" sz="1200" b="1" i="0" u="none" strike="noStrike" noProof="0" dirty="0" err="1"/>
              <a:t>Cumas</a:t>
            </a:r>
            <a:r>
              <a:rPr lang="en-GB" sz="1200" b="0" i="0" u="none" strike="noStrike" noProof="0" dirty="0"/>
              <a:t> – </a:t>
            </a:r>
          </a:p>
          <a:p>
            <a:pPr marL="457200" marR="0" lvl="1" indent="0" algn="l" defTabSz="914400" rtl="0" eaLnBrk="1" fontAlgn="auto" latinLnBrk="0" hangingPunct="1">
              <a:lnSpc>
                <a:spcPct val="90000"/>
              </a:lnSpc>
              <a:spcBef>
                <a:spcPts val="500"/>
              </a:spcBef>
              <a:spcAft>
                <a:spcPts val="0"/>
              </a:spcAft>
              <a:buClr>
                <a:srgbClr val="000000"/>
              </a:buClr>
              <a:buSzTx/>
              <a:buFont typeface="Arial" panose="020B0604020202020204" pitchFamily="34" charset="0"/>
              <a:buNone/>
              <a:tabLst/>
              <a:defRPr/>
            </a:pPr>
            <a:r>
              <a:rPr lang="en-GB" sz="1200" b="0" i="0" u="none" strike="noStrike" noProof="0" dirty="0"/>
              <a:t>Supporting the gifted and Talented School looking into reintroducing this </a:t>
            </a:r>
            <a:r>
              <a:rPr lang="en-GB" sz="1200" b="1" i="0" u="none" strike="noStrike" noProof="0" dirty="0"/>
              <a:t>– </a:t>
            </a:r>
          </a:p>
          <a:p>
            <a:pPr marL="457200" marR="0" lvl="1" indent="0" algn="l" defTabSz="914400" rtl="0" eaLnBrk="1" fontAlgn="auto" latinLnBrk="0" hangingPunct="1">
              <a:lnSpc>
                <a:spcPct val="90000"/>
              </a:lnSpc>
              <a:spcBef>
                <a:spcPts val="500"/>
              </a:spcBef>
              <a:spcAft>
                <a:spcPts val="0"/>
              </a:spcAft>
              <a:buClr>
                <a:srgbClr val="000000"/>
              </a:buClr>
              <a:buSzTx/>
              <a:buFont typeface="Arial" panose="020B0604020202020204" pitchFamily="34" charset="0"/>
              <a:buNone/>
              <a:tabLst/>
              <a:defRPr/>
            </a:pPr>
            <a:r>
              <a:rPr lang="en-GB" sz="1200" b="1" i="0" u="none" strike="noStrike" noProof="0" dirty="0">
                <a:highlight>
                  <a:srgbClr val="FFFF00"/>
                </a:highlight>
              </a:rPr>
              <a:t>(Plan for Academic (23-24)</a:t>
            </a:r>
            <a:endParaRPr lang="en-GB" sz="1200" b="1" i="0" u="none" strike="noStrike" noProof="0" dirty="0"/>
          </a:p>
          <a:p>
            <a:pPr marL="800100" marR="0" lvl="1" indent="-342900" algn="l" defTabSz="914400" rtl="0" eaLnBrk="1" fontAlgn="auto" latinLnBrk="0" hangingPunct="1">
              <a:lnSpc>
                <a:spcPct val="90000"/>
              </a:lnSpc>
              <a:spcBef>
                <a:spcPts val="500"/>
              </a:spcBef>
              <a:spcAft>
                <a:spcPts val="0"/>
              </a:spcAft>
              <a:buClr>
                <a:srgbClr val="000000"/>
              </a:buClr>
              <a:buSzTx/>
              <a:buFont typeface="Arial" panose="020B0604020202020204" pitchFamily="34" charset="0"/>
              <a:buChar char="•"/>
              <a:tabLst/>
              <a:defRPr/>
            </a:pPr>
            <a:endParaRPr lang="en-IE" dirty="0"/>
          </a:p>
          <a:p>
            <a:pPr marL="457200" marR="0" lvl="1" indent="0" algn="l">
              <a:lnSpc>
                <a:spcPct val="90000"/>
              </a:lnSpc>
              <a:spcBef>
                <a:spcPts val="500"/>
              </a:spcBef>
              <a:spcAft>
                <a:spcPts val="0"/>
              </a:spcAft>
              <a:buClr>
                <a:srgbClr val="000000"/>
              </a:buClr>
              <a:buFont typeface="Arial,Sans-Serif"/>
              <a:buNone/>
            </a:pPr>
            <a:endParaRPr lang="en-IE" sz="1200" b="1" dirty="0"/>
          </a:p>
          <a:p>
            <a:endParaRPr lang="en-IE" dirty="0"/>
          </a:p>
        </p:txBody>
      </p:sp>
      <p:sp>
        <p:nvSpPr>
          <p:cNvPr id="4" name="Slide Number Placeholder 3"/>
          <p:cNvSpPr>
            <a:spLocks noGrp="1"/>
          </p:cNvSpPr>
          <p:nvPr>
            <p:ph type="sldNum" sz="quarter" idx="5"/>
          </p:nvPr>
        </p:nvSpPr>
        <p:spPr/>
        <p:txBody>
          <a:bodyPr/>
          <a:lstStyle/>
          <a:p>
            <a:fld id="{103CC922-D7EB-3445-8AC1-049392DC4B8F}" type="slidenum">
              <a:rPr lang="en-GB" smtClean="0"/>
              <a:t>20</a:t>
            </a:fld>
            <a:endParaRPr lang="en-GB"/>
          </a:p>
        </p:txBody>
      </p:sp>
    </p:spTree>
    <p:extLst>
      <p:ext uri="{BB962C8B-B14F-4D97-AF65-F5344CB8AC3E}">
        <p14:creationId xmlns:p14="http://schemas.microsoft.com/office/powerpoint/2010/main" val="31097763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dirty="0">
                <a:cs typeface="Calibri"/>
              </a:rPr>
              <a:t>Frances Presenting: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i="1" u="sng" strike="noStrike" kern="1200" dirty="0">
              <a:solidFill>
                <a:srgbClr val="000000"/>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1" u="sng" strike="noStrike" kern="1200" dirty="0">
                <a:solidFill>
                  <a:srgbClr val="000000"/>
                </a:solidFill>
                <a:effectLst/>
                <a:latin typeface="Calibri" panose="020F0502020204030204" pitchFamily="34" charset="0"/>
              </a:rPr>
              <a:t>Our Survey highlighted we need to keep Focusing in on what is the Continuum of Support and how teachers can support students across the Continuum of Support.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i="1" u="sng" strike="noStrike" kern="1200" noProof="0" dirty="0">
              <a:solidFill>
                <a:srgbClr val="000000"/>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E" dirty="0"/>
              <a:t>CAT 4 E Test Results are colour coded as per COS and shared on Share point with all staff – this is </a:t>
            </a:r>
            <a:r>
              <a:rPr lang="en-IE" dirty="0">
                <a:highlight>
                  <a:srgbClr val="FFFF00"/>
                </a:highlight>
              </a:rPr>
              <a:t>ongoing every </a:t>
            </a:r>
            <a:r>
              <a:rPr lang="en-IE" dirty="0" err="1">
                <a:highlight>
                  <a:srgbClr val="FFFF00"/>
                </a:highlight>
              </a:rPr>
              <a:t>yr</a:t>
            </a:r>
            <a:r>
              <a:rPr lang="en-IE" dirty="0">
                <a:highlight>
                  <a:srgbClr val="FFFF00"/>
                </a:highlight>
              </a:rPr>
              <a:t> now.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dirty="0">
              <a:highlight>
                <a:srgbClr val="FFFF00"/>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E" dirty="0">
              <a:highlight>
                <a:srgbClr val="FFFF00"/>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u="none" strike="noStrike" noProof="0" dirty="0">
                <a:latin typeface="+mn-lt"/>
              </a:rPr>
              <a:t>The staff data suggested CPD on COS needed by some.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i="0" u="none" strike="noStrike" noProof="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u="none" strike="noStrike" noProof="0" dirty="0">
                <a:latin typeface="+mn-lt"/>
              </a:rPr>
              <a:t>Teachers felt they needed CPD support around differentiating and preparing resources / sourcing resources  to meet the needs of students across COS.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u="none" strike="noStrike" noProof="0" dirty="0">
                <a:latin typeface="+mn-lt"/>
              </a:rPr>
              <a:t>We have started the CPD Support for staff since Sep 22: </a:t>
            </a:r>
          </a:p>
          <a:p>
            <a:pPr marL="0" marR="0" lvl="0" indent="0" algn="l" defTabSz="914400" rtl="0" eaLnBrk="1" fontAlgn="auto" latinLnBrk="0" hangingPunct="1">
              <a:lnSpc>
                <a:spcPct val="100000"/>
              </a:lnSpc>
              <a:spcBef>
                <a:spcPts val="0"/>
              </a:spcBef>
              <a:spcAft>
                <a:spcPts val="0"/>
              </a:spcAft>
              <a:buClrTx/>
              <a:buSzTx/>
              <a:buFontTx/>
              <a:buNone/>
              <a:tabLst/>
              <a:defRPr/>
            </a:pPr>
            <a:r>
              <a:rPr lang="en-IE" dirty="0"/>
              <a:t>Whole Staff – Dyslexia CPD –</a:t>
            </a:r>
            <a:r>
              <a:rPr lang="en-IE" dirty="0">
                <a:highlight>
                  <a:srgbClr val="FFFF00"/>
                </a:highlight>
              </a:rPr>
              <a:t>completed in Oct 22 </a:t>
            </a:r>
            <a:endParaRPr lang="en-IE" dirty="0"/>
          </a:p>
          <a:p>
            <a:pPr marL="0" marR="0" lvl="0" indent="0" algn="l" defTabSz="914400" rtl="0" eaLnBrk="1" fontAlgn="auto" latinLnBrk="0" hangingPunct="1">
              <a:lnSpc>
                <a:spcPct val="100000"/>
              </a:lnSpc>
              <a:spcBef>
                <a:spcPts val="0"/>
              </a:spcBef>
              <a:spcAft>
                <a:spcPts val="0"/>
              </a:spcAft>
              <a:buClrTx/>
              <a:buSzTx/>
              <a:buFontTx/>
              <a:buNone/>
              <a:tabLst/>
              <a:defRPr/>
            </a:pPr>
            <a:r>
              <a:rPr lang="en-IE" dirty="0"/>
              <a:t>Whole Staff – Differentiation (NCSE CPD) –</a:t>
            </a:r>
            <a:r>
              <a:rPr lang="en-IE" dirty="0">
                <a:highlight>
                  <a:srgbClr val="FFFF00"/>
                </a:highlight>
              </a:rPr>
              <a:t>completed in Nov 22.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dirty="0">
              <a:highlight>
                <a:srgbClr val="FFFF00"/>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E" dirty="0"/>
              <a:t>All Staff (Teachers / SNA’s) Teaching in ASD Sp. Class Croi are getting CPD around Supporting students with ASD in the Classroom today Nov 15</a:t>
            </a:r>
            <a:r>
              <a:rPr lang="en-IE" baseline="30000" dirty="0"/>
              <a:t>th</a:t>
            </a:r>
            <a:r>
              <a:rPr lang="en-IE" dirty="0"/>
              <a:t> and later in 8</a:t>
            </a:r>
            <a:r>
              <a:rPr lang="en-IE" baseline="30000" dirty="0"/>
              <a:t>th</a:t>
            </a:r>
            <a:r>
              <a:rPr lang="en-IE" dirty="0"/>
              <a:t> Dec 22.</a:t>
            </a:r>
          </a:p>
          <a:p>
            <a:pPr marL="0" marR="0" lvl="0" indent="0" algn="l" defTabSz="914400" rtl="0" eaLnBrk="1" fontAlgn="auto" latinLnBrk="0" hangingPunct="1">
              <a:lnSpc>
                <a:spcPct val="100000"/>
              </a:lnSpc>
              <a:spcBef>
                <a:spcPts val="0"/>
              </a:spcBef>
              <a:spcAft>
                <a:spcPts val="0"/>
              </a:spcAft>
              <a:buClrTx/>
              <a:buSzTx/>
              <a:buFontTx/>
              <a:buNone/>
              <a:tabLst/>
              <a:defRPr/>
            </a:pPr>
            <a:r>
              <a:rPr lang="en-IE" dirty="0">
                <a:highlight>
                  <a:srgbClr val="FFFF00"/>
                </a:highlight>
              </a:rPr>
              <a:t>This CPD is ongoing.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dirty="0">
              <a:highlight>
                <a:srgbClr val="FFFF00"/>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u="none" strike="noStrike" noProof="0" dirty="0">
                <a:latin typeface="+mn-lt"/>
              </a:rPr>
              <a:t>From the surveys  - Teachers felt they needed CPD support around preparing resources / sourcing resources  to meet the needs of students across the COS.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i="0" u="none" strike="noStrike" noProof="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E" dirty="0"/>
              <a:t>Whole School Staff CPD as listed above has supported staff to build resources around supporting students across COS with Dyslexia /how to  Differentiate for students across the COS / supporting students with Autism </a:t>
            </a:r>
            <a:r>
              <a:rPr lang="en-IE" dirty="0">
                <a:highlight>
                  <a:srgbClr val="FFFF00"/>
                </a:highlight>
              </a:rPr>
              <a:t>– ongoing CPD (22-23) etc.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i="0" u="none" strike="noStrike" noProof="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i="0" u="none" strike="noStrike" noProof="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i="0" u="none" strike="noStrike" noProof="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E" dirty="0">
              <a:highlight>
                <a:srgbClr val="FFFF00"/>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E" dirty="0">
              <a:highlight>
                <a:srgbClr val="FFFF00"/>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E" dirty="0">
              <a:highlight>
                <a:srgbClr val="FFFF00"/>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i="0" u="none" strike="noStrike" noProof="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E" dirty="0">
              <a:highlight>
                <a:srgbClr val="FFFF00"/>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u="none" strike="noStrike" dirty="0">
              <a:latin typeface="+mn-lt"/>
              <a:ea typeface="+mj-lt"/>
              <a:cs typeface="+mj-lt"/>
            </a:endParaRPr>
          </a:p>
          <a:p>
            <a:endParaRPr lang="en-IE" dirty="0"/>
          </a:p>
        </p:txBody>
      </p:sp>
      <p:sp>
        <p:nvSpPr>
          <p:cNvPr id="4" name="Slide Number Placeholder 3"/>
          <p:cNvSpPr>
            <a:spLocks noGrp="1"/>
          </p:cNvSpPr>
          <p:nvPr>
            <p:ph type="sldNum" sz="quarter" idx="5"/>
          </p:nvPr>
        </p:nvSpPr>
        <p:spPr/>
        <p:txBody>
          <a:bodyPr/>
          <a:lstStyle/>
          <a:p>
            <a:fld id="{103CC922-D7EB-3445-8AC1-049392DC4B8F}" type="slidenum">
              <a:rPr lang="en-GB" smtClean="0"/>
              <a:t>21</a:t>
            </a:fld>
            <a:endParaRPr lang="en-GB"/>
          </a:p>
        </p:txBody>
      </p:sp>
    </p:spTree>
    <p:extLst>
      <p:ext uri="{BB962C8B-B14F-4D97-AF65-F5344CB8AC3E}">
        <p14:creationId xmlns:p14="http://schemas.microsoft.com/office/powerpoint/2010/main" val="39140106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dirty="0">
                <a:cs typeface="Calibri"/>
              </a:rPr>
              <a:t>Frances Presenting:</a:t>
            </a:r>
          </a:p>
          <a:p>
            <a:pPr marL="0" indent="0">
              <a:buNone/>
            </a:pPr>
            <a:endParaRPr lang="en-IE" b="0" dirty="0"/>
          </a:p>
          <a:p>
            <a:pPr marL="0" indent="0">
              <a:buNone/>
            </a:pPr>
            <a:endParaRPr lang="en-IE" b="0" dirty="0"/>
          </a:p>
          <a:p>
            <a:pPr marL="0" indent="0">
              <a:buNone/>
            </a:pPr>
            <a:r>
              <a:rPr lang="en-IE" b="1" dirty="0"/>
              <a:t>Teachers / Subject Departments identified in their Surveys the need for more Teacher Input into Student support files. </a:t>
            </a:r>
          </a:p>
          <a:p>
            <a:pPr marL="0" indent="0">
              <a:buNone/>
            </a:pPr>
            <a:endParaRPr lang="en-IE" b="0" dirty="0"/>
          </a:p>
          <a:p>
            <a:pPr marL="0" indent="0">
              <a:buNone/>
            </a:pPr>
            <a:r>
              <a:rPr lang="en-IE" b="0" dirty="0"/>
              <a:t>Following this feedback </a:t>
            </a:r>
          </a:p>
          <a:p>
            <a:pPr marL="0" indent="0">
              <a:buNone/>
            </a:pPr>
            <a:r>
              <a:rPr lang="en-IE" b="0" dirty="0"/>
              <a:t>This Year we are looking at </a:t>
            </a:r>
            <a:r>
              <a:rPr lang="en-IE" b="1" dirty="0"/>
              <a:t>developing effective communication amongst staff when contributing to a students support file. </a:t>
            </a:r>
          </a:p>
          <a:p>
            <a:pPr marL="0" indent="0">
              <a:buNone/>
            </a:pPr>
            <a:endParaRPr lang="en-IE" b="0" dirty="0"/>
          </a:p>
          <a:p>
            <a:pPr marL="0" indent="0">
              <a:buNone/>
            </a:pPr>
            <a:r>
              <a:rPr lang="en-IE" b="1" dirty="0"/>
              <a:t>We propose to Include information from Teacher Feedback forms to inform </a:t>
            </a:r>
            <a:r>
              <a:rPr lang="en-IE" b="1" u="sng" dirty="0"/>
              <a:t>Student Target setting </a:t>
            </a:r>
            <a:r>
              <a:rPr lang="en-IE" b="1" dirty="0"/>
              <a:t>and </a:t>
            </a:r>
            <a:r>
              <a:rPr lang="en-IE" b="1" u="sng" dirty="0"/>
              <a:t>SSF review Process. </a:t>
            </a:r>
          </a:p>
          <a:p>
            <a:pPr marL="0" indent="0">
              <a:buNone/>
            </a:pPr>
            <a:endParaRPr lang="en-IE" b="1" u="sng"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u="none" strike="noStrike" noProof="0" dirty="0"/>
              <a:t>We are currently in the process of reviewing our System of communication and sharing SSF info also. </a:t>
            </a:r>
            <a:endParaRPr lang="en-IE" b="1" u="sng" dirty="0"/>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endParaRPr lang="en-US" sz="1200" b="0" i="0" u="none" strike="noStrike" noProof="0" dirty="0"/>
          </a:p>
          <a:p>
            <a:pPr marL="0" indent="0">
              <a:buNone/>
            </a:pPr>
            <a:endParaRPr lang="en-IE" b="1" dirty="0"/>
          </a:p>
          <a:p>
            <a:endParaRPr lang="en-IE" dirty="0"/>
          </a:p>
        </p:txBody>
      </p:sp>
      <p:sp>
        <p:nvSpPr>
          <p:cNvPr id="4" name="Slide Number Placeholder 3"/>
          <p:cNvSpPr>
            <a:spLocks noGrp="1"/>
          </p:cNvSpPr>
          <p:nvPr>
            <p:ph type="sldNum" sz="quarter" idx="5"/>
          </p:nvPr>
        </p:nvSpPr>
        <p:spPr/>
        <p:txBody>
          <a:bodyPr/>
          <a:lstStyle/>
          <a:p>
            <a:fld id="{103CC922-D7EB-3445-8AC1-049392DC4B8F}" type="slidenum">
              <a:rPr lang="en-GB" smtClean="0"/>
              <a:t>22</a:t>
            </a:fld>
            <a:endParaRPr lang="en-GB"/>
          </a:p>
        </p:txBody>
      </p:sp>
    </p:spTree>
    <p:extLst>
      <p:ext uri="{BB962C8B-B14F-4D97-AF65-F5344CB8AC3E}">
        <p14:creationId xmlns:p14="http://schemas.microsoft.com/office/powerpoint/2010/main" val="29347550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dirty="0">
                <a:cs typeface="Calibri"/>
              </a:rPr>
              <a:t>Frances Presenting:</a:t>
            </a:r>
          </a:p>
          <a:p>
            <a:pPr marL="0" marR="0" lvl="0" indent="0" algn="l" defTabSz="914400" rtl="0" eaLnBrk="1" fontAlgn="auto" latinLnBrk="0" hangingPunct="1">
              <a:lnSpc>
                <a:spcPct val="90000"/>
              </a:lnSpc>
              <a:spcBef>
                <a:spcPts val="1000"/>
              </a:spcBef>
              <a:spcAft>
                <a:spcPts val="0"/>
              </a:spcAft>
              <a:buClr>
                <a:srgbClr val="000000"/>
              </a:buClr>
              <a:buSzTx/>
              <a:buFont typeface="Arial,Sans-Serif"/>
              <a:buNone/>
              <a:tabLst/>
              <a:defRPr/>
            </a:pPr>
            <a:endParaRPr lang="en-GB" sz="1200" b="1" i="1" u="none" strike="noStrike" noProof="0" dirty="0">
              <a:latin typeface="+mn-lt"/>
            </a:endParaRPr>
          </a:p>
          <a:p>
            <a:pPr marL="0" marR="0" lvl="0" indent="0" algn="l" defTabSz="914400" rtl="0" eaLnBrk="1" fontAlgn="auto" latinLnBrk="0" hangingPunct="1">
              <a:lnSpc>
                <a:spcPct val="90000"/>
              </a:lnSpc>
              <a:spcBef>
                <a:spcPts val="1000"/>
              </a:spcBef>
              <a:spcAft>
                <a:spcPts val="0"/>
              </a:spcAft>
              <a:buClr>
                <a:srgbClr val="000000"/>
              </a:buClr>
              <a:buSzTx/>
              <a:buFont typeface="Arial,Sans-Serif"/>
              <a:buNone/>
              <a:tabLst/>
              <a:defRPr/>
            </a:pPr>
            <a:r>
              <a:rPr lang="en-GB" sz="1200" b="1" i="1" u="none" strike="noStrike" noProof="0" dirty="0">
                <a:latin typeface="+mn-lt"/>
              </a:rPr>
              <a:t>From our Teachers Surveys – </a:t>
            </a:r>
          </a:p>
          <a:p>
            <a:pPr marL="0" marR="0" lvl="0" indent="0" algn="l" defTabSz="914400" rtl="0" eaLnBrk="1" fontAlgn="auto" latinLnBrk="0" hangingPunct="1">
              <a:lnSpc>
                <a:spcPct val="90000"/>
              </a:lnSpc>
              <a:spcBef>
                <a:spcPts val="1000"/>
              </a:spcBef>
              <a:spcAft>
                <a:spcPts val="0"/>
              </a:spcAft>
              <a:buClr>
                <a:srgbClr val="000000"/>
              </a:buClr>
              <a:buSzTx/>
              <a:buFont typeface="Arial,Sans-Serif"/>
              <a:buNone/>
              <a:tabLst/>
              <a:defRPr/>
            </a:pPr>
            <a:endParaRPr lang="en-GB" sz="1200" b="1" i="1" u="none" strike="noStrike" noProof="0" dirty="0">
              <a:latin typeface="+mn-lt"/>
            </a:endParaRPr>
          </a:p>
          <a:p>
            <a:pPr marL="0" marR="0" lvl="0" indent="0" algn="l" defTabSz="914400" rtl="0" eaLnBrk="1" fontAlgn="auto" latinLnBrk="0" hangingPunct="1">
              <a:lnSpc>
                <a:spcPct val="90000"/>
              </a:lnSpc>
              <a:spcBef>
                <a:spcPts val="1000"/>
              </a:spcBef>
              <a:spcAft>
                <a:spcPts val="0"/>
              </a:spcAft>
              <a:buClr>
                <a:srgbClr val="000000"/>
              </a:buClr>
              <a:buSzTx/>
              <a:buFont typeface="Arial,Sans-Serif"/>
              <a:buNone/>
              <a:tabLst/>
              <a:defRPr/>
            </a:pPr>
            <a:r>
              <a:rPr lang="en-GB" sz="1200" dirty="0">
                <a:highlight>
                  <a:srgbClr val="FFFF00"/>
                </a:highlight>
              </a:rPr>
              <a:t>The beauty of the data collected– it also highlighted things we are doing well in our School. </a:t>
            </a:r>
          </a:p>
          <a:p>
            <a:pPr marL="0" marR="0" lvl="0" indent="0" algn="l" defTabSz="914400" rtl="0" eaLnBrk="1" fontAlgn="auto" latinLnBrk="0" hangingPunct="1">
              <a:lnSpc>
                <a:spcPct val="90000"/>
              </a:lnSpc>
              <a:spcBef>
                <a:spcPts val="1000"/>
              </a:spcBef>
              <a:spcAft>
                <a:spcPts val="0"/>
              </a:spcAft>
              <a:buClr>
                <a:srgbClr val="000000"/>
              </a:buClr>
              <a:buSzTx/>
              <a:buFont typeface="Arial,Sans-Serif"/>
              <a:buNone/>
              <a:tabLst/>
              <a:defRPr/>
            </a:pPr>
            <a:endParaRPr lang="en-GB" sz="1200" dirty="0">
              <a:highlight>
                <a:srgbClr val="FFFF00"/>
              </a:highlight>
            </a:endParaRPr>
          </a:p>
          <a:p>
            <a:pPr marL="0" marR="0" lvl="0" indent="0" algn="l" defTabSz="914400" rtl="0" eaLnBrk="1" fontAlgn="auto" latinLnBrk="0" hangingPunct="1">
              <a:lnSpc>
                <a:spcPct val="90000"/>
              </a:lnSpc>
              <a:spcBef>
                <a:spcPts val="1000"/>
              </a:spcBef>
              <a:spcAft>
                <a:spcPts val="0"/>
              </a:spcAft>
              <a:buClr>
                <a:srgbClr val="000000"/>
              </a:buClr>
              <a:buSzTx/>
              <a:buFont typeface="Arial,Sans-Serif"/>
              <a:buNone/>
              <a:tabLst/>
              <a:defRPr/>
            </a:pPr>
            <a:r>
              <a:rPr lang="en-GB" sz="1200" dirty="0">
                <a:highlight>
                  <a:srgbClr val="FFFF00"/>
                </a:highlight>
              </a:rPr>
              <a:t>One of these were:</a:t>
            </a:r>
          </a:p>
          <a:p>
            <a:pPr marL="0" marR="0" lvl="0" indent="0" algn="l" defTabSz="914400" rtl="0" eaLnBrk="1" fontAlgn="auto" latinLnBrk="0" hangingPunct="1">
              <a:lnSpc>
                <a:spcPct val="90000"/>
              </a:lnSpc>
              <a:spcBef>
                <a:spcPts val="1000"/>
              </a:spcBef>
              <a:spcAft>
                <a:spcPts val="0"/>
              </a:spcAft>
              <a:buClr>
                <a:srgbClr val="000000"/>
              </a:buClr>
              <a:buSzTx/>
              <a:buFont typeface="Arial,Sans-Serif"/>
              <a:buNone/>
              <a:tabLst/>
              <a:defRPr/>
            </a:pPr>
            <a:endParaRPr lang="en-GB" sz="1200" b="1" i="1" u="none" strike="noStrike" noProof="0" dirty="0">
              <a:latin typeface="+mn-lt"/>
            </a:endParaRPr>
          </a:p>
          <a:p>
            <a:pPr marL="0" marR="0" lvl="0" indent="0" algn="l" defTabSz="914400" rtl="0" eaLnBrk="1" fontAlgn="auto" latinLnBrk="0" hangingPunct="1">
              <a:lnSpc>
                <a:spcPct val="90000"/>
              </a:lnSpc>
              <a:spcBef>
                <a:spcPts val="1000"/>
              </a:spcBef>
              <a:spcAft>
                <a:spcPts val="0"/>
              </a:spcAft>
              <a:buClr>
                <a:srgbClr val="000000"/>
              </a:buClr>
              <a:buSzTx/>
              <a:buFont typeface="Arial,Sans-Serif"/>
              <a:buNone/>
              <a:tabLst/>
              <a:defRPr/>
            </a:pPr>
            <a:r>
              <a:rPr lang="en-GB" sz="1200" b="1" i="1" u="none" strike="noStrike" noProof="0" dirty="0">
                <a:latin typeface="+mn-lt"/>
              </a:rPr>
              <a:t>Our Staff data- Confirmed commitment to inclusion throughout the school community.</a:t>
            </a:r>
          </a:p>
          <a:p>
            <a:pPr marL="0" marR="0" lvl="0" indent="0" algn="l" defTabSz="914400" rtl="0" eaLnBrk="1" fontAlgn="auto" latinLnBrk="0" hangingPunct="1">
              <a:lnSpc>
                <a:spcPct val="90000"/>
              </a:lnSpc>
              <a:spcBef>
                <a:spcPts val="1000"/>
              </a:spcBef>
              <a:spcAft>
                <a:spcPts val="0"/>
              </a:spcAft>
              <a:buClr>
                <a:srgbClr val="000000"/>
              </a:buClr>
              <a:buSzTx/>
              <a:buFont typeface="Arial,Sans-Serif"/>
              <a:buNone/>
              <a:tabLst/>
              <a:defRPr/>
            </a:pPr>
            <a:endParaRPr lang="en-GB" sz="1200" b="1" i="1" u="none" strike="noStrike" noProof="0" dirty="0">
              <a:latin typeface="+mn-lt"/>
            </a:endParaRPr>
          </a:p>
          <a:p>
            <a:pPr marL="0" marR="0" lvl="0" indent="0" algn="l" defTabSz="914400" rtl="0" eaLnBrk="1" fontAlgn="auto" latinLnBrk="0" hangingPunct="1">
              <a:lnSpc>
                <a:spcPct val="90000"/>
              </a:lnSpc>
              <a:spcBef>
                <a:spcPts val="1000"/>
              </a:spcBef>
              <a:spcAft>
                <a:spcPts val="0"/>
              </a:spcAft>
              <a:buClr>
                <a:srgbClr val="000000"/>
              </a:buClr>
              <a:buSzTx/>
              <a:buFont typeface="Arial,Sans-Serif"/>
              <a:buNone/>
              <a:tabLst/>
              <a:defRPr/>
            </a:pPr>
            <a:r>
              <a:rPr lang="en-GB" sz="1200" dirty="0">
                <a:highlight>
                  <a:srgbClr val="FFFF00"/>
                </a:highlight>
              </a:rPr>
              <a:t>SLT and the SEN Department will Feedback this information to all staff at next whole staff meeting in January 2023. </a:t>
            </a:r>
          </a:p>
          <a:p>
            <a:pPr marL="0" marR="0" lvl="0" indent="0" algn="l" defTabSz="914400" rtl="0" eaLnBrk="1" fontAlgn="auto" latinLnBrk="0" hangingPunct="1">
              <a:lnSpc>
                <a:spcPct val="90000"/>
              </a:lnSpc>
              <a:spcBef>
                <a:spcPts val="1000"/>
              </a:spcBef>
              <a:spcAft>
                <a:spcPts val="0"/>
              </a:spcAft>
              <a:buClr>
                <a:srgbClr val="000000"/>
              </a:buClr>
              <a:buSzTx/>
              <a:buFont typeface="Arial,Sans-Serif"/>
              <a:buNone/>
              <a:tabLst/>
              <a:defRPr/>
            </a:pPr>
            <a:endParaRPr lang="en-GB" sz="1200" dirty="0">
              <a:highlight>
                <a:srgbClr val="FFFF00"/>
              </a:highlight>
            </a:endParaRPr>
          </a:p>
          <a:p>
            <a:pPr marL="0" marR="0" lvl="0" indent="0" algn="l" defTabSz="914400" rtl="0" eaLnBrk="1" fontAlgn="auto" latinLnBrk="0" hangingPunct="1">
              <a:lnSpc>
                <a:spcPct val="90000"/>
              </a:lnSpc>
              <a:spcBef>
                <a:spcPts val="1000"/>
              </a:spcBef>
              <a:spcAft>
                <a:spcPts val="0"/>
              </a:spcAft>
              <a:buClr>
                <a:srgbClr val="000000"/>
              </a:buClr>
              <a:buSzTx/>
              <a:buFont typeface="Arial,Sans-Serif"/>
              <a:buNone/>
              <a:tabLst/>
              <a:defRPr/>
            </a:pPr>
            <a:endParaRPr lang="en-GB" sz="1200" b="1" i="1" u="none" strike="noStrike" noProof="0" dirty="0"/>
          </a:p>
          <a:p>
            <a:endParaRPr lang="en-IE" dirty="0"/>
          </a:p>
        </p:txBody>
      </p:sp>
      <p:sp>
        <p:nvSpPr>
          <p:cNvPr id="4" name="Slide Number Placeholder 3"/>
          <p:cNvSpPr>
            <a:spLocks noGrp="1"/>
          </p:cNvSpPr>
          <p:nvPr>
            <p:ph type="sldNum" sz="quarter" idx="5"/>
          </p:nvPr>
        </p:nvSpPr>
        <p:spPr/>
        <p:txBody>
          <a:bodyPr/>
          <a:lstStyle/>
          <a:p>
            <a:fld id="{103CC922-D7EB-3445-8AC1-049392DC4B8F}" type="slidenum">
              <a:rPr lang="en-GB" smtClean="0"/>
              <a:t>23</a:t>
            </a:fld>
            <a:endParaRPr lang="en-GB"/>
          </a:p>
        </p:txBody>
      </p:sp>
    </p:spTree>
    <p:extLst>
      <p:ext uri="{BB962C8B-B14F-4D97-AF65-F5344CB8AC3E}">
        <p14:creationId xmlns:p14="http://schemas.microsoft.com/office/powerpoint/2010/main" val="20969969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dirty="0">
                <a:cs typeface="Calibri"/>
              </a:rPr>
              <a:t>Frances Presenting:</a:t>
            </a:r>
          </a:p>
          <a:p>
            <a:pPr marL="0" lvl="0" indent="0" algn="l">
              <a:lnSpc>
                <a:spcPct val="90000"/>
              </a:lnSpc>
              <a:spcBef>
                <a:spcPts val="500"/>
              </a:spcBef>
              <a:spcAft>
                <a:spcPts val="0"/>
              </a:spcAft>
              <a:buFont typeface="Arial,Sans-Serif"/>
              <a:buNone/>
            </a:pPr>
            <a:endParaRPr lang="en-GB" sz="1200" b="1" i="1" u="none" strike="noStrike" noProof="0" dirty="0"/>
          </a:p>
          <a:p>
            <a:pPr marL="0" lvl="0" indent="0" algn="l">
              <a:lnSpc>
                <a:spcPct val="90000"/>
              </a:lnSpc>
              <a:spcBef>
                <a:spcPts val="500"/>
              </a:spcBef>
              <a:spcAft>
                <a:spcPts val="0"/>
              </a:spcAft>
              <a:buFont typeface="Arial,Sans-Serif"/>
              <a:buNone/>
            </a:pPr>
            <a:r>
              <a:rPr lang="en-GB" sz="1200" b="1" i="1" u="none" strike="noStrike" noProof="0" dirty="0"/>
              <a:t>Teacher Feedback identified the need for  </a:t>
            </a:r>
          </a:p>
          <a:p>
            <a:pPr marL="0" lvl="0" indent="0" algn="l">
              <a:lnSpc>
                <a:spcPct val="90000"/>
              </a:lnSpc>
              <a:spcBef>
                <a:spcPts val="500"/>
              </a:spcBef>
              <a:spcAft>
                <a:spcPts val="0"/>
              </a:spcAft>
              <a:buFont typeface="Arial,Sans-Serif"/>
              <a:buNone/>
            </a:pPr>
            <a:r>
              <a:rPr lang="en-GB" sz="1200" b="1" i="1" u="none" strike="noStrike" noProof="0" dirty="0"/>
              <a:t>L1LP and L2LP Teacher CPD and Resource development</a:t>
            </a:r>
          </a:p>
          <a:p>
            <a:pPr marL="0" lvl="0" indent="0" algn="l">
              <a:lnSpc>
                <a:spcPct val="90000"/>
              </a:lnSpc>
              <a:spcBef>
                <a:spcPts val="500"/>
              </a:spcBef>
              <a:spcAft>
                <a:spcPts val="0"/>
              </a:spcAft>
              <a:buFont typeface="Arial,Sans-Serif"/>
              <a:buNone/>
            </a:pPr>
            <a:endParaRPr lang="en-GB" sz="1200" b="1" i="1" u="none" strike="noStrike" noProof="0" dirty="0"/>
          </a:p>
          <a:p>
            <a:pPr marL="0" lvl="0" indent="0" algn="l">
              <a:lnSpc>
                <a:spcPct val="90000"/>
              </a:lnSpc>
              <a:spcBef>
                <a:spcPts val="500"/>
              </a:spcBef>
              <a:spcAft>
                <a:spcPts val="0"/>
              </a:spcAft>
              <a:buFont typeface="Arial,Sans-Serif"/>
              <a:buNone/>
            </a:pPr>
            <a:r>
              <a:rPr lang="en-GB" sz="1200" b="1" i="1" u="none" strike="noStrike" noProof="0" dirty="0"/>
              <a:t>To date to support Teachers teach students access the L1LP and L2LP Curriculum in our School we have engaged in a number of whole staff CPD sessions.</a:t>
            </a:r>
          </a:p>
          <a:p>
            <a:pPr marL="0" lvl="0" indent="0" algn="l">
              <a:lnSpc>
                <a:spcPct val="90000"/>
              </a:lnSpc>
              <a:spcBef>
                <a:spcPts val="500"/>
              </a:spcBef>
              <a:spcAft>
                <a:spcPts val="0"/>
              </a:spcAft>
              <a:buFont typeface="Arial,Sans-Serif"/>
              <a:buNone/>
            </a:pPr>
            <a:endParaRPr lang="en-GB" sz="1200" b="1" i="1" u="none" strike="noStrike" noProof="0" dirty="0"/>
          </a:p>
          <a:p>
            <a:pPr marL="228600" marR="0" lvl="0" indent="-228600" algn="l" defTabSz="914400" rtl="0" eaLnBrk="1" fontAlgn="base" latinLnBrk="0" hangingPunct="1">
              <a:lnSpc>
                <a:spcPct val="100000"/>
              </a:lnSpc>
              <a:spcBef>
                <a:spcPts val="0"/>
              </a:spcBef>
              <a:spcAft>
                <a:spcPts val="0"/>
              </a:spcAft>
              <a:buClrTx/>
              <a:buSzTx/>
              <a:buFont typeface="Arial" panose="020B0604020202020204" pitchFamily="34" charset="0"/>
              <a:buAutoNum type="arabicPeriod"/>
              <a:tabLst/>
              <a:defRPr/>
            </a:pPr>
            <a:r>
              <a:rPr lang="en-GB" sz="1200" b="1" i="0" u="none" strike="noStrike" noProof="0" dirty="0"/>
              <a:t>Differentiation CPD </a:t>
            </a:r>
            <a:r>
              <a:rPr lang="en-GB" sz="1200" b="0" i="0" u="none" strike="noStrike" noProof="0" dirty="0"/>
              <a:t>– Training by </a:t>
            </a:r>
            <a:r>
              <a:rPr lang="en-GB" sz="1200" b="0" i="0" u="none" strike="noStrike" noProof="0" dirty="0" err="1"/>
              <a:t>Fidelma</a:t>
            </a:r>
            <a:r>
              <a:rPr lang="en-GB" sz="1200" b="0" i="0" u="none" strike="noStrike" noProof="0" dirty="0"/>
              <a:t> Downes NCSE- </a:t>
            </a:r>
            <a:r>
              <a:rPr lang="en-GB" sz="1200" b="0" i="0" u="none" strike="noStrike" noProof="0" dirty="0">
                <a:highlight>
                  <a:srgbClr val="FFFF00"/>
                </a:highlight>
              </a:rPr>
              <a:t>Completed Nov 22.</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endParaRPr lang="en-GB" sz="1200" b="0" i="0" u="none" strike="noStrike" noProof="0" dirty="0">
              <a:highlight>
                <a:srgbClr val="FFFF00"/>
              </a:highlight>
            </a:endParaRP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lang="en-GB" sz="1200" b="0" i="0" u="none" strike="noStrike" noProof="0" dirty="0">
                <a:highlight>
                  <a:srgbClr val="FFFF00"/>
                </a:highlight>
              </a:rPr>
              <a:t>Over the coming Year we will focus in on supporting staff around  L1LP / L2LP CPD. </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endParaRPr lang="en-GB" sz="1200" b="0" i="0" u="none" strike="noStrike" noProof="0" dirty="0">
              <a:latin typeface="+mn-lt"/>
            </a:endParaRPr>
          </a:p>
          <a:p>
            <a:pPr marL="171450" indent="-171450" rtl="0" fontAlgn="base">
              <a:buFontTx/>
              <a:buChar char="-"/>
            </a:pPr>
            <a:r>
              <a:rPr lang="en-US" sz="1200" b="0" i="0" u="none" strike="noStrike" noProof="0" dirty="0">
                <a:latin typeface="+mn-lt"/>
              </a:rPr>
              <a:t>During our Induction Week – Aug 22 – I the SENCO provided Inhouse Training to all staff around supporting L2LP students meet their PLU Learning outcomes across all subjects. Other Dept’s demonstrated how they meet L2LP PLU learning outcomes in their Subjects. </a:t>
            </a:r>
          </a:p>
          <a:p>
            <a:pPr marL="0" indent="0" rtl="0" fontAlgn="base">
              <a:buFontTx/>
              <a:buNone/>
            </a:pPr>
            <a:endParaRPr lang="en-US" sz="1200" b="0" i="0" u="none" strike="noStrike" noProof="0" dirty="0">
              <a:latin typeface="+mn-lt"/>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0" u="none" strike="noStrike" noProof="0" dirty="0"/>
              <a:t>Through our Staff surveys we learnt the Home </a:t>
            </a:r>
            <a:r>
              <a:rPr lang="en-GB" sz="1200" b="0" i="0" u="none" strike="noStrike" noProof="0" dirty="0" err="1"/>
              <a:t>Ec</a:t>
            </a:r>
            <a:r>
              <a:rPr lang="en-GB" sz="1200" b="0" i="0" u="none" strike="noStrike" noProof="0" dirty="0"/>
              <a:t> Dept had Units of work planned with L2LP learning outcomes in mind. </a:t>
            </a:r>
          </a:p>
          <a:p>
            <a:pPr marL="0" indent="0" rtl="0" fontAlgn="base">
              <a:buFontTx/>
              <a:buNone/>
            </a:pPr>
            <a:r>
              <a:rPr lang="en-US" sz="1200" b="0" i="0" u="none" strike="noStrike" noProof="0" dirty="0">
                <a:latin typeface="+mn-lt"/>
              </a:rPr>
              <a:t>We propose this Academic </a:t>
            </a:r>
            <a:r>
              <a:rPr lang="en-US" sz="1200" b="0" i="0" u="none" strike="noStrike" noProof="0" dirty="0" err="1">
                <a:latin typeface="+mn-lt"/>
              </a:rPr>
              <a:t>Yr</a:t>
            </a:r>
            <a:r>
              <a:rPr lang="en-US" sz="1200" b="0" i="0" u="none" strike="noStrike" noProof="0" dirty="0">
                <a:latin typeface="+mn-lt"/>
              </a:rPr>
              <a:t> </a:t>
            </a:r>
            <a:r>
              <a:rPr lang="en-GB" sz="1200" b="0" i="0" u="none" strike="noStrike" noProof="0" dirty="0"/>
              <a:t>In house Depts (like the Home Economics Dept) to share their experiences around supporting L2LP students meet their Learning Outcomes across the 5 L2LP PLU’s. </a:t>
            </a:r>
          </a:p>
          <a:p>
            <a:pPr marL="0" indent="0" rtl="0" fontAlgn="base">
              <a:buFontTx/>
              <a:buNone/>
            </a:pPr>
            <a:endParaRPr lang="en-GB" sz="1200" b="0" i="0" u="none" strike="noStrike" noProof="0" dirty="0">
              <a:latin typeface="+mn-lt"/>
            </a:endParaRPr>
          </a:p>
          <a:p>
            <a:pPr marL="0" indent="0" rtl="0" fontAlgn="base">
              <a:buFontTx/>
              <a:buNone/>
            </a:pPr>
            <a:r>
              <a:rPr lang="en-GB" sz="1200" b="0" i="0" u="none" strike="noStrike" noProof="0" dirty="0">
                <a:latin typeface="+mn-lt"/>
              </a:rPr>
              <a:t>2</a:t>
            </a:r>
            <a:r>
              <a:rPr lang="en-GB" sz="1200" b="0" i="0" u="none" strike="noStrike" baseline="30000" noProof="0" dirty="0">
                <a:latin typeface="+mn-lt"/>
              </a:rPr>
              <a:t>nd</a:t>
            </a:r>
            <a:r>
              <a:rPr lang="en-GB" sz="1200" b="0" i="0" u="none" strike="noStrike" noProof="0" dirty="0">
                <a:latin typeface="+mn-lt"/>
              </a:rPr>
              <a:t> thing we need to do is to </a:t>
            </a:r>
            <a:r>
              <a:rPr lang="en-US" sz="1200" b="0" i="0" u="none" strike="noStrike" noProof="0" dirty="0">
                <a:latin typeface="+mn-lt"/>
              </a:rPr>
              <a:t>develop a </a:t>
            </a:r>
            <a:r>
              <a:rPr lang="en-GB" sz="1200" b="1" i="0" u="none" strike="noStrike" noProof="0" dirty="0"/>
              <a:t>System of communication and sharing </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i="0" u="none" strike="noStrike" noProof="0" dirty="0"/>
              <a:t>L1LP and L2LP Resources on Share point – this is </a:t>
            </a:r>
            <a:r>
              <a:rPr lang="en-GB" sz="1200" b="1" i="0" u="none" strike="noStrike" noProof="0" dirty="0">
                <a:highlight>
                  <a:srgbClr val="FFFF00"/>
                </a:highlight>
              </a:rPr>
              <a:t>ongoing also. </a:t>
            </a:r>
          </a:p>
          <a:p>
            <a:pPr marL="0" lvl="0" indent="0" algn="l">
              <a:lnSpc>
                <a:spcPct val="90000"/>
              </a:lnSpc>
              <a:spcBef>
                <a:spcPts val="500"/>
              </a:spcBef>
              <a:spcAft>
                <a:spcPts val="0"/>
              </a:spcAft>
              <a:buFont typeface="Arial,Sans-Serif"/>
              <a:buNone/>
            </a:pPr>
            <a:endParaRPr lang="en-GB" sz="1200" b="1" i="1" u="none" strike="noStrike" noProof="0" dirty="0"/>
          </a:p>
          <a:p>
            <a:endParaRPr lang="en-IE" dirty="0"/>
          </a:p>
        </p:txBody>
      </p:sp>
      <p:sp>
        <p:nvSpPr>
          <p:cNvPr id="4" name="Slide Number Placeholder 3"/>
          <p:cNvSpPr>
            <a:spLocks noGrp="1"/>
          </p:cNvSpPr>
          <p:nvPr>
            <p:ph type="sldNum" sz="quarter" idx="5"/>
          </p:nvPr>
        </p:nvSpPr>
        <p:spPr/>
        <p:txBody>
          <a:bodyPr/>
          <a:lstStyle/>
          <a:p>
            <a:fld id="{103CC922-D7EB-3445-8AC1-049392DC4B8F}" type="slidenum">
              <a:rPr lang="en-GB" smtClean="0"/>
              <a:t>24</a:t>
            </a:fld>
            <a:endParaRPr lang="en-GB"/>
          </a:p>
        </p:txBody>
      </p:sp>
    </p:spTree>
    <p:extLst>
      <p:ext uri="{BB962C8B-B14F-4D97-AF65-F5344CB8AC3E}">
        <p14:creationId xmlns:p14="http://schemas.microsoft.com/office/powerpoint/2010/main" val="5856649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dirty="0">
                <a:cs typeface="Calibri"/>
              </a:rPr>
              <a:t>Frances Presenting:</a:t>
            </a:r>
          </a:p>
          <a:p>
            <a:endParaRPr lang="en-GB" b="1" dirty="0"/>
          </a:p>
          <a:p>
            <a:r>
              <a:rPr lang="en-GB" b="1" u="sng" dirty="0">
                <a:ea typeface="+mj-lt"/>
                <a:cs typeface="+mj-lt"/>
              </a:rPr>
              <a:t>Based on all of this info we reflected on </a:t>
            </a:r>
          </a:p>
          <a:p>
            <a:endParaRPr lang="en-GB" b="1" u="sng" dirty="0">
              <a:ea typeface="+mj-lt"/>
              <a:cs typeface="+mj-lt"/>
            </a:endParaRPr>
          </a:p>
          <a:p>
            <a:r>
              <a:rPr lang="en-GB" b="1" u="none" dirty="0">
                <a:ea typeface="+mj-lt"/>
                <a:cs typeface="+mj-lt"/>
              </a:rPr>
              <a:t>What went well to date? </a:t>
            </a:r>
            <a:endParaRPr lang="en-GB" b="1" u="none" dirty="0"/>
          </a:p>
          <a:p>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a typeface="+mn-lt"/>
                <a:cs typeface="+mn-lt"/>
              </a:rPr>
              <a:t>We had great Support from Johanna Fitzgerald and Inclusion Coach Frances Gibson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a typeface="+mn-lt"/>
              <a:cs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cs typeface="Calibri"/>
              </a:rPr>
              <a:t>Great Teamwork by all 4 School Champions throughout. Having 4 People on the Project has been invaluable– Split the workload in 4- Tapped into people's different skill sets along the way.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cs typeface="Calibri"/>
              </a:rPr>
              <a:t>The Provision Mapping Tool Kit was so useful and easy to use. Supported staff presentation, staff, parent and student survey prep.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cs typeface="Calibri"/>
              </a:rPr>
              <a:t>We are a Microsoft School - All our Staff and students have Microsoft devices </a:t>
            </a:r>
            <a:r>
              <a:rPr lang="en-GB" sz="1200" dirty="0">
                <a:cs typeface="Calibri"/>
              </a:rPr>
              <a:t>and the use of Microsoft Forms provided a very quick way of collating Data from Staff and students. I cannot stress enough how instrumental for us having devices was in this Pilot Project.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cs typeface="Calibri"/>
              </a:rPr>
              <a:t>The Process was very worthwhile in collating information about how we meet the needs of our students across the Continuum Of Support which will inform planning for the next 3 years.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Engaging in this Pilot Project- We have engaged in </a:t>
            </a:r>
            <a:r>
              <a:rPr lang="en-US" dirty="0"/>
              <a:t>a cycle of School Self-Evaluation informed by the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LAOS 22 (Looking At Our Schools) Quality Framework to develop a provision map for </a:t>
            </a:r>
            <a:r>
              <a:rPr lang="en-US" dirty="0" err="1"/>
              <a:t>Coláiste</a:t>
            </a:r>
            <a:r>
              <a:rPr lang="en-US" dirty="0"/>
              <a:t> </a:t>
            </a:r>
            <a:r>
              <a:rPr lang="en-US" dirty="0" err="1"/>
              <a:t>Pobail</a:t>
            </a:r>
            <a:r>
              <a:rPr lang="en-US" dirty="0"/>
              <a:t> Setanta.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cs typeface="Calibri"/>
              </a:rPr>
              <a:t>This process allowed us to look at the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cs typeface="Calibri"/>
              </a:rPr>
              <a:t>Continuum of Support </a:t>
            </a:r>
            <a:r>
              <a:rPr lang="en-GB" sz="1200" dirty="0">
                <a:cs typeface="Calibri"/>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cs typeface="Calibri"/>
              </a:rPr>
              <a:t>School Self Evaluation</a:t>
            </a:r>
            <a:r>
              <a:rPr lang="en-GB" sz="1200" dirty="0">
                <a:cs typeface="Calibri"/>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cs typeface="Calibri"/>
              </a:rPr>
              <a:t>LAOS Looking at our Schools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sng" dirty="0">
                <a:cs typeface="Calibri"/>
              </a:rPr>
              <a:t>through the same lens. </a:t>
            </a:r>
            <a:endParaRPr lang="en-US" sz="1200" b="1" u="sng"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a typeface="+mn-lt"/>
                <a:cs typeface="+mn-lt"/>
              </a:rPr>
              <a:t>.</a:t>
            </a:r>
            <a:endParaRPr lang="en-US" sz="1200" dirty="0"/>
          </a:p>
          <a:p>
            <a:endParaRPr lang="en-US" dirty="0">
              <a:cs typeface="Calibri"/>
            </a:endParaRPr>
          </a:p>
        </p:txBody>
      </p:sp>
      <p:sp>
        <p:nvSpPr>
          <p:cNvPr id="4" name="Slide Number Placeholder 3"/>
          <p:cNvSpPr>
            <a:spLocks noGrp="1"/>
          </p:cNvSpPr>
          <p:nvPr>
            <p:ph type="sldNum" sz="quarter" idx="5"/>
          </p:nvPr>
        </p:nvSpPr>
        <p:spPr/>
        <p:txBody>
          <a:bodyPr/>
          <a:lstStyle/>
          <a:p>
            <a:fld id="{103CC922-D7EB-3445-8AC1-049392DC4B8F}" type="slidenum">
              <a:rPr lang="en-GB" smtClean="0"/>
              <a:t>25</a:t>
            </a:fld>
            <a:endParaRPr lang="en-GB"/>
          </a:p>
        </p:txBody>
      </p:sp>
    </p:spTree>
    <p:extLst>
      <p:ext uri="{BB962C8B-B14F-4D97-AF65-F5344CB8AC3E}">
        <p14:creationId xmlns:p14="http://schemas.microsoft.com/office/powerpoint/2010/main" val="20359163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dirty="0">
                <a:cs typeface="Calibri"/>
              </a:rPr>
              <a:t>Frances Presenting:</a:t>
            </a:r>
          </a:p>
          <a:p>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cs typeface="Calibri"/>
              </a:rPr>
              <a:t>We also reflected on what didn’t go well for us during this Pilot Project to date: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cs typeface="Calibri"/>
              </a:rPr>
              <a:t>Few responses from Parents </a:t>
            </a:r>
            <a:endParaRPr lang="en-GB" sz="1200"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cs typeface="Calibri"/>
              </a:rPr>
              <a:t>Language in the survey was ambiguous in parts – for staff / students and parents – confusion may have interfered with answers given back in surveys.  </a:t>
            </a:r>
          </a:p>
          <a:p>
            <a:endParaRPr lang="en-US" dirty="0">
              <a:cs typeface="Calibri"/>
            </a:endParaRPr>
          </a:p>
          <a:p>
            <a:r>
              <a:rPr lang="en-US" dirty="0">
                <a:cs typeface="Calibri"/>
              </a:rPr>
              <a:t>All teachers are familiar with the Continuum of Support model – the word 'All' may have been taken literally in some depts – if only one teacher was hesitant it may have changed the Dept answer.</a:t>
            </a:r>
          </a:p>
          <a:p>
            <a:endParaRPr lang="en-US" dirty="0">
              <a:cs typeface="Calibri"/>
            </a:endParaRP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103CC922-D7EB-3445-8AC1-049392DC4B8F}" type="slidenum">
              <a:rPr lang="en-GB" smtClean="0"/>
              <a:t>26</a:t>
            </a:fld>
            <a:endParaRPr lang="en-GB"/>
          </a:p>
        </p:txBody>
      </p:sp>
    </p:spTree>
    <p:extLst>
      <p:ext uri="{BB962C8B-B14F-4D97-AF65-F5344CB8AC3E}">
        <p14:creationId xmlns:p14="http://schemas.microsoft.com/office/powerpoint/2010/main" val="34008086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cs typeface="Calibri"/>
              </a:rPr>
              <a:t>Frances Presenting: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cs typeface="Calibri"/>
            </a:endParaRPr>
          </a:p>
          <a:p>
            <a:r>
              <a:rPr lang="en-GB" sz="1200" b="1" dirty="0"/>
              <a:t>Provision Mapping provides a helpful overview and allows the school to identify, monitor and evaluate gaps in our provision and identify areas of real strength in our School. </a:t>
            </a:r>
          </a:p>
          <a:p>
            <a:endParaRPr lang="en-GB" sz="1200" b="1" dirty="0"/>
          </a:p>
          <a:p>
            <a:r>
              <a:rPr lang="en-GB" sz="1200" b="1" dirty="0"/>
              <a:t>Provision Mapping is supporting identify our focus for SSE / supporting meeting the needs of students as per LAOS 22 and supporting us live out our Ethos Values in CPS. </a:t>
            </a:r>
          </a:p>
          <a:p>
            <a:endParaRPr lang="en-GB" sz="1200" dirty="0"/>
          </a:p>
          <a:p>
            <a:r>
              <a:rPr lang="en-GB" sz="1200" b="1" u="sng" dirty="0"/>
              <a:t>It provides a basis </a:t>
            </a:r>
          </a:p>
          <a:p>
            <a:endParaRPr lang="en-GB" sz="1200" b="1" dirty="0"/>
          </a:p>
          <a:p>
            <a:r>
              <a:rPr lang="en-GB" sz="1200" b="1" dirty="0"/>
              <a:t>To Strategically plan provision, </a:t>
            </a:r>
          </a:p>
          <a:p>
            <a:r>
              <a:rPr lang="en-GB" sz="1200" b="1" dirty="0"/>
              <a:t>To allocate resources </a:t>
            </a:r>
          </a:p>
          <a:p>
            <a:r>
              <a:rPr lang="en-GB" sz="1200" b="1" dirty="0"/>
              <a:t>To identify staff CPD needs.</a:t>
            </a:r>
          </a:p>
          <a:p>
            <a:endParaRPr lang="en-US" sz="1000" b="1" dirty="0">
              <a:solidFill>
                <a:srgbClr val="000000"/>
              </a:solidFill>
              <a:latin typeface="Calibri"/>
              <a:ea typeface="Roboto"/>
              <a:cs typeface="Calibri"/>
            </a:endParaRPr>
          </a:p>
          <a:p>
            <a:endParaRPr lang="en-US" sz="1200" b="1" dirty="0">
              <a:ea typeface="+mn-lt"/>
              <a:cs typeface="+mn-lt"/>
            </a:endParaRPr>
          </a:p>
          <a:p>
            <a:endParaRPr lang="en-US" sz="1000" b="1" dirty="0">
              <a:solidFill>
                <a:srgbClr val="000000"/>
              </a:solidFill>
              <a:latin typeface="Calibri"/>
              <a:ea typeface="Roboto"/>
              <a:cs typeface="Calibri"/>
            </a:endParaRPr>
          </a:p>
          <a:p>
            <a:endParaRPr lang="en-US" sz="1000" b="1" dirty="0">
              <a:solidFill>
                <a:srgbClr val="000000"/>
              </a:solidFill>
              <a:latin typeface="Calibri"/>
              <a:ea typeface="Roboto"/>
              <a:cs typeface="Calibri"/>
            </a:endParaRPr>
          </a:p>
          <a:p>
            <a:endParaRPr lang="en-US" sz="1000" b="1" dirty="0">
              <a:solidFill>
                <a:srgbClr val="000000"/>
              </a:solidFill>
              <a:latin typeface="Calibri"/>
              <a:ea typeface="Roboto"/>
              <a:cs typeface="Calibri"/>
            </a:endParaRPr>
          </a:p>
          <a:p>
            <a:endParaRPr lang="en-US" sz="1000" b="1" dirty="0">
              <a:solidFill>
                <a:srgbClr val="000000"/>
              </a:solidFill>
              <a:latin typeface="Calibri"/>
              <a:ea typeface="Roboto"/>
              <a:cs typeface="Calibri"/>
            </a:endParaRPr>
          </a:p>
          <a:p>
            <a:endParaRPr lang="en-US" sz="1000" b="1" dirty="0">
              <a:solidFill>
                <a:srgbClr val="000000"/>
              </a:solidFill>
              <a:latin typeface="Calibri"/>
              <a:ea typeface="Roboto"/>
              <a:cs typeface="Calibri"/>
            </a:endParaRPr>
          </a:p>
          <a:p>
            <a:endParaRPr lang="en-US" sz="1000" b="1" dirty="0">
              <a:solidFill>
                <a:srgbClr val="000000"/>
              </a:solidFill>
              <a:latin typeface="Calibri"/>
              <a:ea typeface="Roboto"/>
              <a:cs typeface="Calibri"/>
            </a:endParaRPr>
          </a:p>
          <a:p>
            <a:endParaRPr lang="en-IE" dirty="0"/>
          </a:p>
        </p:txBody>
      </p:sp>
      <p:sp>
        <p:nvSpPr>
          <p:cNvPr id="4" name="Slide Number Placeholder 3"/>
          <p:cNvSpPr>
            <a:spLocks noGrp="1"/>
          </p:cNvSpPr>
          <p:nvPr>
            <p:ph type="sldNum" sz="quarter" idx="5"/>
          </p:nvPr>
        </p:nvSpPr>
        <p:spPr/>
        <p:txBody>
          <a:bodyPr/>
          <a:lstStyle/>
          <a:p>
            <a:fld id="{103CC922-D7EB-3445-8AC1-049392DC4B8F}" type="slidenum">
              <a:rPr lang="en-GB" smtClean="0"/>
              <a:t>27</a:t>
            </a:fld>
            <a:endParaRPr lang="en-GB"/>
          </a:p>
        </p:txBody>
      </p:sp>
    </p:spTree>
    <p:extLst>
      <p:ext uri="{BB962C8B-B14F-4D97-AF65-F5344CB8AC3E}">
        <p14:creationId xmlns:p14="http://schemas.microsoft.com/office/powerpoint/2010/main" val="12491100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dirty="0">
                <a:cs typeface="Calibri"/>
              </a:rPr>
              <a:t>Frances Presenting:</a:t>
            </a:r>
          </a:p>
          <a:p>
            <a:endParaRPr lang="en-US" sz="1200" b="1" kern="1200" dirty="0">
              <a:solidFill>
                <a:srgbClr val="FFFFFF"/>
              </a:solidFill>
              <a:latin typeface="+mj-lt"/>
              <a:ea typeface="+mj-ea"/>
              <a:cs typeface="+mj-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ea typeface="+mn-lt"/>
                <a:cs typeface="+mn-lt"/>
              </a:rPr>
              <a:t>This is a Planning Overview Document that we are beginning to populate in our school - </a:t>
            </a:r>
            <a:r>
              <a:rPr lang="en-US" sz="1200" b="1" kern="1200" dirty="0">
                <a:solidFill>
                  <a:srgbClr val="FFFFFF"/>
                </a:solidFill>
                <a:latin typeface="+mj-lt"/>
                <a:ea typeface="+mj-ea"/>
                <a:cs typeface="+mj-cs"/>
              </a:rPr>
              <a:t>bespoke to </a:t>
            </a:r>
            <a:r>
              <a:rPr lang="en-US" sz="1200" b="1" kern="1200" dirty="0" err="1">
                <a:solidFill>
                  <a:srgbClr val="FFFFFF"/>
                </a:solidFill>
                <a:latin typeface="+mj-lt"/>
                <a:ea typeface="+mj-ea"/>
                <a:cs typeface="+mj-cs"/>
              </a:rPr>
              <a:t>Colaiste</a:t>
            </a:r>
            <a:r>
              <a:rPr lang="en-US" sz="1200" b="1" kern="1200" dirty="0">
                <a:solidFill>
                  <a:srgbClr val="FFFFFF"/>
                </a:solidFill>
                <a:latin typeface="+mj-lt"/>
                <a:ea typeface="+mj-ea"/>
                <a:cs typeface="+mj-cs"/>
              </a:rPr>
              <a:t> </a:t>
            </a:r>
            <a:r>
              <a:rPr lang="en-US" sz="1200" b="1" kern="1200" dirty="0" err="1">
                <a:solidFill>
                  <a:srgbClr val="FFFFFF"/>
                </a:solidFill>
                <a:latin typeface="+mj-lt"/>
                <a:ea typeface="+mj-ea"/>
                <a:cs typeface="+mj-cs"/>
              </a:rPr>
              <a:t>Pobail</a:t>
            </a:r>
            <a:r>
              <a:rPr lang="en-US" sz="1200" b="1" kern="1200" dirty="0">
                <a:solidFill>
                  <a:srgbClr val="FFFFFF"/>
                </a:solidFill>
                <a:latin typeface="+mj-lt"/>
                <a:ea typeface="+mj-ea"/>
                <a:cs typeface="+mj-cs"/>
              </a:rPr>
              <a:t> Setanta.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u="sng" kern="1200" dirty="0">
              <a:solidFill>
                <a:srgbClr val="FFFFFF"/>
              </a:solidFill>
              <a:latin typeface="+mj-lt"/>
              <a:ea typeface="+mj-ea"/>
              <a:cs typeface="+mj-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E" sz="1200" b="1" u="sng" dirty="0">
                <a:solidFill>
                  <a:srgbClr val="002060"/>
                </a:solidFill>
                <a:effectLst/>
                <a:latin typeface="Cambria" panose="02040503050406030204" pitchFamily="18" charset="0"/>
                <a:ea typeface="Times New Roman" panose="02020603050405020304" pitchFamily="18" charset="0"/>
              </a:rPr>
              <a:t>supporting our school towards integrated improvement planning</a:t>
            </a:r>
            <a:endParaRPr lang="en-US" sz="1200" b="1" u="sng" kern="1200" dirty="0">
              <a:solidFill>
                <a:srgbClr val="FFFFFF"/>
              </a:solidFill>
              <a:latin typeface="+mj-lt"/>
              <a:ea typeface="+mj-ea"/>
              <a:cs typeface="+mj-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rgbClr val="FFFFFF"/>
              </a:solidFill>
              <a:latin typeface="+mj-lt"/>
              <a:ea typeface="+mj-ea"/>
              <a:cs typeface="+mj-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rgbClr val="FFFFFF"/>
                </a:solidFill>
                <a:latin typeface="+mj-lt"/>
                <a:ea typeface="+mj-ea"/>
                <a:cs typeface="+mj-cs"/>
              </a:rPr>
              <a:t>Helps with Transparency right across our School Community.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rgbClr val="FFFFFF"/>
                </a:solidFill>
                <a:latin typeface="+mj-lt"/>
                <a:ea typeface="+mj-ea"/>
                <a:cs typeface="+mj-cs"/>
              </a:rPr>
              <a:t>Shows our model of Provision across our School.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rgbClr val="FFFFFF"/>
                </a:solidFill>
                <a:latin typeface="+mj-lt"/>
                <a:ea typeface="+mj-ea"/>
                <a:cs typeface="+mj-cs"/>
              </a:rPr>
              <a:t>All staff can see where their work links in to support all / some and few students in our school.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rgbClr val="FFFFFF"/>
              </a:solidFill>
              <a:latin typeface="+mj-lt"/>
              <a:ea typeface="+mj-ea"/>
              <a:cs typeface="+mj-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rgbClr val="FFFFFF"/>
                </a:solidFill>
                <a:latin typeface="+mj-lt"/>
                <a:ea typeface="+mj-ea"/>
                <a:cs typeface="+mj-cs"/>
              </a:rPr>
              <a:t>Where our SEN resource allocation is being directed – to improve outcomes for our most vulnerable students across the COS.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rgbClr val="FFFFFF"/>
                </a:solidFill>
                <a:latin typeface="+mj-lt"/>
                <a:ea typeface="+mj-ea"/>
                <a:cs typeface="+mj-cs"/>
              </a:rPr>
              <a:t>How we direct our Provision.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rgbClr val="FFFFFF"/>
                </a:solidFill>
                <a:latin typeface="+mj-lt"/>
                <a:ea typeface="+mj-ea"/>
                <a:cs typeface="+mj-cs"/>
              </a:rPr>
              <a:t>How we are implementing our Ethos.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rgbClr val="FFFFFF"/>
              </a:solidFill>
              <a:latin typeface="+mj-lt"/>
              <a:ea typeface="+mj-ea"/>
              <a:cs typeface="+mj-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rgbClr val="FFFFFF"/>
              </a:solidFill>
              <a:latin typeface="+mj-lt"/>
              <a:ea typeface="+mj-ea"/>
              <a:cs typeface="+mj-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dirty="0">
              <a:ea typeface="+mn-lt"/>
              <a:cs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dirty="0">
              <a:ea typeface="+mn-lt"/>
              <a:cs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FFFF"/>
                </a:solidFill>
              </a:rPr>
              <a:t>Those items highlighted in Yellow </a:t>
            </a:r>
            <a:r>
              <a:rPr lang="en-GB" sz="1200" b="1" dirty="0">
                <a:ea typeface="+mn-lt"/>
                <a:cs typeface="+mn-lt"/>
              </a:rPr>
              <a:t>are items we are working on to improve on this Academic Year and going forward as a result of engaging in the Pilot Project student / staff / parent surveys.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dirty="0">
              <a:ea typeface="+mn-lt"/>
              <a:cs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ea typeface="+mn-lt"/>
                <a:cs typeface="+mn-lt"/>
              </a:rPr>
              <a:t>It highlights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dirty="0">
              <a:ea typeface="+mn-lt"/>
              <a:cs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ea typeface="+mn-lt"/>
                <a:cs typeface="+mn-lt"/>
              </a:rPr>
              <a:t>CPD put in place.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dirty="0">
              <a:ea typeface="+mn-lt"/>
              <a:cs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ea typeface="+mn-lt"/>
                <a:cs typeface="+mn-lt"/>
              </a:rPr>
              <a:t>SSE Focus  Etc.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dirty="0">
              <a:ea typeface="+mn-lt"/>
              <a:cs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dirty="0">
              <a:ea typeface="+mn-lt"/>
              <a:cs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ea typeface="+mn-lt"/>
                <a:cs typeface="+mn-lt"/>
              </a:rPr>
              <a:t>Its bespoke to our school.</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ea typeface="+mn-lt"/>
                <a:cs typeface="+mn-lt"/>
              </a:rPr>
              <a:t>A lovely planning document to map all </a:t>
            </a:r>
            <a:r>
              <a:rPr lang="en-IE" sz="1200" b="0" dirty="0"/>
              <a:t>Preventative, Proactive &amp; Solution Focused Whole School Approaches to Inclusive &amp; Special Education in </a:t>
            </a:r>
            <a:r>
              <a:rPr lang="en-IE" sz="1200" b="0" dirty="0" err="1"/>
              <a:t>Colaiste</a:t>
            </a:r>
            <a:r>
              <a:rPr lang="en-IE" sz="1200" b="0" dirty="0"/>
              <a:t> Pobail Setanta. </a:t>
            </a:r>
            <a:endParaRPr lang="en-GB" sz="1200" b="0" dirty="0">
              <a:ea typeface="+mn-lt"/>
              <a:cs typeface="+mn-lt"/>
            </a:endParaRPr>
          </a:p>
          <a:p>
            <a:endParaRPr lang="en-US" sz="1200" dirty="0">
              <a:solidFill>
                <a:srgbClr val="FFFFFF"/>
              </a:solidFill>
            </a:endParaRPr>
          </a:p>
        </p:txBody>
      </p:sp>
      <p:sp>
        <p:nvSpPr>
          <p:cNvPr id="4" name="Slide Number Placeholder 3"/>
          <p:cNvSpPr>
            <a:spLocks noGrp="1"/>
          </p:cNvSpPr>
          <p:nvPr>
            <p:ph type="sldNum" sz="quarter" idx="10"/>
          </p:nvPr>
        </p:nvSpPr>
        <p:spPr/>
        <p:txBody>
          <a:bodyPr/>
          <a:lstStyle/>
          <a:p>
            <a:fld id="{AA9A986F-B796-460A-ACBE-F52796005C15}" type="slidenum">
              <a:rPr lang="en-IE" smtClean="0"/>
              <a:t>28</a:t>
            </a:fld>
            <a:endParaRPr lang="en-IE"/>
          </a:p>
        </p:txBody>
      </p:sp>
    </p:spTree>
    <p:extLst>
      <p:ext uri="{BB962C8B-B14F-4D97-AF65-F5344CB8AC3E}">
        <p14:creationId xmlns:p14="http://schemas.microsoft.com/office/powerpoint/2010/main" val="25557447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dirty="0">
                <a:cs typeface="Calibri"/>
              </a:rPr>
              <a:t>Frances Presenting:</a:t>
            </a:r>
          </a:p>
          <a:p>
            <a:endParaRPr lang="en-US" b="1" dirty="0">
              <a:cs typeface="Calibri"/>
            </a:endParaRPr>
          </a:p>
          <a:p>
            <a:r>
              <a:rPr lang="en-IE" sz="1200" i="1" dirty="0">
                <a:solidFill>
                  <a:schemeClr val="bg1"/>
                </a:solidFill>
                <a:effectLst/>
                <a:latin typeface="Cambria"/>
                <a:ea typeface="Times New Roman" panose="02020603050405020304" pitchFamily="18" charset="0"/>
                <a:cs typeface="Calibri"/>
              </a:rPr>
              <a:t>Title of todays presentation:</a:t>
            </a:r>
          </a:p>
          <a:p>
            <a:r>
              <a:rPr lang="en-IE" sz="1200" b="1" i="1" dirty="0">
                <a:solidFill>
                  <a:schemeClr val="bg1"/>
                </a:solidFill>
                <a:effectLst/>
                <a:latin typeface="Cambria"/>
                <a:ea typeface="Times New Roman" panose="02020603050405020304" pitchFamily="18" charset="0"/>
                <a:cs typeface="Calibri"/>
              </a:rPr>
              <a:t>It Takes a Village to Raise a Child: </a:t>
            </a:r>
            <a:endParaRPr lang="en-US" b="1" dirty="0">
              <a:solidFill>
                <a:schemeClr val="bg1"/>
              </a:solidFill>
            </a:endParaRPr>
          </a:p>
          <a:p>
            <a:r>
              <a:rPr lang="en-IE" sz="1200" b="1" i="1" dirty="0">
                <a:solidFill>
                  <a:schemeClr val="bg1"/>
                </a:solidFill>
                <a:effectLst/>
                <a:latin typeface="Cambria"/>
                <a:ea typeface="Times New Roman" panose="02020603050405020304" pitchFamily="18" charset="0"/>
                <a:cs typeface="Calibri"/>
              </a:rPr>
              <a:t>Does Provision Mapping support schools to respond collectively to the diverse needs of all students?’</a:t>
            </a:r>
            <a:endParaRPr lang="en-IE" b="1" dirty="0">
              <a:solidFill>
                <a:schemeClr val="bg1"/>
              </a:solidFill>
            </a:endParaRPr>
          </a:p>
          <a:p>
            <a:endParaRPr lang="en-US" b="1" dirty="0">
              <a:cs typeface="Calibri"/>
            </a:endParaRPr>
          </a:p>
          <a:p>
            <a:endParaRPr lang="en-US" b="1" dirty="0">
              <a:cs typeface="Calibri"/>
            </a:endParaRPr>
          </a:p>
          <a:p>
            <a:r>
              <a:rPr lang="en-US" b="1" dirty="0">
                <a:cs typeface="Calibri"/>
              </a:rPr>
              <a:t>In CPS, We may not be a Village, but we most certainly are a community of Staff / Students and Parents who collectively work together daily to ensure we are delivering Inclusive practice. </a:t>
            </a:r>
          </a:p>
          <a:p>
            <a:endParaRPr lang="en-US" b="1" dirty="0">
              <a:cs typeface="Calibri"/>
            </a:endParaRPr>
          </a:p>
          <a:p>
            <a:endParaRPr lang="en-GB" sz="1200"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103CC922-D7EB-3445-8AC1-049392DC4B8F}" type="slidenum">
              <a:rPr lang="en-GB" smtClean="0"/>
              <a:t>29</a:t>
            </a:fld>
            <a:endParaRPr lang="en-GB"/>
          </a:p>
        </p:txBody>
      </p:sp>
    </p:spTree>
    <p:extLst>
      <p:ext uri="{BB962C8B-B14F-4D97-AF65-F5344CB8AC3E}">
        <p14:creationId xmlns:p14="http://schemas.microsoft.com/office/powerpoint/2010/main" val="1981843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800040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216149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0606974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1/24/2023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884211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1/24/2023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11312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1/24/2023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584923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1/24/2023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509495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9393210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059105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736913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664957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1/24/2023</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19482367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5.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3.png"/></Relationships>
</file>

<file path=ppt/slides/_rels/slide1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 Id="rId9"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8" Type="http://schemas.openxmlformats.org/officeDocument/2006/relationships/diagramColors" Target="../diagrams/colors8.xml"/><Relationship Id="rId13" Type="http://schemas.openxmlformats.org/officeDocument/2006/relationships/diagramColors" Target="../diagrams/colors9.xml"/><Relationship Id="rId3" Type="http://schemas.openxmlformats.org/officeDocument/2006/relationships/notesSlide" Target="../notesSlides/notesSlide28.xml"/><Relationship Id="rId7" Type="http://schemas.openxmlformats.org/officeDocument/2006/relationships/diagramQuickStyle" Target="../diagrams/quickStyle8.xml"/><Relationship Id="rId12" Type="http://schemas.openxmlformats.org/officeDocument/2006/relationships/diagramQuickStyle" Target="../diagrams/quickStyle9.xml"/><Relationship Id="rId17" Type="http://schemas.openxmlformats.org/officeDocument/2006/relationships/image" Target="../media/image3.png"/><Relationship Id="rId2" Type="http://schemas.openxmlformats.org/officeDocument/2006/relationships/slideLayout" Target="../slideLayouts/slideLayout7.xml"/><Relationship Id="rId16" Type="http://schemas.openxmlformats.org/officeDocument/2006/relationships/image" Target="../media/image5.png"/><Relationship Id="rId1" Type="http://schemas.openxmlformats.org/officeDocument/2006/relationships/tags" Target="../tags/tag1.xml"/><Relationship Id="rId6" Type="http://schemas.openxmlformats.org/officeDocument/2006/relationships/diagramLayout" Target="../diagrams/layout8.xml"/><Relationship Id="rId11" Type="http://schemas.openxmlformats.org/officeDocument/2006/relationships/diagramLayout" Target="../diagrams/layout9.xml"/><Relationship Id="rId5" Type="http://schemas.openxmlformats.org/officeDocument/2006/relationships/diagramData" Target="../diagrams/data8.xml"/><Relationship Id="rId15" Type="http://schemas.openxmlformats.org/officeDocument/2006/relationships/hyperlink" Target="http://www.learninghouse.ie/" TargetMode="External"/><Relationship Id="rId10" Type="http://schemas.openxmlformats.org/officeDocument/2006/relationships/diagramData" Target="../diagrams/data9.xml"/><Relationship Id="rId4" Type="http://schemas.openxmlformats.org/officeDocument/2006/relationships/image" Target="../media/image38.png"/><Relationship Id="rId9" Type="http://schemas.microsoft.com/office/2007/relationships/diagramDrawing" Target="../diagrams/drawing8.xml"/><Relationship Id="rId14" Type="http://schemas.microsoft.com/office/2007/relationships/diagramDrawing" Target="../diagrams/drawing9.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0" y="0"/>
            <a:ext cx="12192000" cy="6858000"/>
          </a:xfrm>
          <a:prstGeom prst="rect">
            <a:avLst/>
          </a:prstGeom>
          <a:solidFill>
            <a:srgbClr val="276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276254"/>
              </a:solidFill>
            </a:endParaRPr>
          </a:p>
        </p:txBody>
      </p:sp>
      <p:sp>
        <p:nvSpPr>
          <p:cNvPr id="13" name="TextBox 12"/>
          <p:cNvSpPr txBox="1"/>
          <p:nvPr/>
        </p:nvSpPr>
        <p:spPr>
          <a:xfrm>
            <a:off x="1547352" y="1837596"/>
            <a:ext cx="6788157" cy="830997"/>
          </a:xfrm>
          <a:prstGeom prst="rect">
            <a:avLst/>
          </a:prstGeom>
          <a:noFill/>
        </p:spPr>
        <p:txBody>
          <a:bodyPr wrap="square" lIns="68580" tIns="34290" rIns="68580" bIns="34290" rtlCol="0" anchor="t">
            <a:spAutoFit/>
          </a:bodyPr>
          <a:lstStyle/>
          <a:p>
            <a:r>
              <a:rPr lang="en-GB" sz="4950" b="1" err="1">
                <a:solidFill>
                  <a:schemeClr val="bg1"/>
                </a:solidFill>
                <a:latin typeface="Roboto"/>
                <a:ea typeface="Roboto"/>
                <a:cs typeface="Roboto"/>
              </a:rPr>
              <a:t>Coláiste</a:t>
            </a:r>
            <a:r>
              <a:rPr lang="en-GB" sz="4950" b="1">
                <a:solidFill>
                  <a:schemeClr val="bg1"/>
                </a:solidFill>
                <a:latin typeface="Roboto"/>
                <a:ea typeface="Roboto"/>
                <a:cs typeface="Roboto"/>
              </a:rPr>
              <a:t> </a:t>
            </a:r>
            <a:r>
              <a:rPr lang="en-GB" sz="4950" b="1" err="1">
                <a:solidFill>
                  <a:schemeClr val="bg1"/>
                </a:solidFill>
                <a:latin typeface="Roboto"/>
                <a:ea typeface="Roboto"/>
                <a:cs typeface="Roboto"/>
              </a:rPr>
              <a:t>Pobail</a:t>
            </a:r>
            <a:r>
              <a:rPr lang="en-GB" sz="4950" b="1">
                <a:solidFill>
                  <a:schemeClr val="bg1"/>
                </a:solidFill>
                <a:latin typeface="Roboto"/>
                <a:ea typeface="Roboto"/>
                <a:cs typeface="Roboto"/>
              </a:rPr>
              <a:t> Setanta</a:t>
            </a:r>
          </a:p>
        </p:txBody>
      </p:sp>
      <p:sp>
        <p:nvSpPr>
          <p:cNvPr id="14" name="TextBox 13"/>
          <p:cNvSpPr txBox="1"/>
          <p:nvPr/>
        </p:nvSpPr>
        <p:spPr>
          <a:xfrm>
            <a:off x="1670161" y="3246264"/>
            <a:ext cx="4791745" cy="2531462"/>
          </a:xfrm>
          <a:prstGeom prst="rect">
            <a:avLst/>
          </a:prstGeom>
          <a:noFill/>
        </p:spPr>
        <p:txBody>
          <a:bodyPr wrap="square" lIns="68580" tIns="34290" rIns="68580" bIns="34290" rtlCol="0" anchor="t">
            <a:spAutoFit/>
          </a:bodyPr>
          <a:lstStyle/>
          <a:p>
            <a:r>
              <a:rPr lang="en-IE" sz="2000" i="1" dirty="0">
                <a:solidFill>
                  <a:schemeClr val="bg1"/>
                </a:solidFill>
                <a:effectLst/>
                <a:latin typeface="Cambria"/>
                <a:ea typeface="Times New Roman" panose="02020603050405020304" pitchFamily="18" charset="0"/>
                <a:cs typeface="Calibri"/>
              </a:rPr>
              <a:t>It Takes a Village to Raise a Child: </a:t>
            </a:r>
            <a:endParaRPr lang="en-US" dirty="0">
              <a:solidFill>
                <a:schemeClr val="bg1"/>
              </a:solidFill>
            </a:endParaRPr>
          </a:p>
          <a:p>
            <a:r>
              <a:rPr lang="en-IE" sz="2000" i="1" dirty="0">
                <a:solidFill>
                  <a:schemeClr val="bg1"/>
                </a:solidFill>
                <a:effectLst/>
                <a:latin typeface="Cambria"/>
                <a:ea typeface="Times New Roman" panose="02020603050405020304" pitchFamily="18" charset="0"/>
                <a:cs typeface="Calibri"/>
              </a:rPr>
              <a:t>Does Provision Mapping support schools to respond collectively to the diverse needs of all students?’</a:t>
            </a:r>
            <a:endParaRPr lang="en-IE" dirty="0">
              <a:solidFill>
                <a:schemeClr val="bg1"/>
              </a:solidFill>
            </a:endParaRPr>
          </a:p>
          <a:p>
            <a:endParaRPr lang="en-IE" sz="2000" i="1" dirty="0">
              <a:solidFill>
                <a:schemeClr val="bg1"/>
              </a:solidFill>
              <a:latin typeface="Cambria"/>
              <a:ea typeface="Roboto"/>
              <a:cs typeface="Calibri"/>
            </a:endParaRPr>
          </a:p>
          <a:p>
            <a:r>
              <a:rPr lang="en-IE" sz="2000" dirty="0">
                <a:solidFill>
                  <a:schemeClr val="bg1"/>
                </a:solidFill>
                <a:latin typeface="Cambria"/>
                <a:ea typeface="Roboto"/>
                <a:cs typeface="Calibri"/>
              </a:rPr>
              <a:t>Liam Walsh  (Principal)</a:t>
            </a:r>
            <a:endParaRPr lang="en-IE" sz="2000" i="1" dirty="0">
              <a:solidFill>
                <a:schemeClr val="bg1"/>
              </a:solidFill>
              <a:latin typeface="Cambria"/>
              <a:ea typeface="Roboto" charset="0"/>
              <a:cs typeface="Calibri"/>
            </a:endParaRPr>
          </a:p>
          <a:p>
            <a:r>
              <a:rPr lang="en-IE" sz="2000" dirty="0">
                <a:solidFill>
                  <a:schemeClr val="bg1"/>
                </a:solidFill>
                <a:latin typeface="Cambria"/>
                <a:ea typeface="Roboto"/>
                <a:cs typeface="Calibri"/>
              </a:rPr>
              <a:t>Frances Shannon</a:t>
            </a:r>
            <a:r>
              <a:rPr lang="en-IE" sz="2000" i="1" dirty="0">
                <a:solidFill>
                  <a:schemeClr val="bg1"/>
                </a:solidFill>
                <a:latin typeface="Cambria"/>
                <a:ea typeface="Roboto"/>
                <a:cs typeface="Calibri"/>
              </a:rPr>
              <a:t>  (SENCO)</a:t>
            </a:r>
            <a:endParaRPr lang="en-IE" sz="2000" i="1" dirty="0">
              <a:solidFill>
                <a:schemeClr val="bg1"/>
              </a:solidFill>
              <a:latin typeface="Cambria"/>
              <a:ea typeface="Roboto" charset="0"/>
              <a:cs typeface="Calibri"/>
            </a:endParaRPr>
          </a:p>
          <a:p>
            <a:endParaRPr lang="en-GB" sz="2000" dirty="0">
              <a:solidFill>
                <a:schemeClr val="bg1"/>
              </a:solidFill>
              <a:latin typeface="Roboto" charset="0"/>
              <a:ea typeface="Roboto" charset="0"/>
              <a:cs typeface="Roboto" charset="0"/>
            </a:endParaRP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823" y="149831"/>
            <a:ext cx="3103550" cy="1156294"/>
          </a:xfrm>
          <a:prstGeom prst="rect">
            <a:avLst/>
          </a:prstGeom>
        </p:spPr>
      </p:pic>
      <p:pic>
        <p:nvPicPr>
          <p:cNvPr id="18" name="Pictur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41431" y="-573101"/>
            <a:ext cx="7250569" cy="7343996"/>
          </a:xfrm>
          <a:prstGeom prst="rect">
            <a:avLst/>
          </a:prstGeom>
        </p:spPr>
      </p:pic>
      <p:pic>
        <p:nvPicPr>
          <p:cNvPr id="8" name="Picture 7">
            <a:extLst>
              <a:ext uri="{FF2B5EF4-FFF2-40B4-BE49-F238E27FC236}">
                <a16:creationId xmlns:a16="http://schemas.microsoft.com/office/drawing/2014/main" id="{3A9B0F4F-DB7C-44DD-9557-A309279391C6}"/>
              </a:ext>
            </a:extLst>
          </p:cNvPr>
          <p:cNvPicPr>
            <a:picLocks noChangeAspect="1"/>
          </p:cNvPicPr>
          <p:nvPr/>
        </p:nvPicPr>
        <p:blipFill>
          <a:blip r:embed="rId5"/>
          <a:stretch>
            <a:fillRect/>
          </a:stretch>
        </p:blipFill>
        <p:spPr>
          <a:xfrm>
            <a:off x="398574" y="331767"/>
            <a:ext cx="1527191" cy="1497014"/>
          </a:xfrm>
          <a:prstGeom prst="rect">
            <a:avLst/>
          </a:prstGeom>
        </p:spPr>
      </p:pic>
      <p:pic>
        <p:nvPicPr>
          <p:cNvPr id="4" name="Picture 3">
            <a:extLst>
              <a:ext uri="{FF2B5EF4-FFF2-40B4-BE49-F238E27FC236}">
                <a16:creationId xmlns:a16="http://schemas.microsoft.com/office/drawing/2014/main" id="{7D90E65E-4C07-42DE-90FB-DD84DC530E87}"/>
              </a:ext>
            </a:extLst>
          </p:cNvPr>
          <p:cNvPicPr>
            <a:picLocks noChangeAspect="1"/>
          </p:cNvPicPr>
          <p:nvPr/>
        </p:nvPicPr>
        <p:blipFill>
          <a:blip r:embed="rId6"/>
          <a:stretch>
            <a:fillRect/>
          </a:stretch>
        </p:blipFill>
        <p:spPr>
          <a:xfrm>
            <a:off x="6461906" y="2982959"/>
            <a:ext cx="5494543" cy="3046459"/>
          </a:xfrm>
          <a:prstGeom prst="rect">
            <a:avLst/>
          </a:prstGeom>
        </p:spPr>
      </p:pic>
    </p:spTree>
    <p:extLst>
      <p:ext uri="{BB962C8B-B14F-4D97-AF65-F5344CB8AC3E}">
        <p14:creationId xmlns:p14="http://schemas.microsoft.com/office/powerpoint/2010/main" val="2139517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AC3602-3348-4F31-9E43-076B03514E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857250"/>
            <a:ext cx="9144000" cy="1268016"/>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3267A5B1-6DE4-0761-7130-F1A2A5B7C27E}"/>
              </a:ext>
            </a:extLst>
          </p:cNvPr>
          <p:cNvSpPr>
            <a:spLocks noGrp="1"/>
          </p:cNvSpPr>
          <p:nvPr>
            <p:ph type="title"/>
          </p:nvPr>
        </p:nvSpPr>
        <p:spPr>
          <a:xfrm>
            <a:off x="2152651" y="1082686"/>
            <a:ext cx="7372350" cy="817147"/>
          </a:xfrm>
        </p:spPr>
        <p:txBody>
          <a:bodyPr>
            <a:normAutofit/>
          </a:bodyPr>
          <a:lstStyle/>
          <a:p>
            <a:r>
              <a:rPr lang="en-GB" sz="2700">
                <a:solidFill>
                  <a:srgbClr val="FFFFFF"/>
                </a:solidFill>
                <a:cs typeface="Calibri Light"/>
              </a:rPr>
              <a:t>Aim of Pilot Project </a:t>
            </a:r>
            <a:endParaRPr lang="en-GB" sz="2700">
              <a:solidFill>
                <a:srgbClr val="FFFFFF"/>
              </a:solidFill>
            </a:endParaRPr>
          </a:p>
        </p:txBody>
      </p:sp>
      <p:graphicFrame>
        <p:nvGraphicFramePr>
          <p:cNvPr id="5" name="Content Placeholder 2">
            <a:extLst>
              <a:ext uri="{FF2B5EF4-FFF2-40B4-BE49-F238E27FC236}">
                <a16:creationId xmlns:a16="http://schemas.microsoft.com/office/drawing/2014/main" id="{B976FB3E-9977-BB03-3EF6-6F334675BAF2}"/>
              </a:ext>
            </a:extLst>
          </p:cNvPr>
          <p:cNvGraphicFramePr>
            <a:graphicFrameLocks noGrp="1"/>
          </p:cNvGraphicFramePr>
          <p:nvPr>
            <p:ph idx="1"/>
            <p:extLst>
              <p:ext uri="{D42A27DB-BD31-4B8C-83A1-F6EECF244321}">
                <p14:modId xmlns:p14="http://schemas.microsoft.com/office/powerpoint/2010/main" val="661363592"/>
              </p:ext>
            </p:extLst>
          </p:nvPr>
        </p:nvGraphicFramePr>
        <p:xfrm>
          <a:off x="2422073" y="2491182"/>
          <a:ext cx="7462157" cy="28273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Graphic 11">
            <a:extLst>
              <a:ext uri="{FF2B5EF4-FFF2-40B4-BE49-F238E27FC236}">
                <a16:creationId xmlns:a16="http://schemas.microsoft.com/office/drawing/2014/main" id="{394094B0-A6C9-44BE-9042-66EF0612F6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01913" y="1301123"/>
            <a:ext cx="104279" cy="10427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sz="1350"/>
          </a:p>
        </p:txBody>
      </p:sp>
      <p:sp>
        <p:nvSpPr>
          <p:cNvPr id="13" name="Graphic 10">
            <a:extLst>
              <a:ext uri="{FF2B5EF4-FFF2-40B4-BE49-F238E27FC236}">
                <a16:creationId xmlns:a16="http://schemas.microsoft.com/office/drawing/2014/main" id="{64C2CA96-0B16-4AA7-B340-33044D2385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970996" y="1473093"/>
            <a:ext cx="68354" cy="68354"/>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sz="1350"/>
          </a:p>
        </p:txBody>
      </p:sp>
      <p:sp>
        <p:nvSpPr>
          <p:cNvPr id="15" name="Graphic 12">
            <a:extLst>
              <a:ext uri="{FF2B5EF4-FFF2-40B4-BE49-F238E27FC236}">
                <a16:creationId xmlns:a16="http://schemas.microsoft.com/office/drawing/2014/main" id="{1D50D7A8-F1D5-4306-8A9B-DD7A73EB8B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90256" y="1859451"/>
            <a:ext cx="95786" cy="95786"/>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sz="1350"/>
          </a:p>
        </p:txBody>
      </p:sp>
      <p:pic>
        <p:nvPicPr>
          <p:cNvPr id="155" name="Picture 154" descr="A picture containing text&#10;&#10;Description automatically generated">
            <a:extLst>
              <a:ext uri="{FF2B5EF4-FFF2-40B4-BE49-F238E27FC236}">
                <a16:creationId xmlns:a16="http://schemas.microsoft.com/office/drawing/2014/main" id="{5FFE6500-6984-36F2-779E-E6B1259FA23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044227" y="5318808"/>
            <a:ext cx="1618919" cy="600613"/>
          </a:xfrm>
          <a:prstGeom prst="rect">
            <a:avLst/>
          </a:prstGeom>
        </p:spPr>
      </p:pic>
      <p:grpSp>
        <p:nvGrpSpPr>
          <p:cNvPr id="10" name="Group 9">
            <a:extLst>
              <a:ext uri="{FF2B5EF4-FFF2-40B4-BE49-F238E27FC236}">
                <a16:creationId xmlns:a16="http://schemas.microsoft.com/office/drawing/2014/main" id="{497FC3D4-EC3F-4452-874D-CF98CE96194F}"/>
              </a:ext>
            </a:extLst>
          </p:cNvPr>
          <p:cNvGrpSpPr/>
          <p:nvPr/>
        </p:nvGrpSpPr>
        <p:grpSpPr>
          <a:xfrm>
            <a:off x="1423171" y="857250"/>
            <a:ext cx="137094" cy="5143500"/>
            <a:chOff x="-4373" y="0"/>
            <a:chExt cx="182792" cy="6858000"/>
          </a:xfrm>
        </p:grpSpPr>
        <p:sp>
          <p:nvSpPr>
            <p:cNvPr id="12" name="Rectangle 11">
              <a:extLst>
                <a:ext uri="{FF2B5EF4-FFF2-40B4-BE49-F238E27FC236}">
                  <a16:creationId xmlns:a16="http://schemas.microsoft.com/office/drawing/2014/main" id="{449342A1-3611-4262-833D-14A6DD3E4CC0}"/>
                </a:ext>
              </a:extLst>
            </p:cNvPr>
            <p:cNvSpPr/>
            <p:nvPr/>
          </p:nvSpPr>
          <p:spPr>
            <a:xfrm>
              <a:off x="-4373" y="0"/>
              <a:ext cx="182792" cy="2286000"/>
            </a:xfrm>
            <a:prstGeom prst="rect">
              <a:avLst/>
            </a:prstGeom>
            <a:solidFill>
              <a:srgbClr val="79AE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5F9A6F"/>
                </a:solidFill>
              </a:endParaRPr>
            </a:p>
          </p:txBody>
        </p:sp>
        <p:sp>
          <p:nvSpPr>
            <p:cNvPr id="14" name="Rectangle 13">
              <a:extLst>
                <a:ext uri="{FF2B5EF4-FFF2-40B4-BE49-F238E27FC236}">
                  <a16:creationId xmlns:a16="http://schemas.microsoft.com/office/drawing/2014/main" id="{383E6BAF-8D37-447A-8F0E-80A517FD01F0}"/>
                </a:ext>
              </a:extLst>
            </p:cNvPr>
            <p:cNvSpPr/>
            <p:nvPr/>
          </p:nvSpPr>
          <p:spPr>
            <a:xfrm>
              <a:off x="-4373" y="2286000"/>
              <a:ext cx="182792" cy="2286000"/>
            </a:xfrm>
            <a:prstGeom prst="rect">
              <a:avLst/>
            </a:prstGeom>
            <a:solidFill>
              <a:srgbClr val="5F9A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5F9A6F"/>
                </a:solidFill>
              </a:endParaRPr>
            </a:p>
          </p:txBody>
        </p:sp>
        <p:sp>
          <p:nvSpPr>
            <p:cNvPr id="16" name="Rectangle 15">
              <a:extLst>
                <a:ext uri="{FF2B5EF4-FFF2-40B4-BE49-F238E27FC236}">
                  <a16:creationId xmlns:a16="http://schemas.microsoft.com/office/drawing/2014/main" id="{CFCE1D51-7798-48D9-B61C-1A6D78830DD0}"/>
                </a:ext>
              </a:extLst>
            </p:cNvPr>
            <p:cNvSpPr/>
            <p:nvPr/>
          </p:nvSpPr>
          <p:spPr>
            <a:xfrm>
              <a:off x="-4373" y="4572000"/>
              <a:ext cx="182792" cy="2286000"/>
            </a:xfrm>
            <a:prstGeom prst="rect">
              <a:avLst/>
            </a:prstGeom>
            <a:solidFill>
              <a:srgbClr val="276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5F9A6F"/>
                </a:solidFill>
              </a:endParaRPr>
            </a:p>
          </p:txBody>
        </p:sp>
      </p:grpSp>
    </p:spTree>
    <p:extLst>
      <p:ext uri="{BB962C8B-B14F-4D97-AF65-F5344CB8AC3E}">
        <p14:creationId xmlns:p14="http://schemas.microsoft.com/office/powerpoint/2010/main" val="2001368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344EB-BA74-4E85-8E44-CD5A9BE88034}"/>
              </a:ext>
            </a:extLst>
          </p:cNvPr>
          <p:cNvSpPr>
            <a:spLocks noGrp="1"/>
          </p:cNvSpPr>
          <p:nvPr>
            <p:ph type="title"/>
          </p:nvPr>
        </p:nvSpPr>
        <p:spPr>
          <a:xfrm>
            <a:off x="1670432" y="1191805"/>
            <a:ext cx="5741570" cy="554911"/>
          </a:xfrm>
        </p:spPr>
        <p:txBody>
          <a:bodyPr vert="horz" lIns="68580" tIns="34290" rIns="68580" bIns="34290" rtlCol="0" anchor="b">
            <a:noAutofit/>
          </a:bodyPr>
          <a:lstStyle/>
          <a:p>
            <a:br>
              <a:rPr lang="en-US" sz="1800">
                <a:ea typeface="+mj-lt"/>
                <a:cs typeface="+mj-lt"/>
              </a:rPr>
            </a:br>
            <a:r>
              <a:rPr lang="en-US" sz="1800" b="1">
                <a:ea typeface="+mj-lt"/>
                <a:cs typeface="+mj-lt"/>
              </a:rPr>
              <a:t>In CPS, we have mapped the relationship between </a:t>
            </a:r>
            <a:br>
              <a:rPr lang="en-US" sz="1800" b="1">
                <a:ea typeface="+mj-lt"/>
                <a:cs typeface="+mj-lt"/>
              </a:rPr>
            </a:br>
            <a:r>
              <a:rPr lang="en-US" sz="1800" b="1">
                <a:ea typeface="+mj-lt"/>
                <a:cs typeface="+mj-lt"/>
              </a:rPr>
              <a:t>Cognitive Ability Test results with </a:t>
            </a:r>
            <a:br>
              <a:rPr lang="en-US" sz="1800" b="1">
                <a:ea typeface="+mj-lt"/>
                <a:cs typeface="+mj-lt"/>
              </a:rPr>
            </a:br>
            <a:r>
              <a:rPr lang="en-US" sz="1800" b="1">
                <a:ea typeface="+mj-lt"/>
                <a:cs typeface="+mj-lt"/>
              </a:rPr>
              <a:t>Support across COS and Attainment.</a:t>
            </a:r>
            <a:endParaRPr lang="en-US" sz="1800" b="1"/>
          </a:p>
        </p:txBody>
      </p:sp>
      <p:pic>
        <p:nvPicPr>
          <p:cNvPr id="4" name="Content Placeholder 3">
            <a:extLst>
              <a:ext uri="{FF2B5EF4-FFF2-40B4-BE49-F238E27FC236}">
                <a16:creationId xmlns:a16="http://schemas.microsoft.com/office/drawing/2014/main" id="{351E36F3-134A-49B4-BE86-BDBE062CAC71}"/>
              </a:ext>
            </a:extLst>
          </p:cNvPr>
          <p:cNvPicPr>
            <a:picLocks noGrp="1"/>
          </p:cNvPicPr>
          <p:nvPr>
            <p:ph idx="1"/>
          </p:nvPr>
        </p:nvPicPr>
        <p:blipFill>
          <a:blip r:embed="rId3"/>
          <a:stretch>
            <a:fillRect/>
          </a:stretch>
        </p:blipFill>
        <p:spPr>
          <a:xfrm>
            <a:off x="1524002" y="2114440"/>
            <a:ext cx="3138341" cy="3558926"/>
          </a:xfrm>
          <a:prstGeom prst="rect">
            <a:avLst/>
          </a:prstGeom>
        </p:spPr>
      </p:pic>
      <p:pic>
        <p:nvPicPr>
          <p:cNvPr id="6" name="Picture 5">
            <a:extLst>
              <a:ext uri="{FF2B5EF4-FFF2-40B4-BE49-F238E27FC236}">
                <a16:creationId xmlns:a16="http://schemas.microsoft.com/office/drawing/2014/main" id="{EE8FB734-E60F-483A-AEA4-33FF6587C3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48522" y="1033106"/>
            <a:ext cx="1814861" cy="674091"/>
          </a:xfrm>
          <a:prstGeom prst="rect">
            <a:avLst/>
          </a:prstGeom>
        </p:spPr>
      </p:pic>
      <p:pic>
        <p:nvPicPr>
          <p:cNvPr id="5" name="Picture 4">
            <a:extLst>
              <a:ext uri="{FF2B5EF4-FFF2-40B4-BE49-F238E27FC236}">
                <a16:creationId xmlns:a16="http://schemas.microsoft.com/office/drawing/2014/main" id="{0FD12165-F9CF-4107-1CA9-20F03B50623D}"/>
              </a:ext>
            </a:extLst>
          </p:cNvPr>
          <p:cNvPicPr>
            <a:picLocks noChangeAspect="1"/>
          </p:cNvPicPr>
          <p:nvPr/>
        </p:nvPicPr>
        <p:blipFill>
          <a:blip r:embed="rId5"/>
          <a:stretch>
            <a:fillRect/>
          </a:stretch>
        </p:blipFill>
        <p:spPr>
          <a:xfrm>
            <a:off x="4896328" y="2180290"/>
            <a:ext cx="5728412" cy="3558926"/>
          </a:xfrm>
          <a:prstGeom prst="rect">
            <a:avLst/>
          </a:prstGeom>
        </p:spPr>
      </p:pic>
      <p:grpSp>
        <p:nvGrpSpPr>
          <p:cNvPr id="10" name="Group 9">
            <a:extLst>
              <a:ext uri="{FF2B5EF4-FFF2-40B4-BE49-F238E27FC236}">
                <a16:creationId xmlns:a16="http://schemas.microsoft.com/office/drawing/2014/main" id="{09A4809A-9E32-5BC7-A158-88492E493506}"/>
              </a:ext>
            </a:extLst>
          </p:cNvPr>
          <p:cNvGrpSpPr/>
          <p:nvPr/>
        </p:nvGrpSpPr>
        <p:grpSpPr>
          <a:xfrm>
            <a:off x="263236" y="1009650"/>
            <a:ext cx="137094" cy="5143500"/>
            <a:chOff x="-4373" y="0"/>
            <a:chExt cx="182792" cy="6858000"/>
          </a:xfrm>
        </p:grpSpPr>
        <p:sp>
          <p:nvSpPr>
            <p:cNvPr id="7" name="Rectangle 6">
              <a:extLst>
                <a:ext uri="{FF2B5EF4-FFF2-40B4-BE49-F238E27FC236}">
                  <a16:creationId xmlns:a16="http://schemas.microsoft.com/office/drawing/2014/main" id="{53580880-7AA9-39CE-4AF3-9A77ADC6B981}"/>
                </a:ext>
              </a:extLst>
            </p:cNvPr>
            <p:cNvSpPr/>
            <p:nvPr/>
          </p:nvSpPr>
          <p:spPr>
            <a:xfrm>
              <a:off x="-4373" y="0"/>
              <a:ext cx="182792" cy="2286000"/>
            </a:xfrm>
            <a:prstGeom prst="rect">
              <a:avLst/>
            </a:prstGeom>
            <a:solidFill>
              <a:srgbClr val="79AE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5F9A6F"/>
                </a:solidFill>
              </a:endParaRPr>
            </a:p>
          </p:txBody>
        </p:sp>
        <p:sp>
          <p:nvSpPr>
            <p:cNvPr id="8" name="Rectangle 7">
              <a:extLst>
                <a:ext uri="{FF2B5EF4-FFF2-40B4-BE49-F238E27FC236}">
                  <a16:creationId xmlns:a16="http://schemas.microsoft.com/office/drawing/2014/main" id="{65E987B1-BA1A-FF8A-65D1-35D8B65622A9}"/>
                </a:ext>
              </a:extLst>
            </p:cNvPr>
            <p:cNvSpPr/>
            <p:nvPr/>
          </p:nvSpPr>
          <p:spPr>
            <a:xfrm>
              <a:off x="-4373" y="2286000"/>
              <a:ext cx="182792" cy="2286000"/>
            </a:xfrm>
            <a:prstGeom prst="rect">
              <a:avLst/>
            </a:prstGeom>
            <a:solidFill>
              <a:srgbClr val="5F9A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5F9A6F"/>
                </a:solidFill>
              </a:endParaRPr>
            </a:p>
          </p:txBody>
        </p:sp>
        <p:sp>
          <p:nvSpPr>
            <p:cNvPr id="9" name="Rectangle 8">
              <a:extLst>
                <a:ext uri="{FF2B5EF4-FFF2-40B4-BE49-F238E27FC236}">
                  <a16:creationId xmlns:a16="http://schemas.microsoft.com/office/drawing/2014/main" id="{3A27822C-F5EC-40F9-EA88-99B6ADFE86CD}"/>
                </a:ext>
              </a:extLst>
            </p:cNvPr>
            <p:cNvSpPr/>
            <p:nvPr/>
          </p:nvSpPr>
          <p:spPr>
            <a:xfrm>
              <a:off x="-4373" y="4572000"/>
              <a:ext cx="182792" cy="2286000"/>
            </a:xfrm>
            <a:prstGeom prst="rect">
              <a:avLst/>
            </a:prstGeom>
            <a:solidFill>
              <a:srgbClr val="276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5F9A6F"/>
                </a:solidFill>
              </a:endParaRPr>
            </a:p>
          </p:txBody>
        </p:sp>
      </p:grpSp>
    </p:spTree>
    <p:extLst>
      <p:ext uri="{BB962C8B-B14F-4D97-AF65-F5344CB8AC3E}">
        <p14:creationId xmlns:p14="http://schemas.microsoft.com/office/powerpoint/2010/main" val="9906873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230F97C-4EB3-E1AA-E218-FF5057DD07FD}"/>
              </a:ext>
            </a:extLst>
          </p:cNvPr>
          <p:cNvSpPr txBox="1"/>
          <p:nvPr/>
        </p:nvSpPr>
        <p:spPr>
          <a:xfrm>
            <a:off x="3424860" y="1358369"/>
            <a:ext cx="5471491" cy="461665"/>
          </a:xfrm>
          <a:prstGeom prst="rect">
            <a:avLst/>
          </a:prstGeom>
          <a:noFill/>
        </p:spPr>
        <p:txBody>
          <a:bodyPr wrap="square" rtlCol="0">
            <a:spAutoFit/>
          </a:bodyPr>
          <a:lstStyle/>
          <a:p>
            <a:r>
              <a:rPr lang="en-IE" sz="2400">
                <a:solidFill>
                  <a:srgbClr val="FF0000"/>
                </a:solidFill>
              </a:rPr>
              <a:t>SSE in CPS - Review Year 2022/23</a:t>
            </a:r>
          </a:p>
        </p:txBody>
      </p:sp>
      <p:sp>
        <p:nvSpPr>
          <p:cNvPr id="4" name="TextBox 3">
            <a:extLst>
              <a:ext uri="{FF2B5EF4-FFF2-40B4-BE49-F238E27FC236}">
                <a16:creationId xmlns:a16="http://schemas.microsoft.com/office/drawing/2014/main" id="{17E29E4D-27AF-7084-CED6-9AE9B3AB9AF7}"/>
              </a:ext>
            </a:extLst>
          </p:cNvPr>
          <p:cNvSpPr txBox="1"/>
          <p:nvPr/>
        </p:nvSpPr>
        <p:spPr>
          <a:xfrm>
            <a:off x="2269725" y="2165283"/>
            <a:ext cx="1958804" cy="346249"/>
          </a:xfrm>
          <a:prstGeom prst="rect">
            <a:avLst/>
          </a:prstGeom>
          <a:noFill/>
        </p:spPr>
        <p:txBody>
          <a:bodyPr wrap="square" lIns="68580" tIns="34290" rIns="68580" bIns="34290" rtlCol="0" anchor="t">
            <a:spAutoFit/>
          </a:bodyPr>
          <a:lstStyle/>
          <a:p>
            <a:r>
              <a:rPr lang="en-IE" sz="1800" b="1"/>
              <a:t>2. Target Setting</a:t>
            </a:r>
          </a:p>
        </p:txBody>
      </p:sp>
      <p:sp>
        <p:nvSpPr>
          <p:cNvPr id="6" name="TextBox 5">
            <a:extLst>
              <a:ext uri="{FF2B5EF4-FFF2-40B4-BE49-F238E27FC236}">
                <a16:creationId xmlns:a16="http://schemas.microsoft.com/office/drawing/2014/main" id="{79C948B7-7370-A3EB-122C-216297E9CDE5}"/>
              </a:ext>
            </a:extLst>
          </p:cNvPr>
          <p:cNvSpPr txBox="1"/>
          <p:nvPr/>
        </p:nvSpPr>
        <p:spPr>
          <a:xfrm>
            <a:off x="4814456" y="2119192"/>
            <a:ext cx="2406029" cy="346249"/>
          </a:xfrm>
          <a:prstGeom prst="rect">
            <a:avLst/>
          </a:prstGeom>
          <a:noFill/>
        </p:spPr>
        <p:txBody>
          <a:bodyPr wrap="square" lIns="68580" tIns="34290" rIns="68580" bIns="34290" rtlCol="0" anchor="t">
            <a:spAutoFit/>
          </a:bodyPr>
          <a:lstStyle/>
          <a:p>
            <a:r>
              <a:rPr lang="en-IE" sz="1800" b="1"/>
              <a:t> 1. Ethos Program</a:t>
            </a:r>
            <a:endParaRPr lang="en-IE" sz="1800" b="1">
              <a:cs typeface="Calibri"/>
            </a:endParaRPr>
          </a:p>
        </p:txBody>
      </p:sp>
      <p:sp>
        <p:nvSpPr>
          <p:cNvPr id="7" name="TextBox 6">
            <a:extLst>
              <a:ext uri="{FF2B5EF4-FFF2-40B4-BE49-F238E27FC236}">
                <a16:creationId xmlns:a16="http://schemas.microsoft.com/office/drawing/2014/main" id="{E6F4347F-EB3E-991B-2076-CAD3E4B8DF5F}"/>
              </a:ext>
            </a:extLst>
          </p:cNvPr>
          <p:cNvSpPr txBox="1"/>
          <p:nvPr/>
        </p:nvSpPr>
        <p:spPr>
          <a:xfrm>
            <a:off x="7275466" y="2119192"/>
            <a:ext cx="2708060" cy="346249"/>
          </a:xfrm>
          <a:prstGeom prst="rect">
            <a:avLst/>
          </a:prstGeom>
          <a:noFill/>
        </p:spPr>
        <p:txBody>
          <a:bodyPr wrap="square" lIns="68580" tIns="34290" rIns="68580" bIns="34290" rtlCol="0" anchor="t">
            <a:spAutoFit/>
          </a:bodyPr>
          <a:lstStyle/>
          <a:p>
            <a:r>
              <a:rPr lang="en-IE" sz="1800" b="1"/>
              <a:t>3. SEN Provision Mapping</a:t>
            </a:r>
          </a:p>
        </p:txBody>
      </p:sp>
      <p:sp>
        <p:nvSpPr>
          <p:cNvPr id="8" name="Arrow: Down 7">
            <a:extLst>
              <a:ext uri="{FF2B5EF4-FFF2-40B4-BE49-F238E27FC236}">
                <a16:creationId xmlns:a16="http://schemas.microsoft.com/office/drawing/2014/main" id="{679E0774-075F-671D-19DF-79775DA6D0C5}"/>
              </a:ext>
            </a:extLst>
          </p:cNvPr>
          <p:cNvSpPr/>
          <p:nvPr/>
        </p:nvSpPr>
        <p:spPr>
          <a:xfrm>
            <a:off x="5479403" y="2511530"/>
            <a:ext cx="452761" cy="8588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350"/>
          </a:p>
        </p:txBody>
      </p:sp>
      <p:sp>
        <p:nvSpPr>
          <p:cNvPr id="15" name="TextBox 14">
            <a:extLst>
              <a:ext uri="{FF2B5EF4-FFF2-40B4-BE49-F238E27FC236}">
                <a16:creationId xmlns:a16="http://schemas.microsoft.com/office/drawing/2014/main" id="{FF407590-C9CD-B253-C8EF-443BCBB0F3EF}"/>
              </a:ext>
            </a:extLst>
          </p:cNvPr>
          <p:cNvSpPr txBox="1"/>
          <p:nvPr/>
        </p:nvSpPr>
        <p:spPr>
          <a:xfrm>
            <a:off x="2269725" y="2570136"/>
            <a:ext cx="2544731" cy="300082"/>
          </a:xfrm>
          <a:prstGeom prst="rect">
            <a:avLst/>
          </a:prstGeom>
          <a:noFill/>
        </p:spPr>
        <p:txBody>
          <a:bodyPr wrap="square" rtlCol="0">
            <a:spAutoFit/>
          </a:bodyPr>
          <a:lstStyle/>
          <a:p>
            <a:r>
              <a:rPr lang="en-IE" sz="1350"/>
              <a:t>School initiative- all 3</a:t>
            </a:r>
            <a:r>
              <a:rPr lang="en-IE" sz="1350" baseline="30000"/>
              <a:t>rd</a:t>
            </a:r>
            <a:r>
              <a:rPr lang="en-IE" sz="1350"/>
              <a:t> Years</a:t>
            </a:r>
          </a:p>
        </p:txBody>
      </p:sp>
      <p:sp>
        <p:nvSpPr>
          <p:cNvPr id="16" name="TextBox 15">
            <a:extLst>
              <a:ext uri="{FF2B5EF4-FFF2-40B4-BE49-F238E27FC236}">
                <a16:creationId xmlns:a16="http://schemas.microsoft.com/office/drawing/2014/main" id="{2CFEFD24-B580-9DF9-45F7-E9588D019139}"/>
              </a:ext>
            </a:extLst>
          </p:cNvPr>
          <p:cNvSpPr txBox="1"/>
          <p:nvPr/>
        </p:nvSpPr>
        <p:spPr>
          <a:xfrm>
            <a:off x="7355787" y="2515155"/>
            <a:ext cx="2946480" cy="1107996"/>
          </a:xfrm>
          <a:prstGeom prst="rect">
            <a:avLst/>
          </a:prstGeom>
          <a:noFill/>
        </p:spPr>
        <p:txBody>
          <a:bodyPr wrap="square" lIns="68580" tIns="34290" rIns="68580" bIns="34290" rtlCol="0" anchor="t">
            <a:spAutoFit/>
          </a:bodyPr>
          <a:lstStyle/>
          <a:p>
            <a:r>
              <a:rPr lang="en-IE" sz="1350"/>
              <a:t>Developing a Provision Map, reflecting our school post-COVID and resetting provision for students with additional needs and SEN across the Continuum of Support in our school</a:t>
            </a:r>
          </a:p>
        </p:txBody>
      </p:sp>
      <p:sp>
        <p:nvSpPr>
          <p:cNvPr id="17" name="Arrow: Left-Up 16">
            <a:extLst>
              <a:ext uri="{FF2B5EF4-FFF2-40B4-BE49-F238E27FC236}">
                <a16:creationId xmlns:a16="http://schemas.microsoft.com/office/drawing/2014/main" id="{6C68963E-CF7E-DC56-0A1B-3E3867EB3326}"/>
              </a:ext>
            </a:extLst>
          </p:cNvPr>
          <p:cNvSpPr/>
          <p:nvPr/>
        </p:nvSpPr>
        <p:spPr>
          <a:xfrm>
            <a:off x="7686475" y="3732253"/>
            <a:ext cx="1338309" cy="1107997"/>
          </a:xfrm>
          <a:prstGeom prst="lef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350"/>
          </a:p>
        </p:txBody>
      </p:sp>
      <p:sp>
        <p:nvSpPr>
          <p:cNvPr id="18" name="Arrow: Left-Up 17">
            <a:extLst>
              <a:ext uri="{FF2B5EF4-FFF2-40B4-BE49-F238E27FC236}">
                <a16:creationId xmlns:a16="http://schemas.microsoft.com/office/drawing/2014/main" id="{066A41A4-1C13-A78E-E1D9-7A8925879246}"/>
              </a:ext>
            </a:extLst>
          </p:cNvPr>
          <p:cNvSpPr/>
          <p:nvPr/>
        </p:nvSpPr>
        <p:spPr>
          <a:xfrm rot="5400000">
            <a:off x="2570437" y="3393669"/>
            <a:ext cx="1436177" cy="1218277"/>
          </a:xfrm>
          <a:prstGeom prst="lef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350"/>
          </a:p>
        </p:txBody>
      </p:sp>
      <p:sp>
        <p:nvSpPr>
          <p:cNvPr id="5" name="Rectangle 4">
            <a:extLst>
              <a:ext uri="{FF2B5EF4-FFF2-40B4-BE49-F238E27FC236}">
                <a16:creationId xmlns:a16="http://schemas.microsoft.com/office/drawing/2014/main" id="{B855441B-008B-82A3-AAF2-DB7A5AA97204}"/>
              </a:ext>
            </a:extLst>
          </p:cNvPr>
          <p:cNvSpPr/>
          <p:nvPr/>
        </p:nvSpPr>
        <p:spPr>
          <a:xfrm>
            <a:off x="1520720" y="857250"/>
            <a:ext cx="137094" cy="1714500"/>
          </a:xfrm>
          <a:prstGeom prst="rect">
            <a:avLst/>
          </a:prstGeom>
          <a:solidFill>
            <a:srgbClr val="79AE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5F9A6F"/>
              </a:solidFill>
            </a:endParaRPr>
          </a:p>
        </p:txBody>
      </p:sp>
      <p:grpSp>
        <p:nvGrpSpPr>
          <p:cNvPr id="22" name="Group 21">
            <a:extLst>
              <a:ext uri="{FF2B5EF4-FFF2-40B4-BE49-F238E27FC236}">
                <a16:creationId xmlns:a16="http://schemas.microsoft.com/office/drawing/2014/main" id="{B8105118-B8B8-DD14-7B8C-1CFAF6BCA7B1}"/>
              </a:ext>
            </a:extLst>
          </p:cNvPr>
          <p:cNvGrpSpPr/>
          <p:nvPr/>
        </p:nvGrpSpPr>
        <p:grpSpPr>
          <a:xfrm>
            <a:off x="1520720" y="857250"/>
            <a:ext cx="137094" cy="5143500"/>
            <a:chOff x="-4373" y="0"/>
            <a:chExt cx="182792" cy="6858000"/>
          </a:xfrm>
        </p:grpSpPr>
        <p:sp>
          <p:nvSpPr>
            <p:cNvPr id="19" name="Rectangle 18">
              <a:extLst>
                <a:ext uri="{FF2B5EF4-FFF2-40B4-BE49-F238E27FC236}">
                  <a16:creationId xmlns:a16="http://schemas.microsoft.com/office/drawing/2014/main" id="{A8350E0C-9192-6A75-193C-6BABD65BDFDA}"/>
                </a:ext>
              </a:extLst>
            </p:cNvPr>
            <p:cNvSpPr/>
            <p:nvPr/>
          </p:nvSpPr>
          <p:spPr>
            <a:xfrm>
              <a:off x="-4373" y="0"/>
              <a:ext cx="182792" cy="2286000"/>
            </a:xfrm>
            <a:prstGeom prst="rect">
              <a:avLst/>
            </a:prstGeom>
            <a:solidFill>
              <a:srgbClr val="79AE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5F9A6F"/>
                </a:solidFill>
              </a:endParaRPr>
            </a:p>
          </p:txBody>
        </p:sp>
        <p:sp>
          <p:nvSpPr>
            <p:cNvPr id="20" name="Rectangle 19">
              <a:extLst>
                <a:ext uri="{FF2B5EF4-FFF2-40B4-BE49-F238E27FC236}">
                  <a16:creationId xmlns:a16="http://schemas.microsoft.com/office/drawing/2014/main" id="{4F672360-B43E-8660-406A-36D679423F0D}"/>
                </a:ext>
              </a:extLst>
            </p:cNvPr>
            <p:cNvSpPr/>
            <p:nvPr/>
          </p:nvSpPr>
          <p:spPr>
            <a:xfrm>
              <a:off x="-4373" y="2286000"/>
              <a:ext cx="182792" cy="2286000"/>
            </a:xfrm>
            <a:prstGeom prst="rect">
              <a:avLst/>
            </a:prstGeom>
            <a:solidFill>
              <a:srgbClr val="5F9A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5F9A6F"/>
                </a:solidFill>
              </a:endParaRPr>
            </a:p>
          </p:txBody>
        </p:sp>
        <p:sp>
          <p:nvSpPr>
            <p:cNvPr id="21" name="Rectangle 20">
              <a:extLst>
                <a:ext uri="{FF2B5EF4-FFF2-40B4-BE49-F238E27FC236}">
                  <a16:creationId xmlns:a16="http://schemas.microsoft.com/office/drawing/2014/main" id="{6A6249EB-277C-9CD3-571E-038BFD019C41}"/>
                </a:ext>
              </a:extLst>
            </p:cNvPr>
            <p:cNvSpPr/>
            <p:nvPr/>
          </p:nvSpPr>
          <p:spPr>
            <a:xfrm>
              <a:off x="-4373" y="4572000"/>
              <a:ext cx="182792" cy="2286000"/>
            </a:xfrm>
            <a:prstGeom prst="rect">
              <a:avLst/>
            </a:prstGeom>
            <a:solidFill>
              <a:srgbClr val="276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5F9A6F"/>
                </a:solidFill>
              </a:endParaRPr>
            </a:p>
          </p:txBody>
        </p:sp>
      </p:grpSp>
      <p:pic>
        <p:nvPicPr>
          <p:cNvPr id="23" name="Picture 22">
            <a:extLst>
              <a:ext uri="{FF2B5EF4-FFF2-40B4-BE49-F238E27FC236}">
                <a16:creationId xmlns:a16="http://schemas.microsoft.com/office/drawing/2014/main" id="{1C2EEA37-E9C2-4C8D-A01F-D4C73D31ED2F}"/>
              </a:ext>
            </a:extLst>
          </p:cNvPr>
          <p:cNvPicPr>
            <a:picLocks noChangeAspect="1"/>
          </p:cNvPicPr>
          <p:nvPr/>
        </p:nvPicPr>
        <p:blipFill>
          <a:blip r:embed="rId3"/>
          <a:stretch>
            <a:fillRect/>
          </a:stretch>
        </p:blipFill>
        <p:spPr>
          <a:xfrm>
            <a:off x="4505526" y="3549860"/>
            <a:ext cx="2769940" cy="2523681"/>
          </a:xfrm>
          <a:prstGeom prst="rect">
            <a:avLst/>
          </a:prstGeom>
        </p:spPr>
      </p:pic>
      <p:pic>
        <p:nvPicPr>
          <p:cNvPr id="24" name="Picture 23">
            <a:extLst>
              <a:ext uri="{FF2B5EF4-FFF2-40B4-BE49-F238E27FC236}">
                <a16:creationId xmlns:a16="http://schemas.microsoft.com/office/drawing/2014/main" id="{E7777556-0066-4AB7-993C-8D689D82CE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29497" y="5143501"/>
            <a:ext cx="1814861" cy="674091"/>
          </a:xfrm>
          <a:prstGeom prst="rect">
            <a:avLst/>
          </a:prstGeom>
        </p:spPr>
      </p:pic>
    </p:spTree>
    <p:extLst>
      <p:ext uri="{BB962C8B-B14F-4D97-AF65-F5344CB8AC3E}">
        <p14:creationId xmlns:p14="http://schemas.microsoft.com/office/powerpoint/2010/main" val="131067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9F23B-F087-44BF-A419-2A4AA10DB150}"/>
              </a:ext>
            </a:extLst>
          </p:cNvPr>
          <p:cNvSpPr>
            <a:spLocks noGrp="1"/>
          </p:cNvSpPr>
          <p:nvPr>
            <p:ph type="title"/>
          </p:nvPr>
        </p:nvSpPr>
        <p:spPr>
          <a:xfrm>
            <a:off x="1626338" y="928190"/>
            <a:ext cx="7886700" cy="994172"/>
          </a:xfrm>
        </p:spPr>
        <p:txBody>
          <a:bodyPr>
            <a:normAutofit/>
          </a:bodyPr>
          <a:lstStyle/>
          <a:p>
            <a:r>
              <a:rPr lang="en-IE" b="1">
                <a:ea typeface="+mj-lt"/>
                <a:cs typeface="+mj-lt"/>
              </a:rPr>
              <a:t>Looking At Our School (2022)</a:t>
            </a:r>
            <a:endParaRPr lang="en-US">
              <a:ea typeface="+mj-lt"/>
              <a:cs typeface="+mj-lt"/>
            </a:endParaRPr>
          </a:p>
        </p:txBody>
      </p:sp>
      <mc:AlternateContent xmlns:mc="http://schemas.openxmlformats.org/markup-compatibility/2006" xmlns:p14="http://schemas.microsoft.com/office/powerpoint/2010/main">
        <mc:Choice Requires="p14">
          <p:contentPart p14:bwMode="auto" r:id="rId3">
            <p14:nvContentPartPr>
              <p14:cNvPr id="19" name="Ink 18">
                <a:extLst>
                  <a:ext uri="{FF2B5EF4-FFF2-40B4-BE49-F238E27FC236}">
                    <a16:creationId xmlns:a16="http://schemas.microsoft.com/office/drawing/2014/main" id="{27914375-19AB-4251-A298-D66281034E94}"/>
                  </a:ext>
                </a:extLst>
              </p14:cNvPr>
              <p14:cNvContentPartPr/>
              <p14:nvPr/>
            </p14:nvContentPartPr>
            <p14:xfrm>
              <a:off x="3768936" y="2978602"/>
              <a:ext cx="270" cy="270"/>
            </p14:xfrm>
          </p:contentPart>
        </mc:Choice>
        <mc:Fallback xmlns="">
          <p:pic>
            <p:nvPicPr>
              <p:cNvPr id="19" name="Ink 18">
                <a:extLst>
                  <a:ext uri="{FF2B5EF4-FFF2-40B4-BE49-F238E27FC236}">
                    <a16:creationId xmlns:a16="http://schemas.microsoft.com/office/drawing/2014/main" id="{27914375-19AB-4251-A298-D66281034E94}"/>
                  </a:ext>
                </a:extLst>
              </p:cNvPr>
              <p:cNvPicPr/>
              <p:nvPr/>
            </p:nvPicPr>
            <p:blipFill>
              <a:blip r:embed="rId4"/>
              <a:stretch>
                <a:fillRect/>
              </a:stretch>
            </p:blipFill>
            <p:spPr>
              <a:xfrm>
                <a:off x="3728436" y="2897602"/>
                <a:ext cx="81000" cy="162000"/>
              </a:xfrm>
              <a:prstGeom prst="rect">
                <a:avLst/>
              </a:prstGeom>
            </p:spPr>
          </p:pic>
        </mc:Fallback>
      </mc:AlternateContent>
      <p:pic>
        <p:nvPicPr>
          <p:cNvPr id="32" name="Picture 31">
            <a:extLst>
              <a:ext uri="{FF2B5EF4-FFF2-40B4-BE49-F238E27FC236}">
                <a16:creationId xmlns:a16="http://schemas.microsoft.com/office/drawing/2014/main" id="{46A4401F-A9CA-41A8-9AA8-F82A7F6D55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42741" y="5913777"/>
            <a:ext cx="1814861" cy="674091"/>
          </a:xfrm>
          <a:prstGeom prst="rect">
            <a:avLst/>
          </a:prstGeom>
        </p:spPr>
      </p:pic>
      <p:pic>
        <p:nvPicPr>
          <p:cNvPr id="3" name="Picture 3" descr="Graphical user interface&#10;&#10;Description automatically generated">
            <a:extLst>
              <a:ext uri="{FF2B5EF4-FFF2-40B4-BE49-F238E27FC236}">
                <a16:creationId xmlns:a16="http://schemas.microsoft.com/office/drawing/2014/main" id="{147C25DA-C20D-2479-64AA-661C10A177C1}"/>
              </a:ext>
            </a:extLst>
          </p:cNvPr>
          <p:cNvPicPr>
            <a:picLocks noChangeAspect="1"/>
          </p:cNvPicPr>
          <p:nvPr/>
        </p:nvPicPr>
        <p:blipFill>
          <a:blip r:embed="rId6"/>
          <a:stretch>
            <a:fillRect/>
          </a:stretch>
        </p:blipFill>
        <p:spPr>
          <a:xfrm>
            <a:off x="1479623" y="1619539"/>
            <a:ext cx="9086039" cy="4453910"/>
          </a:xfrm>
          <a:prstGeom prst="rect">
            <a:avLst/>
          </a:prstGeom>
        </p:spPr>
      </p:pic>
      <p:grpSp>
        <p:nvGrpSpPr>
          <p:cNvPr id="8" name="Group 7">
            <a:extLst>
              <a:ext uri="{FF2B5EF4-FFF2-40B4-BE49-F238E27FC236}">
                <a16:creationId xmlns:a16="http://schemas.microsoft.com/office/drawing/2014/main" id="{3E15131B-07E8-D055-216B-C4E1A20AB6B1}"/>
              </a:ext>
            </a:extLst>
          </p:cNvPr>
          <p:cNvGrpSpPr/>
          <p:nvPr/>
        </p:nvGrpSpPr>
        <p:grpSpPr>
          <a:xfrm>
            <a:off x="0" y="0"/>
            <a:ext cx="339850" cy="6858000"/>
            <a:chOff x="-4373" y="0"/>
            <a:chExt cx="182792" cy="6858000"/>
          </a:xfrm>
        </p:grpSpPr>
        <p:sp>
          <p:nvSpPr>
            <p:cNvPr id="9" name="Rectangle 8">
              <a:extLst>
                <a:ext uri="{FF2B5EF4-FFF2-40B4-BE49-F238E27FC236}">
                  <a16:creationId xmlns:a16="http://schemas.microsoft.com/office/drawing/2014/main" id="{291F7E51-6A8F-F91F-167F-274A5D4D9AA1}"/>
                </a:ext>
              </a:extLst>
            </p:cNvPr>
            <p:cNvSpPr/>
            <p:nvPr/>
          </p:nvSpPr>
          <p:spPr>
            <a:xfrm>
              <a:off x="-4373" y="0"/>
              <a:ext cx="182792" cy="2286000"/>
            </a:xfrm>
            <a:prstGeom prst="rect">
              <a:avLst/>
            </a:prstGeom>
            <a:solidFill>
              <a:srgbClr val="79AE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5F9A6F"/>
                </a:solidFill>
              </a:endParaRPr>
            </a:p>
          </p:txBody>
        </p:sp>
        <p:sp>
          <p:nvSpPr>
            <p:cNvPr id="10" name="Rectangle 9">
              <a:extLst>
                <a:ext uri="{FF2B5EF4-FFF2-40B4-BE49-F238E27FC236}">
                  <a16:creationId xmlns:a16="http://schemas.microsoft.com/office/drawing/2014/main" id="{ED049F57-71CD-50F7-CA5A-EC8C44AE99F6}"/>
                </a:ext>
              </a:extLst>
            </p:cNvPr>
            <p:cNvSpPr/>
            <p:nvPr/>
          </p:nvSpPr>
          <p:spPr>
            <a:xfrm>
              <a:off x="-4373" y="2286000"/>
              <a:ext cx="182792" cy="2286000"/>
            </a:xfrm>
            <a:prstGeom prst="rect">
              <a:avLst/>
            </a:prstGeom>
            <a:solidFill>
              <a:srgbClr val="5F9A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5F9A6F"/>
                </a:solidFill>
              </a:endParaRPr>
            </a:p>
          </p:txBody>
        </p:sp>
        <p:sp>
          <p:nvSpPr>
            <p:cNvPr id="11" name="Rectangle 10">
              <a:extLst>
                <a:ext uri="{FF2B5EF4-FFF2-40B4-BE49-F238E27FC236}">
                  <a16:creationId xmlns:a16="http://schemas.microsoft.com/office/drawing/2014/main" id="{FDA58083-84EC-C521-B2D3-76E5CEFDC38E}"/>
                </a:ext>
              </a:extLst>
            </p:cNvPr>
            <p:cNvSpPr/>
            <p:nvPr/>
          </p:nvSpPr>
          <p:spPr>
            <a:xfrm>
              <a:off x="-4373" y="4572000"/>
              <a:ext cx="182792" cy="2286000"/>
            </a:xfrm>
            <a:prstGeom prst="rect">
              <a:avLst/>
            </a:prstGeom>
            <a:solidFill>
              <a:srgbClr val="276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5F9A6F"/>
                </a:solidFill>
              </a:endParaRPr>
            </a:p>
          </p:txBody>
        </p:sp>
      </p:grpSp>
    </p:spTree>
    <p:extLst>
      <p:ext uri="{BB962C8B-B14F-4D97-AF65-F5344CB8AC3E}">
        <p14:creationId xmlns:p14="http://schemas.microsoft.com/office/powerpoint/2010/main" val="18863522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CF2FECAA-46A3-A3D3-0BCA-769F5107D8EF}"/>
              </a:ext>
            </a:extLst>
          </p:cNvPr>
          <p:cNvGrpSpPr/>
          <p:nvPr/>
        </p:nvGrpSpPr>
        <p:grpSpPr>
          <a:xfrm>
            <a:off x="0" y="0"/>
            <a:ext cx="339850" cy="6858000"/>
            <a:chOff x="-4373" y="0"/>
            <a:chExt cx="182792" cy="6858000"/>
          </a:xfrm>
        </p:grpSpPr>
        <p:sp>
          <p:nvSpPr>
            <p:cNvPr id="4" name="Rectangle 3">
              <a:extLst>
                <a:ext uri="{FF2B5EF4-FFF2-40B4-BE49-F238E27FC236}">
                  <a16:creationId xmlns:a16="http://schemas.microsoft.com/office/drawing/2014/main" id="{3F1DFAC8-44C5-A00A-D95F-A1DDFB549AA2}"/>
                </a:ext>
              </a:extLst>
            </p:cNvPr>
            <p:cNvSpPr/>
            <p:nvPr/>
          </p:nvSpPr>
          <p:spPr>
            <a:xfrm>
              <a:off x="-4373" y="0"/>
              <a:ext cx="182792" cy="2286000"/>
            </a:xfrm>
            <a:prstGeom prst="rect">
              <a:avLst/>
            </a:prstGeom>
            <a:solidFill>
              <a:srgbClr val="79AE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5F9A6F"/>
                </a:solidFill>
              </a:endParaRPr>
            </a:p>
          </p:txBody>
        </p:sp>
        <p:sp>
          <p:nvSpPr>
            <p:cNvPr id="5" name="Rectangle 4">
              <a:extLst>
                <a:ext uri="{FF2B5EF4-FFF2-40B4-BE49-F238E27FC236}">
                  <a16:creationId xmlns:a16="http://schemas.microsoft.com/office/drawing/2014/main" id="{09CC5D05-A7CD-78C0-1AF4-8DCDB68798E8}"/>
                </a:ext>
              </a:extLst>
            </p:cNvPr>
            <p:cNvSpPr/>
            <p:nvPr/>
          </p:nvSpPr>
          <p:spPr>
            <a:xfrm>
              <a:off x="-4373" y="2286000"/>
              <a:ext cx="182792" cy="2286000"/>
            </a:xfrm>
            <a:prstGeom prst="rect">
              <a:avLst/>
            </a:prstGeom>
            <a:solidFill>
              <a:srgbClr val="5F9A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5F9A6F"/>
                </a:solidFill>
              </a:endParaRPr>
            </a:p>
          </p:txBody>
        </p:sp>
        <p:sp>
          <p:nvSpPr>
            <p:cNvPr id="6" name="Rectangle 5">
              <a:extLst>
                <a:ext uri="{FF2B5EF4-FFF2-40B4-BE49-F238E27FC236}">
                  <a16:creationId xmlns:a16="http://schemas.microsoft.com/office/drawing/2014/main" id="{FF425516-AA12-E17A-9CB0-A1E47939F24A}"/>
                </a:ext>
              </a:extLst>
            </p:cNvPr>
            <p:cNvSpPr/>
            <p:nvPr/>
          </p:nvSpPr>
          <p:spPr>
            <a:xfrm>
              <a:off x="-4373" y="4572000"/>
              <a:ext cx="182792" cy="2286000"/>
            </a:xfrm>
            <a:prstGeom prst="rect">
              <a:avLst/>
            </a:prstGeom>
            <a:solidFill>
              <a:srgbClr val="276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5F9A6F"/>
                </a:solidFill>
              </a:endParaRPr>
            </a:p>
          </p:txBody>
        </p:sp>
      </p:grpSp>
      <p:pic>
        <p:nvPicPr>
          <p:cNvPr id="14" name="Picture 13">
            <a:extLst>
              <a:ext uri="{FF2B5EF4-FFF2-40B4-BE49-F238E27FC236}">
                <a16:creationId xmlns:a16="http://schemas.microsoft.com/office/drawing/2014/main" id="{F6A4FC0C-11B1-6306-C7DA-E60A5372AA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065" y="6020686"/>
            <a:ext cx="1814861" cy="674091"/>
          </a:xfrm>
          <a:prstGeom prst="rect">
            <a:avLst/>
          </a:prstGeom>
        </p:spPr>
      </p:pic>
      <p:pic>
        <p:nvPicPr>
          <p:cNvPr id="8" name="Picture 7">
            <a:extLst>
              <a:ext uri="{FF2B5EF4-FFF2-40B4-BE49-F238E27FC236}">
                <a16:creationId xmlns:a16="http://schemas.microsoft.com/office/drawing/2014/main" id="{0E613513-94CF-FFEB-6F85-64AEBC551829}"/>
              </a:ext>
            </a:extLst>
          </p:cNvPr>
          <p:cNvPicPr>
            <a:picLocks noChangeAspect="1"/>
          </p:cNvPicPr>
          <p:nvPr/>
        </p:nvPicPr>
        <p:blipFill>
          <a:blip r:embed="rId4"/>
          <a:stretch>
            <a:fillRect/>
          </a:stretch>
        </p:blipFill>
        <p:spPr>
          <a:xfrm>
            <a:off x="577567" y="284316"/>
            <a:ext cx="10531613" cy="1646064"/>
          </a:xfrm>
          <a:prstGeom prst="rect">
            <a:avLst/>
          </a:prstGeom>
        </p:spPr>
      </p:pic>
      <p:pic>
        <p:nvPicPr>
          <p:cNvPr id="10" name="Picture 9">
            <a:extLst>
              <a:ext uri="{FF2B5EF4-FFF2-40B4-BE49-F238E27FC236}">
                <a16:creationId xmlns:a16="http://schemas.microsoft.com/office/drawing/2014/main" id="{B40968B3-989D-44EA-1E6E-30D1B283B63B}"/>
              </a:ext>
            </a:extLst>
          </p:cNvPr>
          <p:cNvPicPr>
            <a:picLocks noChangeAspect="1"/>
          </p:cNvPicPr>
          <p:nvPr/>
        </p:nvPicPr>
        <p:blipFill>
          <a:blip r:embed="rId5"/>
          <a:stretch>
            <a:fillRect/>
          </a:stretch>
        </p:blipFill>
        <p:spPr>
          <a:xfrm>
            <a:off x="3512500" y="-1057007"/>
            <a:ext cx="8393316" cy="4397263"/>
          </a:xfrm>
          <a:prstGeom prst="rect">
            <a:avLst/>
          </a:prstGeom>
        </p:spPr>
      </p:pic>
    </p:spTree>
    <p:extLst>
      <p:ext uri="{BB962C8B-B14F-4D97-AF65-F5344CB8AC3E}">
        <p14:creationId xmlns:p14="http://schemas.microsoft.com/office/powerpoint/2010/main" val="20599179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E9A69-B752-C320-2F80-8027B15616E8}"/>
              </a:ext>
            </a:extLst>
          </p:cNvPr>
          <p:cNvSpPr>
            <a:spLocks noGrp="1"/>
          </p:cNvSpPr>
          <p:nvPr>
            <p:ph type="title"/>
          </p:nvPr>
        </p:nvSpPr>
        <p:spPr>
          <a:xfrm>
            <a:off x="1136428" y="627564"/>
            <a:ext cx="7474172" cy="1325563"/>
          </a:xfrm>
        </p:spPr>
        <p:txBody>
          <a:bodyPr>
            <a:normAutofit/>
          </a:bodyPr>
          <a:lstStyle/>
          <a:p>
            <a:r>
              <a:rPr lang="en-GB" sz="3700">
                <a:cs typeface="Calibri Light"/>
              </a:rPr>
              <a:t>How to Integrate Provision Mapping </a:t>
            </a:r>
            <a:br>
              <a:rPr lang="en-GB" sz="3700">
                <a:cs typeface="Calibri Light"/>
              </a:rPr>
            </a:br>
            <a:r>
              <a:rPr lang="en-GB" sz="3700">
                <a:cs typeface="Calibri Light"/>
              </a:rPr>
              <a:t>with key steps in SSE</a:t>
            </a:r>
            <a:endParaRPr lang="en-GB" sz="3700"/>
          </a:p>
        </p:txBody>
      </p:sp>
      <p:sp>
        <p:nvSpPr>
          <p:cNvPr id="3" name="Content Placeholder 2">
            <a:extLst>
              <a:ext uri="{FF2B5EF4-FFF2-40B4-BE49-F238E27FC236}">
                <a16:creationId xmlns:a16="http://schemas.microsoft.com/office/drawing/2014/main" id="{B046AFCC-2E73-2085-4DFC-BDAC66B82A7A}"/>
              </a:ext>
            </a:extLst>
          </p:cNvPr>
          <p:cNvSpPr>
            <a:spLocks noGrp="1"/>
          </p:cNvSpPr>
          <p:nvPr>
            <p:ph idx="1"/>
          </p:nvPr>
        </p:nvSpPr>
        <p:spPr>
          <a:xfrm>
            <a:off x="1136429" y="2278173"/>
            <a:ext cx="6467867" cy="3450613"/>
          </a:xfrm>
        </p:spPr>
        <p:txBody>
          <a:bodyPr vert="horz" lIns="91440" tIns="45720" rIns="91440" bIns="45720" rtlCol="0" anchor="ctr">
            <a:normAutofit/>
          </a:bodyPr>
          <a:lstStyle/>
          <a:p>
            <a:pPr marL="514350" indent="-514350">
              <a:buAutoNum type="arabicPeriod"/>
            </a:pPr>
            <a:r>
              <a:rPr lang="en-GB" sz="1700">
                <a:cs typeface="Calibri"/>
              </a:rPr>
              <a:t>Gather evidence from Staff, Parents and Students.</a:t>
            </a:r>
          </a:p>
          <a:p>
            <a:pPr marL="514350" indent="-514350">
              <a:buAutoNum type="arabicPeriod"/>
            </a:pPr>
            <a:r>
              <a:rPr lang="en-GB" sz="1700">
                <a:cs typeface="Calibri"/>
              </a:rPr>
              <a:t>Analyse the Data and make judgement about strengths and areas of development. </a:t>
            </a:r>
          </a:p>
          <a:p>
            <a:pPr marL="514350" indent="-514350">
              <a:buAutoNum type="arabicPeriod"/>
            </a:pPr>
            <a:r>
              <a:rPr lang="en-GB" sz="1700">
                <a:cs typeface="Calibri"/>
              </a:rPr>
              <a:t>Write up a school self-evaluation report and provision Map. </a:t>
            </a:r>
          </a:p>
          <a:p>
            <a:pPr marL="514350" indent="-514350">
              <a:buAutoNum type="arabicPeriod"/>
            </a:pPr>
            <a:r>
              <a:rPr lang="en-GB" sz="1700">
                <a:cs typeface="Calibri"/>
              </a:rPr>
              <a:t>Devise a 3-Year School Improvement plan which outlines how the educational provision for ALL, SOME and FEW Learners. </a:t>
            </a:r>
          </a:p>
          <a:p>
            <a:pPr marL="514350" indent="-514350">
              <a:buAutoNum type="arabicPeriod"/>
            </a:pPr>
            <a:r>
              <a:rPr lang="en-GB" sz="1700">
                <a:cs typeface="Calibri"/>
              </a:rPr>
              <a:t>Implement and monitor the plan and provision map based on changing profiles of needs, resource allocations and gap in provision. </a:t>
            </a:r>
          </a:p>
        </p:txBody>
      </p:sp>
      <p:sp>
        <p:nvSpPr>
          <p:cNvPr id="17" name="Rectangle 16">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228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9FCA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text&#10;&#10;Description automatically generated">
            <a:extLst>
              <a:ext uri="{FF2B5EF4-FFF2-40B4-BE49-F238E27FC236}">
                <a16:creationId xmlns:a16="http://schemas.microsoft.com/office/drawing/2014/main" id="{85BAC31C-3541-AA2D-7F70-FF35E80B42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156686"/>
            <a:ext cx="1462088" cy="544627"/>
          </a:xfrm>
          <a:prstGeom prst="rect">
            <a:avLst/>
          </a:prstGeom>
        </p:spPr>
      </p:pic>
    </p:spTree>
    <p:extLst>
      <p:ext uri="{BB962C8B-B14F-4D97-AF65-F5344CB8AC3E}">
        <p14:creationId xmlns:p14="http://schemas.microsoft.com/office/powerpoint/2010/main" val="3367138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2">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85725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5" name="Picture 4" descr="Person pointing on a map">
            <a:extLst>
              <a:ext uri="{FF2B5EF4-FFF2-40B4-BE49-F238E27FC236}">
                <a16:creationId xmlns:a16="http://schemas.microsoft.com/office/drawing/2014/main" id="{D2F63F0D-B4B0-D0FB-EC6C-EDAF80160BE6}"/>
              </a:ext>
            </a:extLst>
          </p:cNvPr>
          <p:cNvPicPr>
            <a:picLocks noChangeAspect="1"/>
          </p:cNvPicPr>
          <p:nvPr/>
        </p:nvPicPr>
        <p:blipFill rotWithShape="1">
          <a:blip r:embed="rId3"/>
          <a:srcRect t="19176" r="9091" b="4215"/>
          <a:stretch/>
        </p:blipFill>
        <p:spPr>
          <a:xfrm>
            <a:off x="1562982" y="857250"/>
            <a:ext cx="9143986" cy="4273262"/>
          </a:xfrm>
          <a:prstGeom prst="rect">
            <a:avLst/>
          </a:prstGeom>
        </p:spPr>
      </p:pic>
      <p:sp>
        <p:nvSpPr>
          <p:cNvPr id="25" name="Rectangle 24">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373902" y="-293352"/>
            <a:ext cx="3444203" cy="9144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78D00C29-1EB3-2289-8900-961D4F12414D}"/>
              </a:ext>
            </a:extLst>
          </p:cNvPr>
          <p:cNvSpPr>
            <a:spLocks noGrp="1"/>
          </p:cNvSpPr>
          <p:nvPr>
            <p:ph type="title"/>
          </p:nvPr>
        </p:nvSpPr>
        <p:spPr>
          <a:xfrm>
            <a:off x="1827415" y="3176196"/>
            <a:ext cx="6808922" cy="1790700"/>
          </a:xfrm>
        </p:spPr>
        <p:txBody>
          <a:bodyPr vert="horz" lIns="68580" tIns="34290" rIns="68580" bIns="34290" rtlCol="0" anchor="b">
            <a:normAutofit/>
          </a:bodyPr>
          <a:lstStyle/>
          <a:p>
            <a:r>
              <a:rPr lang="en-US" sz="3450" b="1" err="1"/>
              <a:t>Coláiste</a:t>
            </a:r>
            <a:r>
              <a:rPr lang="en-US" sz="3450" b="1"/>
              <a:t> </a:t>
            </a:r>
            <a:r>
              <a:rPr lang="en-US" sz="3450" b="1" err="1"/>
              <a:t>Pobail</a:t>
            </a:r>
            <a:r>
              <a:rPr lang="en-US" sz="3450" b="1"/>
              <a:t> Setanta's </a:t>
            </a:r>
            <a:br>
              <a:rPr lang="en-US" sz="3450" b="1"/>
            </a:br>
            <a:r>
              <a:rPr lang="en-US" sz="3450" b="1"/>
              <a:t>Journey to date with Pilot Project </a:t>
            </a:r>
            <a:br>
              <a:rPr lang="en-US" sz="3450" b="1"/>
            </a:br>
            <a:r>
              <a:rPr lang="en-US" sz="3450" b="1"/>
              <a:t>- Provision Mapping Initiative</a:t>
            </a:r>
            <a:endParaRPr lang="en-US" sz="3450"/>
          </a:p>
        </p:txBody>
      </p:sp>
      <p:sp>
        <p:nvSpPr>
          <p:cNvPr id="27" name="Rectangle: Rounded Corners 26">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1" y="5038529"/>
            <a:ext cx="7339423" cy="51435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 name="Picture 3">
            <a:extLst>
              <a:ext uri="{FF2B5EF4-FFF2-40B4-BE49-F238E27FC236}">
                <a16:creationId xmlns:a16="http://schemas.microsoft.com/office/drawing/2014/main" id="{2C28516F-7B98-075B-AB11-2D73F780CF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21477" y="857251"/>
            <a:ext cx="1814861" cy="674091"/>
          </a:xfrm>
          <a:prstGeom prst="rect">
            <a:avLst/>
          </a:prstGeom>
        </p:spPr>
      </p:pic>
      <p:grpSp>
        <p:nvGrpSpPr>
          <p:cNvPr id="8" name="Group 7">
            <a:extLst>
              <a:ext uri="{FF2B5EF4-FFF2-40B4-BE49-F238E27FC236}">
                <a16:creationId xmlns:a16="http://schemas.microsoft.com/office/drawing/2014/main" id="{B2A95C58-49CA-41BB-9B65-B5913D27FD17}"/>
              </a:ext>
            </a:extLst>
          </p:cNvPr>
          <p:cNvGrpSpPr/>
          <p:nvPr/>
        </p:nvGrpSpPr>
        <p:grpSpPr>
          <a:xfrm>
            <a:off x="1520720" y="857250"/>
            <a:ext cx="137094" cy="5143500"/>
            <a:chOff x="-4373" y="0"/>
            <a:chExt cx="182792" cy="6858000"/>
          </a:xfrm>
        </p:grpSpPr>
        <p:sp>
          <p:nvSpPr>
            <p:cNvPr id="9" name="Rectangle 8">
              <a:extLst>
                <a:ext uri="{FF2B5EF4-FFF2-40B4-BE49-F238E27FC236}">
                  <a16:creationId xmlns:a16="http://schemas.microsoft.com/office/drawing/2014/main" id="{4ED5E6B9-3A5B-45DA-A1E0-DF2F10F54D01}"/>
                </a:ext>
              </a:extLst>
            </p:cNvPr>
            <p:cNvSpPr/>
            <p:nvPr/>
          </p:nvSpPr>
          <p:spPr>
            <a:xfrm>
              <a:off x="-4373" y="0"/>
              <a:ext cx="182792" cy="2286000"/>
            </a:xfrm>
            <a:prstGeom prst="rect">
              <a:avLst/>
            </a:prstGeom>
            <a:solidFill>
              <a:srgbClr val="79AE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5F9A6F"/>
                </a:solidFill>
              </a:endParaRPr>
            </a:p>
          </p:txBody>
        </p:sp>
        <p:sp>
          <p:nvSpPr>
            <p:cNvPr id="10" name="Rectangle 9">
              <a:extLst>
                <a:ext uri="{FF2B5EF4-FFF2-40B4-BE49-F238E27FC236}">
                  <a16:creationId xmlns:a16="http://schemas.microsoft.com/office/drawing/2014/main" id="{DD4EEA76-0CE4-497F-B16B-F25B20CCADDF}"/>
                </a:ext>
              </a:extLst>
            </p:cNvPr>
            <p:cNvSpPr/>
            <p:nvPr/>
          </p:nvSpPr>
          <p:spPr>
            <a:xfrm>
              <a:off x="-4373" y="2286000"/>
              <a:ext cx="182792" cy="2286000"/>
            </a:xfrm>
            <a:prstGeom prst="rect">
              <a:avLst/>
            </a:prstGeom>
            <a:solidFill>
              <a:srgbClr val="5F9A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5F9A6F"/>
                </a:solidFill>
              </a:endParaRPr>
            </a:p>
          </p:txBody>
        </p:sp>
        <p:sp>
          <p:nvSpPr>
            <p:cNvPr id="11" name="Rectangle 10">
              <a:extLst>
                <a:ext uri="{FF2B5EF4-FFF2-40B4-BE49-F238E27FC236}">
                  <a16:creationId xmlns:a16="http://schemas.microsoft.com/office/drawing/2014/main" id="{E0766264-2ABD-41C4-9D48-44A9F8AF6FDC}"/>
                </a:ext>
              </a:extLst>
            </p:cNvPr>
            <p:cNvSpPr/>
            <p:nvPr/>
          </p:nvSpPr>
          <p:spPr>
            <a:xfrm>
              <a:off x="-4373" y="4572000"/>
              <a:ext cx="182792" cy="2286000"/>
            </a:xfrm>
            <a:prstGeom prst="rect">
              <a:avLst/>
            </a:prstGeom>
            <a:solidFill>
              <a:srgbClr val="276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5F9A6F"/>
                </a:solidFill>
              </a:endParaRPr>
            </a:p>
          </p:txBody>
        </p:sp>
      </p:grpSp>
    </p:spTree>
    <p:extLst>
      <p:ext uri="{BB962C8B-B14F-4D97-AF65-F5344CB8AC3E}">
        <p14:creationId xmlns:p14="http://schemas.microsoft.com/office/powerpoint/2010/main" val="291938309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White puzzle with one red piece">
            <a:extLst>
              <a:ext uri="{FF2B5EF4-FFF2-40B4-BE49-F238E27FC236}">
                <a16:creationId xmlns:a16="http://schemas.microsoft.com/office/drawing/2014/main" id="{6A56A524-6BE7-6BBA-1ACE-880494E6785F}"/>
              </a:ext>
            </a:extLst>
          </p:cNvPr>
          <p:cNvPicPr>
            <a:picLocks noChangeAspect="1"/>
          </p:cNvPicPr>
          <p:nvPr/>
        </p:nvPicPr>
        <p:blipFill rotWithShape="1">
          <a:blip r:embed="rId3"/>
          <a:srcRect l="25696" r="24136"/>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2" name="TextBox 1">
            <a:extLst>
              <a:ext uri="{FF2B5EF4-FFF2-40B4-BE49-F238E27FC236}">
                <a16:creationId xmlns:a16="http://schemas.microsoft.com/office/drawing/2014/main" id="{E2D0CEA4-DF88-B349-3F95-1F3A667D64CC}"/>
              </a:ext>
            </a:extLst>
          </p:cNvPr>
          <p:cNvSpPr txBox="1"/>
          <p:nvPr/>
        </p:nvSpPr>
        <p:spPr>
          <a:xfrm>
            <a:off x="6561289" y="1864418"/>
            <a:ext cx="4840010" cy="3843666"/>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a:lnSpc>
                <a:spcPct val="90000"/>
              </a:lnSpc>
              <a:spcAft>
                <a:spcPts val="600"/>
              </a:spcAft>
            </a:pPr>
            <a:r>
              <a:rPr lang="en-US" sz="2400" b="1" i="1" u="sng" dirty="0"/>
              <a:t>Buy in from Senior Management </a:t>
            </a:r>
            <a:r>
              <a:rPr lang="en-US" sz="2400" b="1" i="1" dirty="0"/>
              <a:t>is Key to the Success of developing and integrating a Provision Map </a:t>
            </a:r>
            <a:endParaRPr lang="en-US" sz="2400" i="1" dirty="0">
              <a:cs typeface="Calibri"/>
            </a:endParaRPr>
          </a:p>
          <a:p>
            <a:pPr>
              <a:lnSpc>
                <a:spcPct val="90000"/>
              </a:lnSpc>
              <a:spcAft>
                <a:spcPts val="600"/>
              </a:spcAft>
            </a:pPr>
            <a:endParaRPr lang="en-US" sz="2400" b="1" i="1" dirty="0">
              <a:cs typeface="Calibri"/>
            </a:endParaRPr>
          </a:p>
          <a:p>
            <a:pPr>
              <a:lnSpc>
                <a:spcPct val="90000"/>
              </a:lnSpc>
              <a:spcAft>
                <a:spcPts val="600"/>
              </a:spcAft>
            </a:pPr>
            <a:r>
              <a:rPr lang="en-US" sz="2400" b="1" i="1" u="sng" dirty="0"/>
              <a:t>Whole-school approach </a:t>
            </a:r>
            <a:r>
              <a:rPr lang="en-US" sz="2400" b="1" i="1" dirty="0"/>
              <a:t>to respond collectively to the diverse needs of students according to the Continuum of Support</a:t>
            </a:r>
            <a:endParaRPr lang="en-US" sz="2400" i="1" dirty="0">
              <a:cs typeface="Calibri" panose="020F0502020204030204"/>
            </a:endParaRPr>
          </a:p>
        </p:txBody>
      </p:sp>
      <p:pic>
        <p:nvPicPr>
          <p:cNvPr id="5" name="Picture 4" descr="A picture containing text&#10;&#10;Description automatically generated">
            <a:extLst>
              <a:ext uri="{FF2B5EF4-FFF2-40B4-BE49-F238E27FC236}">
                <a16:creationId xmlns:a16="http://schemas.microsoft.com/office/drawing/2014/main" id="{34DCAC66-B7CA-3639-04B3-B39DB149A3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60311" y="5708084"/>
            <a:ext cx="1814861" cy="674091"/>
          </a:xfrm>
          <a:prstGeom prst="rect">
            <a:avLst/>
          </a:prstGeom>
        </p:spPr>
      </p:pic>
      <p:sp>
        <p:nvSpPr>
          <p:cNvPr id="3" name="Rectangle 2">
            <a:extLst>
              <a:ext uri="{FF2B5EF4-FFF2-40B4-BE49-F238E27FC236}">
                <a16:creationId xmlns:a16="http://schemas.microsoft.com/office/drawing/2014/main" id="{EE4DF552-DA52-A64E-5900-B1D439A8B1ED}"/>
              </a:ext>
            </a:extLst>
          </p:cNvPr>
          <p:cNvSpPr/>
          <p:nvPr/>
        </p:nvSpPr>
        <p:spPr>
          <a:xfrm>
            <a:off x="6465460" y="470544"/>
            <a:ext cx="4463466" cy="923330"/>
          </a:xfrm>
          <a:prstGeom prst="rect">
            <a:avLst/>
          </a:prstGeom>
          <a:noFill/>
        </p:spPr>
        <p:txBody>
          <a:bodyPr wrap="none" lIns="91440" tIns="45720" rIns="91440" bIns="45720">
            <a:spAutoFit/>
          </a:bodyPr>
          <a:lstStyle/>
          <a:p>
            <a:pPr algn="ctr"/>
            <a:r>
              <a:rPr lang="en-GB" sz="5400" b="0" cap="none" spc="0">
                <a:ln w="0"/>
                <a:solidFill>
                  <a:schemeClr val="accent1"/>
                </a:solidFill>
                <a:effectLst>
                  <a:outerShdw blurRad="38100" dist="25400" dir="5400000" algn="ctr" rotWithShape="0">
                    <a:srgbClr val="6E747A">
                      <a:alpha val="43000"/>
                    </a:srgbClr>
                  </a:outerShdw>
                </a:effectLst>
              </a:rPr>
              <a:t>Keys to success</a:t>
            </a:r>
          </a:p>
        </p:txBody>
      </p:sp>
    </p:spTree>
    <p:extLst>
      <p:ext uri="{BB962C8B-B14F-4D97-AF65-F5344CB8AC3E}">
        <p14:creationId xmlns:p14="http://schemas.microsoft.com/office/powerpoint/2010/main" val="18141506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763EF83A-45B7-9568-CD5B-407E66C95C2D}"/>
              </a:ext>
            </a:extLst>
          </p:cNvPr>
          <p:cNvSpPr>
            <a:spLocks noGrp="1"/>
          </p:cNvSpPr>
          <p:nvPr>
            <p:ph type="title"/>
          </p:nvPr>
        </p:nvSpPr>
        <p:spPr>
          <a:xfrm>
            <a:off x="1876753" y="644991"/>
            <a:ext cx="7886700" cy="994172"/>
          </a:xfrm>
        </p:spPr>
        <p:txBody>
          <a:bodyPr>
            <a:normAutofit fontScale="90000"/>
          </a:bodyPr>
          <a:lstStyle/>
          <a:p>
            <a:br>
              <a:rPr lang="en-GB" sz="1650" b="1" dirty="0">
                <a:ea typeface="Calibri Light"/>
                <a:cs typeface="Calibri Light"/>
              </a:rPr>
            </a:br>
            <a:br>
              <a:rPr lang="en-GB" sz="1650" b="1" dirty="0">
                <a:ea typeface="Calibri Light"/>
                <a:cs typeface="Calibri Light"/>
              </a:rPr>
            </a:br>
            <a:r>
              <a:rPr lang="en-GB" sz="2400" b="1" dirty="0">
                <a:ea typeface="Calibri Light"/>
                <a:cs typeface="Calibri Light"/>
              </a:rPr>
              <a:t>School Visit- 3rd March 22 from </a:t>
            </a:r>
            <a:br>
              <a:rPr lang="en-GB" sz="2400" b="1" dirty="0">
                <a:ea typeface="Calibri Light"/>
                <a:cs typeface="Calibri Light"/>
              </a:rPr>
            </a:br>
            <a:r>
              <a:rPr lang="en-GB" sz="2400" b="1" dirty="0">
                <a:ea typeface="Calibri Light"/>
                <a:cs typeface="Calibri Light"/>
              </a:rPr>
              <a:t>Johanna Fitzgerald (MIC), </a:t>
            </a:r>
            <a:br>
              <a:rPr lang="en-GB" sz="2400" b="1" dirty="0">
                <a:ea typeface="Calibri Light"/>
                <a:cs typeface="Calibri Light"/>
              </a:rPr>
            </a:br>
            <a:r>
              <a:rPr lang="en-GB" sz="2400" b="1" dirty="0">
                <a:ea typeface="Calibri Light"/>
                <a:cs typeface="Calibri Light"/>
              </a:rPr>
              <a:t>Frances Gibson &amp; Aoife Smith (Inclusion Coaches)</a:t>
            </a:r>
            <a:endParaRPr lang="en-GB" sz="2400" b="1" dirty="0"/>
          </a:p>
        </p:txBody>
      </p:sp>
      <p:graphicFrame>
        <p:nvGraphicFramePr>
          <p:cNvPr id="24" name="Content Placeholder 2">
            <a:extLst>
              <a:ext uri="{FF2B5EF4-FFF2-40B4-BE49-F238E27FC236}">
                <a16:creationId xmlns:a16="http://schemas.microsoft.com/office/drawing/2014/main" id="{6D17EAEF-FA3B-8214-830E-110FA56F271D}"/>
              </a:ext>
            </a:extLst>
          </p:cNvPr>
          <p:cNvGraphicFramePr>
            <a:graphicFrameLocks noGrp="1"/>
          </p:cNvGraphicFramePr>
          <p:nvPr>
            <p:ph idx="1"/>
            <p:extLst>
              <p:ext uri="{D42A27DB-BD31-4B8C-83A1-F6EECF244321}">
                <p14:modId xmlns:p14="http://schemas.microsoft.com/office/powerpoint/2010/main" val="1082884740"/>
              </p:ext>
            </p:extLst>
          </p:nvPr>
        </p:nvGraphicFramePr>
        <p:xfrm>
          <a:off x="675660" y="2482209"/>
          <a:ext cx="9661873" cy="37307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0"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52650" y="2256235"/>
            <a:ext cx="7818120" cy="13716"/>
          </a:xfrm>
          <a:custGeom>
            <a:avLst/>
            <a:gdLst>
              <a:gd name="connsiteX0" fmla="*/ 0 w 7818120"/>
              <a:gd name="connsiteY0" fmla="*/ 0 h 13716"/>
              <a:gd name="connsiteX1" fmla="*/ 416966 w 7818120"/>
              <a:gd name="connsiteY1" fmla="*/ 0 h 13716"/>
              <a:gd name="connsiteX2" fmla="*/ 1146658 w 7818120"/>
              <a:gd name="connsiteY2" fmla="*/ 0 h 13716"/>
              <a:gd name="connsiteX3" fmla="*/ 1563624 w 7818120"/>
              <a:gd name="connsiteY3" fmla="*/ 0 h 13716"/>
              <a:gd name="connsiteX4" fmla="*/ 2136953 w 7818120"/>
              <a:gd name="connsiteY4" fmla="*/ 0 h 13716"/>
              <a:gd name="connsiteX5" fmla="*/ 2944825 w 7818120"/>
              <a:gd name="connsiteY5" fmla="*/ 0 h 13716"/>
              <a:gd name="connsiteX6" fmla="*/ 3596335 w 7818120"/>
              <a:gd name="connsiteY6" fmla="*/ 0 h 13716"/>
              <a:gd name="connsiteX7" fmla="*/ 4326026 w 7818120"/>
              <a:gd name="connsiteY7" fmla="*/ 0 h 13716"/>
              <a:gd name="connsiteX8" fmla="*/ 4899355 w 7818120"/>
              <a:gd name="connsiteY8" fmla="*/ 0 h 13716"/>
              <a:gd name="connsiteX9" fmla="*/ 5550865 w 7818120"/>
              <a:gd name="connsiteY9" fmla="*/ 0 h 13716"/>
              <a:gd name="connsiteX10" fmla="*/ 6358738 w 7818120"/>
              <a:gd name="connsiteY10" fmla="*/ 0 h 13716"/>
              <a:gd name="connsiteX11" fmla="*/ 6853885 w 7818120"/>
              <a:gd name="connsiteY11" fmla="*/ 0 h 13716"/>
              <a:gd name="connsiteX12" fmla="*/ 7818120 w 7818120"/>
              <a:gd name="connsiteY12" fmla="*/ 0 h 13716"/>
              <a:gd name="connsiteX13" fmla="*/ 7818120 w 7818120"/>
              <a:gd name="connsiteY13" fmla="*/ 13716 h 13716"/>
              <a:gd name="connsiteX14" fmla="*/ 7244791 w 7818120"/>
              <a:gd name="connsiteY14" fmla="*/ 13716 h 13716"/>
              <a:gd name="connsiteX15" fmla="*/ 6827825 w 7818120"/>
              <a:gd name="connsiteY15" fmla="*/ 13716 h 13716"/>
              <a:gd name="connsiteX16" fmla="*/ 6176315 w 7818120"/>
              <a:gd name="connsiteY16" fmla="*/ 13716 h 13716"/>
              <a:gd name="connsiteX17" fmla="*/ 5681167 w 7818120"/>
              <a:gd name="connsiteY17" fmla="*/ 13716 h 13716"/>
              <a:gd name="connsiteX18" fmla="*/ 5029657 w 7818120"/>
              <a:gd name="connsiteY18" fmla="*/ 13716 h 13716"/>
              <a:gd name="connsiteX19" fmla="*/ 4378147 w 7818120"/>
              <a:gd name="connsiteY19" fmla="*/ 13716 h 13716"/>
              <a:gd name="connsiteX20" fmla="*/ 3726637 w 7818120"/>
              <a:gd name="connsiteY20" fmla="*/ 13716 h 13716"/>
              <a:gd name="connsiteX21" fmla="*/ 3075127 w 7818120"/>
              <a:gd name="connsiteY21" fmla="*/ 13716 h 13716"/>
              <a:gd name="connsiteX22" fmla="*/ 2501798 w 7818120"/>
              <a:gd name="connsiteY22" fmla="*/ 13716 h 13716"/>
              <a:gd name="connsiteX23" fmla="*/ 1772107 w 7818120"/>
              <a:gd name="connsiteY23" fmla="*/ 13716 h 13716"/>
              <a:gd name="connsiteX24" fmla="*/ 1120597 w 7818120"/>
              <a:gd name="connsiteY24" fmla="*/ 13716 h 13716"/>
              <a:gd name="connsiteX25" fmla="*/ 0 w 7818120"/>
              <a:gd name="connsiteY25" fmla="*/ 13716 h 13716"/>
              <a:gd name="connsiteX26" fmla="*/ 0 w 7818120"/>
              <a:gd name="connsiteY26" fmla="*/ 0 h 13716"/>
              <a:gd name="connsiteX0" fmla="*/ 0 w 7818120"/>
              <a:gd name="connsiteY0" fmla="*/ 0 h 13716"/>
              <a:gd name="connsiteX1" fmla="*/ 573329 w 7818120"/>
              <a:gd name="connsiteY1" fmla="*/ 0 h 13716"/>
              <a:gd name="connsiteX2" fmla="*/ 990295 w 7818120"/>
              <a:gd name="connsiteY2" fmla="*/ 0 h 13716"/>
              <a:gd name="connsiteX3" fmla="*/ 1394232 w 7818120"/>
              <a:gd name="connsiteY3" fmla="*/ 0 h 13716"/>
              <a:gd name="connsiteX4" fmla="*/ 1798168 w 7818120"/>
              <a:gd name="connsiteY4" fmla="*/ 0 h 13716"/>
              <a:gd name="connsiteX5" fmla="*/ 2371496 w 7818120"/>
              <a:gd name="connsiteY5" fmla="*/ 0 h 13716"/>
              <a:gd name="connsiteX6" fmla="*/ 2944825 w 7818120"/>
              <a:gd name="connsiteY6" fmla="*/ 0 h 13716"/>
              <a:gd name="connsiteX7" fmla="*/ 3752698 w 7818120"/>
              <a:gd name="connsiteY7" fmla="*/ 0 h 13716"/>
              <a:gd name="connsiteX8" fmla="*/ 4247845 w 7818120"/>
              <a:gd name="connsiteY8" fmla="*/ 0 h 13716"/>
              <a:gd name="connsiteX9" fmla="*/ 5055718 w 7818120"/>
              <a:gd name="connsiteY9" fmla="*/ 0 h 13716"/>
              <a:gd name="connsiteX10" fmla="*/ 5863590 w 7818120"/>
              <a:gd name="connsiteY10" fmla="*/ 0 h 13716"/>
              <a:gd name="connsiteX11" fmla="*/ 6515100 w 7818120"/>
              <a:gd name="connsiteY11" fmla="*/ 0 h 13716"/>
              <a:gd name="connsiteX12" fmla="*/ 7818120 w 7818120"/>
              <a:gd name="connsiteY12" fmla="*/ 0 h 13716"/>
              <a:gd name="connsiteX13" fmla="*/ 7818120 w 7818120"/>
              <a:gd name="connsiteY13" fmla="*/ 13716 h 13716"/>
              <a:gd name="connsiteX14" fmla="*/ 7401154 w 7818120"/>
              <a:gd name="connsiteY14" fmla="*/ 13716 h 13716"/>
              <a:gd name="connsiteX15" fmla="*/ 6593281 w 7818120"/>
              <a:gd name="connsiteY15" fmla="*/ 13716 h 13716"/>
              <a:gd name="connsiteX16" fmla="*/ 6098134 w 7818120"/>
              <a:gd name="connsiteY16" fmla="*/ 13716 h 13716"/>
              <a:gd name="connsiteX17" fmla="*/ 5446624 w 7818120"/>
              <a:gd name="connsiteY17" fmla="*/ 13716 h 13716"/>
              <a:gd name="connsiteX18" fmla="*/ 4638751 w 7818120"/>
              <a:gd name="connsiteY18" fmla="*/ 13716 h 13716"/>
              <a:gd name="connsiteX19" fmla="*/ 3987241 w 7818120"/>
              <a:gd name="connsiteY19" fmla="*/ 13716 h 13716"/>
              <a:gd name="connsiteX20" fmla="*/ 3570275 w 7818120"/>
              <a:gd name="connsiteY20" fmla="*/ 13716 h 13716"/>
              <a:gd name="connsiteX21" fmla="*/ 3075127 w 7818120"/>
              <a:gd name="connsiteY21" fmla="*/ 13716 h 13716"/>
              <a:gd name="connsiteX22" fmla="*/ 2267255 w 7818120"/>
              <a:gd name="connsiteY22" fmla="*/ 13716 h 13716"/>
              <a:gd name="connsiteX23" fmla="*/ 1615745 w 7818120"/>
              <a:gd name="connsiteY23" fmla="*/ 13716 h 13716"/>
              <a:gd name="connsiteX24" fmla="*/ 1120597 w 7818120"/>
              <a:gd name="connsiteY24" fmla="*/ 13716 h 13716"/>
              <a:gd name="connsiteX25" fmla="*/ 0 w 7818120"/>
              <a:gd name="connsiteY25" fmla="*/ 13716 h 13716"/>
              <a:gd name="connsiteX26" fmla="*/ 0 w 7818120"/>
              <a:gd name="connsiteY2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18120" h="13716" fill="none" extrusionOk="0">
                <a:moveTo>
                  <a:pt x="0" y="0"/>
                </a:moveTo>
                <a:cubicBezTo>
                  <a:pt x="101002" y="-20048"/>
                  <a:pt x="215808" y="13837"/>
                  <a:pt x="416966" y="0"/>
                </a:cubicBezTo>
                <a:cubicBezTo>
                  <a:pt x="573264" y="9422"/>
                  <a:pt x="897859" y="4188"/>
                  <a:pt x="1146658" y="0"/>
                </a:cubicBezTo>
                <a:cubicBezTo>
                  <a:pt x="1409722" y="12227"/>
                  <a:pt x="1377475" y="-3286"/>
                  <a:pt x="1563624" y="0"/>
                </a:cubicBezTo>
                <a:cubicBezTo>
                  <a:pt x="1758084" y="11330"/>
                  <a:pt x="1967746" y="-7403"/>
                  <a:pt x="2136953" y="0"/>
                </a:cubicBezTo>
                <a:cubicBezTo>
                  <a:pt x="2354826" y="-5751"/>
                  <a:pt x="2687014" y="20029"/>
                  <a:pt x="2944825" y="0"/>
                </a:cubicBezTo>
                <a:cubicBezTo>
                  <a:pt x="3238848" y="15226"/>
                  <a:pt x="3415761" y="33925"/>
                  <a:pt x="3596335" y="0"/>
                </a:cubicBezTo>
                <a:cubicBezTo>
                  <a:pt x="3815108" y="13362"/>
                  <a:pt x="3972448" y="-68797"/>
                  <a:pt x="4326026" y="0"/>
                </a:cubicBezTo>
                <a:cubicBezTo>
                  <a:pt x="4638028" y="39995"/>
                  <a:pt x="4794473" y="211"/>
                  <a:pt x="4899355" y="0"/>
                </a:cubicBezTo>
                <a:cubicBezTo>
                  <a:pt x="5037170" y="-13296"/>
                  <a:pt x="5289722" y="-48609"/>
                  <a:pt x="5550865" y="0"/>
                </a:cubicBezTo>
                <a:cubicBezTo>
                  <a:pt x="5740088" y="19163"/>
                  <a:pt x="6143605" y="-29909"/>
                  <a:pt x="6358738" y="0"/>
                </a:cubicBezTo>
                <a:cubicBezTo>
                  <a:pt x="6556443" y="18955"/>
                  <a:pt x="6741581" y="-22634"/>
                  <a:pt x="6853885" y="0"/>
                </a:cubicBezTo>
                <a:cubicBezTo>
                  <a:pt x="6996029" y="20497"/>
                  <a:pt x="7453286" y="6658"/>
                  <a:pt x="7818120" y="0"/>
                </a:cubicBezTo>
                <a:cubicBezTo>
                  <a:pt x="7817249" y="3138"/>
                  <a:pt x="7818107" y="8565"/>
                  <a:pt x="7818120" y="13716"/>
                </a:cubicBezTo>
                <a:cubicBezTo>
                  <a:pt x="7701883" y="-38533"/>
                  <a:pt x="7395843" y="3865"/>
                  <a:pt x="7244791" y="13716"/>
                </a:cubicBezTo>
                <a:cubicBezTo>
                  <a:pt x="7088282" y="9835"/>
                  <a:pt x="6958165" y="16330"/>
                  <a:pt x="6827825" y="13716"/>
                </a:cubicBezTo>
                <a:cubicBezTo>
                  <a:pt x="6715653" y="-7377"/>
                  <a:pt x="6356779" y="28552"/>
                  <a:pt x="6176315" y="13716"/>
                </a:cubicBezTo>
                <a:cubicBezTo>
                  <a:pt x="6015772" y="-9504"/>
                  <a:pt x="5852284" y="-4528"/>
                  <a:pt x="5681167" y="13716"/>
                </a:cubicBezTo>
                <a:cubicBezTo>
                  <a:pt x="5508148" y="43447"/>
                  <a:pt x="5305363" y="-11419"/>
                  <a:pt x="5029657" y="13716"/>
                </a:cubicBezTo>
                <a:cubicBezTo>
                  <a:pt x="4760375" y="42218"/>
                  <a:pt x="4637400" y="31106"/>
                  <a:pt x="4378147" y="13716"/>
                </a:cubicBezTo>
                <a:cubicBezTo>
                  <a:pt x="4094943" y="3471"/>
                  <a:pt x="4037303" y="22996"/>
                  <a:pt x="3726637" y="13716"/>
                </a:cubicBezTo>
                <a:cubicBezTo>
                  <a:pt x="3400340" y="-7031"/>
                  <a:pt x="3320728" y="56486"/>
                  <a:pt x="3075127" y="13716"/>
                </a:cubicBezTo>
                <a:cubicBezTo>
                  <a:pt x="2809301" y="-30329"/>
                  <a:pt x="2702630" y="11905"/>
                  <a:pt x="2501798" y="13716"/>
                </a:cubicBezTo>
                <a:cubicBezTo>
                  <a:pt x="2308686" y="16179"/>
                  <a:pt x="2079466" y="978"/>
                  <a:pt x="1772107" y="13716"/>
                </a:cubicBezTo>
                <a:cubicBezTo>
                  <a:pt x="1420202" y="42492"/>
                  <a:pt x="1431765" y="24341"/>
                  <a:pt x="1120597" y="13716"/>
                </a:cubicBezTo>
                <a:cubicBezTo>
                  <a:pt x="791266" y="27035"/>
                  <a:pt x="235945" y="77750"/>
                  <a:pt x="0" y="13716"/>
                </a:cubicBezTo>
                <a:cubicBezTo>
                  <a:pt x="-457" y="9675"/>
                  <a:pt x="580" y="3290"/>
                  <a:pt x="0" y="0"/>
                </a:cubicBezTo>
                <a:close/>
              </a:path>
              <a:path w="7818120" h="13716" stroke="0" extrusionOk="0">
                <a:moveTo>
                  <a:pt x="0" y="0"/>
                </a:moveTo>
                <a:cubicBezTo>
                  <a:pt x="161767" y="-7030"/>
                  <a:pt x="286873" y="-11228"/>
                  <a:pt x="573329" y="0"/>
                </a:cubicBezTo>
                <a:cubicBezTo>
                  <a:pt x="860952" y="-8429"/>
                  <a:pt x="823968" y="-2420"/>
                  <a:pt x="990295" y="0"/>
                </a:cubicBezTo>
                <a:cubicBezTo>
                  <a:pt x="1144921" y="-13846"/>
                  <a:pt x="1288801" y="10931"/>
                  <a:pt x="1394232" y="0"/>
                </a:cubicBezTo>
                <a:cubicBezTo>
                  <a:pt x="1499663" y="-10931"/>
                  <a:pt x="1677634" y="10318"/>
                  <a:pt x="1798168" y="0"/>
                </a:cubicBezTo>
                <a:cubicBezTo>
                  <a:pt x="2021167" y="5465"/>
                  <a:pt x="2087775" y="-15972"/>
                  <a:pt x="2371496" y="0"/>
                </a:cubicBezTo>
                <a:cubicBezTo>
                  <a:pt x="2646084" y="3640"/>
                  <a:pt x="2709294" y="-15431"/>
                  <a:pt x="2944825" y="0"/>
                </a:cubicBezTo>
                <a:cubicBezTo>
                  <a:pt x="3182104" y="39801"/>
                  <a:pt x="3563508" y="7189"/>
                  <a:pt x="3752698" y="0"/>
                </a:cubicBezTo>
                <a:cubicBezTo>
                  <a:pt x="4004713" y="-51688"/>
                  <a:pt x="4111759" y="8465"/>
                  <a:pt x="4247845" y="0"/>
                </a:cubicBezTo>
                <a:cubicBezTo>
                  <a:pt x="4409051" y="-38636"/>
                  <a:pt x="4840912" y="-6880"/>
                  <a:pt x="5055718" y="0"/>
                </a:cubicBezTo>
                <a:cubicBezTo>
                  <a:pt x="5318987" y="12828"/>
                  <a:pt x="5464207" y="16349"/>
                  <a:pt x="5863590" y="0"/>
                </a:cubicBezTo>
                <a:cubicBezTo>
                  <a:pt x="6258188" y="21536"/>
                  <a:pt x="6373895" y="-20866"/>
                  <a:pt x="6515100" y="0"/>
                </a:cubicBezTo>
                <a:cubicBezTo>
                  <a:pt x="6673199" y="-42487"/>
                  <a:pt x="7368245" y="-124798"/>
                  <a:pt x="7818120" y="0"/>
                </a:cubicBezTo>
                <a:cubicBezTo>
                  <a:pt x="7817779" y="6351"/>
                  <a:pt x="7818443" y="9419"/>
                  <a:pt x="7818120" y="13716"/>
                </a:cubicBezTo>
                <a:cubicBezTo>
                  <a:pt x="7615777" y="-5643"/>
                  <a:pt x="7527543" y="-10322"/>
                  <a:pt x="7401154" y="13716"/>
                </a:cubicBezTo>
                <a:cubicBezTo>
                  <a:pt x="7322611" y="43324"/>
                  <a:pt x="6964426" y="-29538"/>
                  <a:pt x="6593281" y="13716"/>
                </a:cubicBezTo>
                <a:cubicBezTo>
                  <a:pt x="6260055" y="29261"/>
                  <a:pt x="6287545" y="-8535"/>
                  <a:pt x="6098134" y="13716"/>
                </a:cubicBezTo>
                <a:cubicBezTo>
                  <a:pt x="5900337" y="10423"/>
                  <a:pt x="5605990" y="68049"/>
                  <a:pt x="5446624" y="13716"/>
                </a:cubicBezTo>
                <a:cubicBezTo>
                  <a:pt x="5244167" y="-27676"/>
                  <a:pt x="4914971" y="-38930"/>
                  <a:pt x="4638751" y="13716"/>
                </a:cubicBezTo>
                <a:cubicBezTo>
                  <a:pt x="4353273" y="3808"/>
                  <a:pt x="4297533" y="9304"/>
                  <a:pt x="3987241" y="13716"/>
                </a:cubicBezTo>
                <a:cubicBezTo>
                  <a:pt x="3687723" y="37304"/>
                  <a:pt x="3776181" y="25467"/>
                  <a:pt x="3570275" y="13716"/>
                </a:cubicBezTo>
                <a:cubicBezTo>
                  <a:pt x="3396160" y="5677"/>
                  <a:pt x="3285909" y="43738"/>
                  <a:pt x="3075127" y="13716"/>
                </a:cubicBezTo>
                <a:cubicBezTo>
                  <a:pt x="2869474" y="36940"/>
                  <a:pt x="2676329" y="400"/>
                  <a:pt x="2267255" y="13716"/>
                </a:cubicBezTo>
                <a:cubicBezTo>
                  <a:pt x="1866401" y="19960"/>
                  <a:pt x="1882987" y="21124"/>
                  <a:pt x="1615745" y="13716"/>
                </a:cubicBezTo>
                <a:cubicBezTo>
                  <a:pt x="1346085" y="8807"/>
                  <a:pt x="1323312" y="7820"/>
                  <a:pt x="1120597" y="13716"/>
                </a:cubicBezTo>
                <a:cubicBezTo>
                  <a:pt x="940237" y="-65547"/>
                  <a:pt x="569386" y="23019"/>
                  <a:pt x="0" y="13716"/>
                </a:cubicBezTo>
                <a:cubicBezTo>
                  <a:pt x="794" y="8095"/>
                  <a:pt x="29" y="5295"/>
                  <a:pt x="0" y="0"/>
                </a:cubicBezTo>
                <a:close/>
              </a:path>
              <a:path w="7818120" h="13716" fill="none" stroke="0" extrusionOk="0">
                <a:moveTo>
                  <a:pt x="0" y="0"/>
                </a:moveTo>
                <a:cubicBezTo>
                  <a:pt x="102311" y="-24031"/>
                  <a:pt x="206428" y="20084"/>
                  <a:pt x="416966" y="0"/>
                </a:cubicBezTo>
                <a:cubicBezTo>
                  <a:pt x="662339" y="-9883"/>
                  <a:pt x="833564" y="-11910"/>
                  <a:pt x="1146658" y="0"/>
                </a:cubicBezTo>
                <a:cubicBezTo>
                  <a:pt x="1398993" y="16754"/>
                  <a:pt x="1378239" y="-4997"/>
                  <a:pt x="1563624" y="0"/>
                </a:cubicBezTo>
                <a:cubicBezTo>
                  <a:pt x="1738265" y="3015"/>
                  <a:pt x="2006667" y="23864"/>
                  <a:pt x="2136953" y="0"/>
                </a:cubicBezTo>
                <a:cubicBezTo>
                  <a:pt x="2338524" y="-3063"/>
                  <a:pt x="2693378" y="-15904"/>
                  <a:pt x="2944825" y="0"/>
                </a:cubicBezTo>
                <a:cubicBezTo>
                  <a:pt x="3201439" y="-13695"/>
                  <a:pt x="3379198" y="46243"/>
                  <a:pt x="3596335" y="0"/>
                </a:cubicBezTo>
                <a:cubicBezTo>
                  <a:pt x="3778868" y="-61549"/>
                  <a:pt x="3979469" y="3461"/>
                  <a:pt x="4326026" y="0"/>
                </a:cubicBezTo>
                <a:cubicBezTo>
                  <a:pt x="4670641" y="40397"/>
                  <a:pt x="4801160" y="2093"/>
                  <a:pt x="4899355" y="0"/>
                </a:cubicBezTo>
                <a:cubicBezTo>
                  <a:pt x="4972821" y="-4221"/>
                  <a:pt x="5326959" y="8892"/>
                  <a:pt x="5550865" y="0"/>
                </a:cubicBezTo>
                <a:cubicBezTo>
                  <a:pt x="5793178" y="12267"/>
                  <a:pt x="6146346" y="-4531"/>
                  <a:pt x="6358738" y="0"/>
                </a:cubicBezTo>
                <a:cubicBezTo>
                  <a:pt x="6580825" y="49349"/>
                  <a:pt x="6739467" y="13524"/>
                  <a:pt x="6853885" y="0"/>
                </a:cubicBezTo>
                <a:cubicBezTo>
                  <a:pt x="7057243" y="-60557"/>
                  <a:pt x="7415107" y="-58698"/>
                  <a:pt x="7818120" y="0"/>
                </a:cubicBezTo>
                <a:cubicBezTo>
                  <a:pt x="7818044" y="2812"/>
                  <a:pt x="7817504" y="9122"/>
                  <a:pt x="7818120" y="13716"/>
                </a:cubicBezTo>
                <a:cubicBezTo>
                  <a:pt x="7693944" y="-8187"/>
                  <a:pt x="7376376" y="-11249"/>
                  <a:pt x="7244791" y="13716"/>
                </a:cubicBezTo>
                <a:cubicBezTo>
                  <a:pt x="7100086" y="-10289"/>
                  <a:pt x="6942350" y="30849"/>
                  <a:pt x="6827825" y="13716"/>
                </a:cubicBezTo>
                <a:cubicBezTo>
                  <a:pt x="6691364" y="23301"/>
                  <a:pt x="6342432" y="32760"/>
                  <a:pt x="6176315" y="13716"/>
                </a:cubicBezTo>
                <a:cubicBezTo>
                  <a:pt x="6012855" y="23946"/>
                  <a:pt x="5862931" y="-5523"/>
                  <a:pt x="5681167" y="13716"/>
                </a:cubicBezTo>
                <a:cubicBezTo>
                  <a:pt x="5485664" y="67025"/>
                  <a:pt x="5296023" y="-3294"/>
                  <a:pt x="5029657" y="13716"/>
                </a:cubicBezTo>
                <a:cubicBezTo>
                  <a:pt x="4753680" y="44474"/>
                  <a:pt x="4640335" y="33934"/>
                  <a:pt x="4378147" y="13716"/>
                </a:cubicBezTo>
                <a:cubicBezTo>
                  <a:pt x="4103046" y="-9109"/>
                  <a:pt x="4022480" y="39276"/>
                  <a:pt x="3726637" y="13716"/>
                </a:cubicBezTo>
                <a:cubicBezTo>
                  <a:pt x="3429109" y="-1096"/>
                  <a:pt x="3316488" y="56843"/>
                  <a:pt x="3075127" y="13716"/>
                </a:cubicBezTo>
                <a:cubicBezTo>
                  <a:pt x="2821014" y="1521"/>
                  <a:pt x="2665050" y="-15835"/>
                  <a:pt x="2501798" y="13716"/>
                </a:cubicBezTo>
                <a:cubicBezTo>
                  <a:pt x="2343345" y="24822"/>
                  <a:pt x="2120041" y="-54999"/>
                  <a:pt x="1772107" y="13716"/>
                </a:cubicBezTo>
                <a:cubicBezTo>
                  <a:pt x="1424078" y="46093"/>
                  <a:pt x="1427418" y="28000"/>
                  <a:pt x="1120597" y="13716"/>
                </a:cubicBezTo>
                <a:cubicBezTo>
                  <a:pt x="796486" y="41366"/>
                  <a:pt x="243712" y="43226"/>
                  <a:pt x="0" y="13716"/>
                </a:cubicBezTo>
                <a:cubicBezTo>
                  <a:pt x="203" y="9362"/>
                  <a:pt x="845" y="232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7818120"/>
                      <a:gd name="connsiteY0" fmla="*/ 0 h 13716"/>
                      <a:gd name="connsiteX1" fmla="*/ 416966 w 7818120"/>
                      <a:gd name="connsiteY1" fmla="*/ 0 h 13716"/>
                      <a:gd name="connsiteX2" fmla="*/ 1146658 w 7818120"/>
                      <a:gd name="connsiteY2" fmla="*/ 0 h 13716"/>
                      <a:gd name="connsiteX3" fmla="*/ 1563624 w 7818120"/>
                      <a:gd name="connsiteY3" fmla="*/ 0 h 13716"/>
                      <a:gd name="connsiteX4" fmla="*/ 2136953 w 7818120"/>
                      <a:gd name="connsiteY4" fmla="*/ 0 h 13716"/>
                      <a:gd name="connsiteX5" fmla="*/ 2944825 w 7818120"/>
                      <a:gd name="connsiteY5" fmla="*/ 0 h 13716"/>
                      <a:gd name="connsiteX6" fmla="*/ 3596335 w 7818120"/>
                      <a:gd name="connsiteY6" fmla="*/ 0 h 13716"/>
                      <a:gd name="connsiteX7" fmla="*/ 4326026 w 7818120"/>
                      <a:gd name="connsiteY7" fmla="*/ 0 h 13716"/>
                      <a:gd name="connsiteX8" fmla="*/ 4899355 w 7818120"/>
                      <a:gd name="connsiteY8" fmla="*/ 0 h 13716"/>
                      <a:gd name="connsiteX9" fmla="*/ 5550865 w 7818120"/>
                      <a:gd name="connsiteY9" fmla="*/ 0 h 13716"/>
                      <a:gd name="connsiteX10" fmla="*/ 6358738 w 7818120"/>
                      <a:gd name="connsiteY10" fmla="*/ 0 h 13716"/>
                      <a:gd name="connsiteX11" fmla="*/ 6853885 w 7818120"/>
                      <a:gd name="connsiteY11" fmla="*/ 0 h 13716"/>
                      <a:gd name="connsiteX12" fmla="*/ 7818120 w 7818120"/>
                      <a:gd name="connsiteY12" fmla="*/ 0 h 13716"/>
                      <a:gd name="connsiteX13" fmla="*/ 7818120 w 7818120"/>
                      <a:gd name="connsiteY13" fmla="*/ 13716 h 13716"/>
                      <a:gd name="connsiteX14" fmla="*/ 7244791 w 7818120"/>
                      <a:gd name="connsiteY14" fmla="*/ 13716 h 13716"/>
                      <a:gd name="connsiteX15" fmla="*/ 6827825 w 7818120"/>
                      <a:gd name="connsiteY15" fmla="*/ 13716 h 13716"/>
                      <a:gd name="connsiteX16" fmla="*/ 6176315 w 7818120"/>
                      <a:gd name="connsiteY16" fmla="*/ 13716 h 13716"/>
                      <a:gd name="connsiteX17" fmla="*/ 5681167 w 7818120"/>
                      <a:gd name="connsiteY17" fmla="*/ 13716 h 13716"/>
                      <a:gd name="connsiteX18" fmla="*/ 5029657 w 7818120"/>
                      <a:gd name="connsiteY18" fmla="*/ 13716 h 13716"/>
                      <a:gd name="connsiteX19" fmla="*/ 4378147 w 7818120"/>
                      <a:gd name="connsiteY19" fmla="*/ 13716 h 13716"/>
                      <a:gd name="connsiteX20" fmla="*/ 3726637 w 7818120"/>
                      <a:gd name="connsiteY20" fmla="*/ 13716 h 13716"/>
                      <a:gd name="connsiteX21" fmla="*/ 3075127 w 7818120"/>
                      <a:gd name="connsiteY21" fmla="*/ 13716 h 13716"/>
                      <a:gd name="connsiteX22" fmla="*/ 2501798 w 7818120"/>
                      <a:gd name="connsiteY22" fmla="*/ 13716 h 13716"/>
                      <a:gd name="connsiteX23" fmla="*/ 1772107 w 7818120"/>
                      <a:gd name="connsiteY23" fmla="*/ 13716 h 13716"/>
                      <a:gd name="connsiteX24" fmla="*/ 1120597 w 7818120"/>
                      <a:gd name="connsiteY24" fmla="*/ 13716 h 13716"/>
                      <a:gd name="connsiteX25" fmla="*/ 0 w 7818120"/>
                      <a:gd name="connsiteY25" fmla="*/ 13716 h 13716"/>
                      <a:gd name="connsiteX26" fmla="*/ 0 w 7818120"/>
                      <a:gd name="connsiteY2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18120" h="13716" fill="none" extrusionOk="0">
                        <a:moveTo>
                          <a:pt x="0" y="0"/>
                        </a:moveTo>
                        <a:cubicBezTo>
                          <a:pt x="121520" y="-12182"/>
                          <a:pt x="211324" y="18247"/>
                          <a:pt x="416966" y="0"/>
                        </a:cubicBezTo>
                        <a:cubicBezTo>
                          <a:pt x="622608" y="-18247"/>
                          <a:pt x="891241" y="-13744"/>
                          <a:pt x="1146658" y="0"/>
                        </a:cubicBezTo>
                        <a:cubicBezTo>
                          <a:pt x="1402075" y="13744"/>
                          <a:pt x="1378880" y="-8543"/>
                          <a:pt x="1563624" y="0"/>
                        </a:cubicBezTo>
                        <a:cubicBezTo>
                          <a:pt x="1748368" y="8543"/>
                          <a:pt x="1972300" y="7443"/>
                          <a:pt x="2136953" y="0"/>
                        </a:cubicBezTo>
                        <a:cubicBezTo>
                          <a:pt x="2301606" y="-7443"/>
                          <a:pt x="2679634" y="12382"/>
                          <a:pt x="2944825" y="0"/>
                        </a:cubicBezTo>
                        <a:cubicBezTo>
                          <a:pt x="3210016" y="-12382"/>
                          <a:pt x="3409232" y="17967"/>
                          <a:pt x="3596335" y="0"/>
                        </a:cubicBezTo>
                        <a:cubicBezTo>
                          <a:pt x="3783438" y="-17967"/>
                          <a:pt x="4002523" y="-28578"/>
                          <a:pt x="4326026" y="0"/>
                        </a:cubicBezTo>
                        <a:cubicBezTo>
                          <a:pt x="4649529" y="28578"/>
                          <a:pt x="4777384" y="-3624"/>
                          <a:pt x="4899355" y="0"/>
                        </a:cubicBezTo>
                        <a:cubicBezTo>
                          <a:pt x="5021326" y="3624"/>
                          <a:pt x="5317653" y="1281"/>
                          <a:pt x="5550865" y="0"/>
                        </a:cubicBezTo>
                        <a:cubicBezTo>
                          <a:pt x="5784077" y="-1281"/>
                          <a:pt x="6142956" y="-39637"/>
                          <a:pt x="6358738" y="0"/>
                        </a:cubicBezTo>
                        <a:cubicBezTo>
                          <a:pt x="6574520" y="39637"/>
                          <a:pt x="6724785" y="-4460"/>
                          <a:pt x="6853885" y="0"/>
                        </a:cubicBezTo>
                        <a:cubicBezTo>
                          <a:pt x="6982985" y="4460"/>
                          <a:pt x="7403044" y="-1955"/>
                          <a:pt x="7818120" y="0"/>
                        </a:cubicBezTo>
                        <a:cubicBezTo>
                          <a:pt x="7818217" y="2784"/>
                          <a:pt x="7818136" y="9558"/>
                          <a:pt x="7818120" y="13716"/>
                        </a:cubicBezTo>
                        <a:cubicBezTo>
                          <a:pt x="7698847" y="-7839"/>
                          <a:pt x="7390924" y="18407"/>
                          <a:pt x="7244791" y="13716"/>
                        </a:cubicBezTo>
                        <a:cubicBezTo>
                          <a:pt x="7098658" y="9025"/>
                          <a:pt x="6952735" y="24785"/>
                          <a:pt x="6827825" y="13716"/>
                        </a:cubicBezTo>
                        <a:cubicBezTo>
                          <a:pt x="6702915" y="2647"/>
                          <a:pt x="6338661" y="29958"/>
                          <a:pt x="6176315" y="13716"/>
                        </a:cubicBezTo>
                        <a:cubicBezTo>
                          <a:pt x="6013969" y="-2526"/>
                          <a:pt x="5850602" y="1790"/>
                          <a:pt x="5681167" y="13716"/>
                        </a:cubicBezTo>
                        <a:cubicBezTo>
                          <a:pt x="5511732" y="25642"/>
                          <a:pt x="5312143" y="-4154"/>
                          <a:pt x="5029657" y="13716"/>
                        </a:cubicBezTo>
                        <a:cubicBezTo>
                          <a:pt x="4747171" y="31586"/>
                          <a:pt x="4655062" y="26168"/>
                          <a:pt x="4378147" y="13716"/>
                        </a:cubicBezTo>
                        <a:cubicBezTo>
                          <a:pt x="4101232" y="1265"/>
                          <a:pt x="4037646" y="40134"/>
                          <a:pt x="3726637" y="13716"/>
                        </a:cubicBezTo>
                        <a:cubicBezTo>
                          <a:pt x="3415628" y="-12702"/>
                          <a:pt x="3321756" y="40935"/>
                          <a:pt x="3075127" y="13716"/>
                        </a:cubicBezTo>
                        <a:cubicBezTo>
                          <a:pt x="2828498" y="-13503"/>
                          <a:pt x="2684733" y="10281"/>
                          <a:pt x="2501798" y="13716"/>
                        </a:cubicBezTo>
                        <a:cubicBezTo>
                          <a:pt x="2318863" y="17151"/>
                          <a:pt x="2121844" y="-17585"/>
                          <a:pt x="1772107" y="13716"/>
                        </a:cubicBezTo>
                        <a:cubicBezTo>
                          <a:pt x="1422370" y="45017"/>
                          <a:pt x="1431548" y="27094"/>
                          <a:pt x="1120597" y="13716"/>
                        </a:cubicBezTo>
                        <a:cubicBezTo>
                          <a:pt x="809646" y="339"/>
                          <a:pt x="246393" y="51668"/>
                          <a:pt x="0" y="13716"/>
                        </a:cubicBezTo>
                        <a:cubicBezTo>
                          <a:pt x="-100" y="9589"/>
                          <a:pt x="468" y="2983"/>
                          <a:pt x="0" y="0"/>
                        </a:cubicBezTo>
                        <a:close/>
                      </a:path>
                      <a:path w="7818120" h="13716" stroke="0" extrusionOk="0">
                        <a:moveTo>
                          <a:pt x="0" y="0"/>
                        </a:moveTo>
                        <a:cubicBezTo>
                          <a:pt x="177487" y="-4302"/>
                          <a:pt x="287499" y="4997"/>
                          <a:pt x="573329" y="0"/>
                        </a:cubicBezTo>
                        <a:cubicBezTo>
                          <a:pt x="859159" y="-4997"/>
                          <a:pt x="821965" y="-336"/>
                          <a:pt x="990295" y="0"/>
                        </a:cubicBezTo>
                        <a:cubicBezTo>
                          <a:pt x="1158625" y="336"/>
                          <a:pt x="1587918" y="-4681"/>
                          <a:pt x="1798168" y="0"/>
                        </a:cubicBezTo>
                        <a:cubicBezTo>
                          <a:pt x="2008418" y="4681"/>
                          <a:pt x="2088841" y="-2754"/>
                          <a:pt x="2371496" y="0"/>
                        </a:cubicBezTo>
                        <a:cubicBezTo>
                          <a:pt x="2654151" y="2754"/>
                          <a:pt x="2701462" y="-24976"/>
                          <a:pt x="2944825" y="0"/>
                        </a:cubicBezTo>
                        <a:cubicBezTo>
                          <a:pt x="3188188" y="24976"/>
                          <a:pt x="3511636" y="25407"/>
                          <a:pt x="3752698" y="0"/>
                        </a:cubicBezTo>
                        <a:cubicBezTo>
                          <a:pt x="3993760" y="-25407"/>
                          <a:pt x="4107153" y="6432"/>
                          <a:pt x="4247845" y="0"/>
                        </a:cubicBezTo>
                        <a:cubicBezTo>
                          <a:pt x="4388537" y="-6432"/>
                          <a:pt x="4835598" y="-5108"/>
                          <a:pt x="5055718" y="0"/>
                        </a:cubicBezTo>
                        <a:cubicBezTo>
                          <a:pt x="5275838" y="5108"/>
                          <a:pt x="5461006" y="-24536"/>
                          <a:pt x="5863590" y="0"/>
                        </a:cubicBezTo>
                        <a:cubicBezTo>
                          <a:pt x="6266174" y="24536"/>
                          <a:pt x="6355549" y="-19657"/>
                          <a:pt x="6515100" y="0"/>
                        </a:cubicBezTo>
                        <a:cubicBezTo>
                          <a:pt x="6674651" y="19657"/>
                          <a:pt x="7275423" y="-57462"/>
                          <a:pt x="7818120" y="0"/>
                        </a:cubicBezTo>
                        <a:cubicBezTo>
                          <a:pt x="7817446" y="5682"/>
                          <a:pt x="7817517" y="9439"/>
                          <a:pt x="7818120" y="13716"/>
                        </a:cubicBezTo>
                        <a:cubicBezTo>
                          <a:pt x="7610240" y="34"/>
                          <a:pt x="7521789" y="3149"/>
                          <a:pt x="7401154" y="13716"/>
                        </a:cubicBezTo>
                        <a:cubicBezTo>
                          <a:pt x="7280519" y="24283"/>
                          <a:pt x="6930719" y="-347"/>
                          <a:pt x="6593281" y="13716"/>
                        </a:cubicBezTo>
                        <a:cubicBezTo>
                          <a:pt x="6255843" y="27779"/>
                          <a:pt x="6286682" y="-3410"/>
                          <a:pt x="6098134" y="13716"/>
                        </a:cubicBezTo>
                        <a:cubicBezTo>
                          <a:pt x="5909586" y="30842"/>
                          <a:pt x="5602789" y="44024"/>
                          <a:pt x="5446624" y="13716"/>
                        </a:cubicBezTo>
                        <a:cubicBezTo>
                          <a:pt x="5290459" y="-16592"/>
                          <a:pt x="4917039" y="17388"/>
                          <a:pt x="4638751" y="13716"/>
                        </a:cubicBezTo>
                        <a:cubicBezTo>
                          <a:pt x="4360463" y="10044"/>
                          <a:pt x="4304690" y="878"/>
                          <a:pt x="3987241" y="13716"/>
                        </a:cubicBezTo>
                        <a:cubicBezTo>
                          <a:pt x="3669792" y="26555"/>
                          <a:pt x="3758742" y="27979"/>
                          <a:pt x="3570275" y="13716"/>
                        </a:cubicBezTo>
                        <a:cubicBezTo>
                          <a:pt x="3381808" y="-547"/>
                          <a:pt x="3267153" y="31628"/>
                          <a:pt x="3075127" y="13716"/>
                        </a:cubicBezTo>
                        <a:cubicBezTo>
                          <a:pt x="2883101" y="-4196"/>
                          <a:pt x="2665825" y="6401"/>
                          <a:pt x="2267255" y="13716"/>
                        </a:cubicBezTo>
                        <a:cubicBezTo>
                          <a:pt x="1868685" y="21031"/>
                          <a:pt x="1884698" y="23838"/>
                          <a:pt x="1615745" y="13716"/>
                        </a:cubicBezTo>
                        <a:cubicBezTo>
                          <a:pt x="1346792" y="3595"/>
                          <a:pt x="1320952" y="5858"/>
                          <a:pt x="1120597" y="13716"/>
                        </a:cubicBezTo>
                        <a:cubicBezTo>
                          <a:pt x="920242" y="21574"/>
                          <a:pt x="556507" y="46218"/>
                          <a:pt x="0" y="13716"/>
                        </a:cubicBezTo>
                        <a:cubicBezTo>
                          <a:pt x="303" y="7982"/>
                          <a:pt x="182" y="5202"/>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37" name="Picture 36">
            <a:extLst>
              <a:ext uri="{FF2B5EF4-FFF2-40B4-BE49-F238E27FC236}">
                <a16:creationId xmlns:a16="http://schemas.microsoft.com/office/drawing/2014/main" id="{F1565966-9B9A-FD4B-6B7B-A4FCE484CBC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970770" y="6000750"/>
            <a:ext cx="1814861" cy="674091"/>
          </a:xfrm>
          <a:prstGeom prst="rect">
            <a:avLst/>
          </a:prstGeom>
        </p:spPr>
      </p:pic>
      <p:grpSp>
        <p:nvGrpSpPr>
          <p:cNvPr id="26" name="Group 25">
            <a:extLst>
              <a:ext uri="{FF2B5EF4-FFF2-40B4-BE49-F238E27FC236}">
                <a16:creationId xmlns:a16="http://schemas.microsoft.com/office/drawing/2014/main" id="{98D1A91C-0C18-2672-65CC-23BBF112262F}"/>
              </a:ext>
            </a:extLst>
          </p:cNvPr>
          <p:cNvGrpSpPr/>
          <p:nvPr/>
        </p:nvGrpSpPr>
        <p:grpSpPr>
          <a:xfrm>
            <a:off x="347479" y="1531341"/>
            <a:ext cx="137094" cy="5143500"/>
            <a:chOff x="-4373" y="0"/>
            <a:chExt cx="182792" cy="6858000"/>
          </a:xfrm>
        </p:grpSpPr>
        <p:sp>
          <p:nvSpPr>
            <p:cNvPr id="22" name="Rectangle 21">
              <a:extLst>
                <a:ext uri="{FF2B5EF4-FFF2-40B4-BE49-F238E27FC236}">
                  <a16:creationId xmlns:a16="http://schemas.microsoft.com/office/drawing/2014/main" id="{28C2E305-EDF6-1234-D121-EECA2148A89A}"/>
                </a:ext>
              </a:extLst>
            </p:cNvPr>
            <p:cNvSpPr/>
            <p:nvPr/>
          </p:nvSpPr>
          <p:spPr>
            <a:xfrm>
              <a:off x="-4373" y="0"/>
              <a:ext cx="182792" cy="2286000"/>
            </a:xfrm>
            <a:prstGeom prst="rect">
              <a:avLst/>
            </a:prstGeom>
            <a:solidFill>
              <a:srgbClr val="79AE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5F9A6F"/>
                </a:solidFill>
              </a:endParaRPr>
            </a:p>
          </p:txBody>
        </p:sp>
        <p:sp>
          <p:nvSpPr>
            <p:cNvPr id="23" name="Rectangle 22">
              <a:extLst>
                <a:ext uri="{FF2B5EF4-FFF2-40B4-BE49-F238E27FC236}">
                  <a16:creationId xmlns:a16="http://schemas.microsoft.com/office/drawing/2014/main" id="{D04FEBF0-9B0F-A20E-34A8-468526628317}"/>
                </a:ext>
              </a:extLst>
            </p:cNvPr>
            <p:cNvSpPr/>
            <p:nvPr/>
          </p:nvSpPr>
          <p:spPr>
            <a:xfrm>
              <a:off x="-4373" y="2286000"/>
              <a:ext cx="182792" cy="2286000"/>
            </a:xfrm>
            <a:prstGeom prst="rect">
              <a:avLst/>
            </a:prstGeom>
            <a:solidFill>
              <a:srgbClr val="5F9A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5F9A6F"/>
                </a:solidFill>
              </a:endParaRPr>
            </a:p>
          </p:txBody>
        </p:sp>
        <p:sp>
          <p:nvSpPr>
            <p:cNvPr id="25" name="Rectangle 24">
              <a:extLst>
                <a:ext uri="{FF2B5EF4-FFF2-40B4-BE49-F238E27FC236}">
                  <a16:creationId xmlns:a16="http://schemas.microsoft.com/office/drawing/2014/main" id="{B91EB235-CEAB-1F06-C033-86EFE5BDEA0A}"/>
                </a:ext>
              </a:extLst>
            </p:cNvPr>
            <p:cNvSpPr/>
            <p:nvPr/>
          </p:nvSpPr>
          <p:spPr>
            <a:xfrm>
              <a:off x="-4373" y="4572000"/>
              <a:ext cx="182792" cy="2286000"/>
            </a:xfrm>
            <a:prstGeom prst="rect">
              <a:avLst/>
            </a:prstGeom>
            <a:solidFill>
              <a:srgbClr val="276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5F9A6F"/>
                </a:solidFill>
              </a:endParaRPr>
            </a:p>
          </p:txBody>
        </p:sp>
      </p:grpSp>
    </p:spTree>
    <p:extLst>
      <p:ext uri="{BB962C8B-B14F-4D97-AF65-F5344CB8AC3E}">
        <p14:creationId xmlns:p14="http://schemas.microsoft.com/office/powerpoint/2010/main" val="28746768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CDFB8-BFE9-0204-F8CF-A86F3C62FE27}"/>
              </a:ext>
            </a:extLst>
          </p:cNvPr>
          <p:cNvSpPr>
            <a:spLocks noGrp="1"/>
          </p:cNvSpPr>
          <p:nvPr>
            <p:ph type="title"/>
          </p:nvPr>
        </p:nvSpPr>
        <p:spPr>
          <a:xfrm>
            <a:off x="4965430" y="629268"/>
            <a:ext cx="6586491" cy="1286160"/>
          </a:xfrm>
        </p:spPr>
        <p:txBody>
          <a:bodyPr anchor="b">
            <a:normAutofit fontScale="90000"/>
          </a:bodyPr>
          <a:lstStyle/>
          <a:p>
            <a:r>
              <a:rPr lang="en-US" sz="4400" b="1" dirty="0">
                <a:latin typeface="Calibri Light" panose="020F0302020204030204"/>
              </a:rPr>
              <a:t>Step One - Set </a:t>
            </a:r>
            <a:r>
              <a:rPr lang="en-US" sz="4400" b="1" dirty="0"/>
              <a:t>up a working group committee within our school to collaborate with:</a:t>
            </a:r>
            <a:endParaRPr lang="en-US" dirty="0"/>
          </a:p>
        </p:txBody>
      </p:sp>
      <p:sp>
        <p:nvSpPr>
          <p:cNvPr id="3" name="Content Placeholder 2">
            <a:extLst>
              <a:ext uri="{FF2B5EF4-FFF2-40B4-BE49-F238E27FC236}">
                <a16:creationId xmlns:a16="http://schemas.microsoft.com/office/drawing/2014/main" id="{E4F58A7A-494B-C97E-02F7-3D7937ADDD85}"/>
              </a:ext>
            </a:extLst>
          </p:cNvPr>
          <p:cNvSpPr>
            <a:spLocks noGrp="1"/>
          </p:cNvSpPr>
          <p:nvPr>
            <p:ph idx="1"/>
          </p:nvPr>
        </p:nvSpPr>
        <p:spPr>
          <a:xfrm>
            <a:off x="4360244" y="2438400"/>
            <a:ext cx="7632833" cy="3785419"/>
          </a:xfrm>
        </p:spPr>
        <p:txBody>
          <a:bodyPr>
            <a:normAutofit fontScale="92500" lnSpcReduction="20000"/>
          </a:bodyPr>
          <a:lstStyle/>
          <a:p>
            <a:r>
              <a:rPr lang="en-US" sz="2000" dirty="0">
                <a:latin typeface="Calibri Light" panose="020F0302020204030204"/>
              </a:rPr>
              <a:t>Our </a:t>
            </a:r>
            <a:r>
              <a:rPr lang="en-US" sz="2000" b="1" dirty="0">
                <a:latin typeface="Calibri Light" panose="020F0302020204030204"/>
              </a:rPr>
              <a:t>Inclusion Coach </a:t>
            </a:r>
            <a:r>
              <a:rPr lang="en-US" sz="2000" dirty="0">
                <a:latin typeface="Calibri Light" panose="020F0302020204030204"/>
              </a:rPr>
              <a:t>– Frances Gibson SEN Development Officer DDLETB </a:t>
            </a:r>
            <a:endParaRPr lang="en-US" sz="2000" dirty="0">
              <a:latin typeface="Calibri Light" panose="020F0302020204030204"/>
              <a:cs typeface="Calibri Light"/>
            </a:endParaRPr>
          </a:p>
          <a:p>
            <a:r>
              <a:rPr lang="en-US" sz="2000" b="1" dirty="0">
                <a:latin typeface="Calibri Light" panose="020F0302020204030204"/>
              </a:rPr>
              <a:t>Senior Leadership Team in CPS</a:t>
            </a:r>
          </a:p>
          <a:p>
            <a:r>
              <a:rPr lang="en-US" sz="2000" b="1" dirty="0">
                <a:latin typeface="Calibri Light" panose="020F0302020204030204"/>
              </a:rPr>
              <a:t>Subject Teachers</a:t>
            </a:r>
            <a:r>
              <a:rPr lang="en-US" sz="2000" dirty="0">
                <a:latin typeface="Calibri Light" panose="020F0302020204030204"/>
              </a:rPr>
              <a:t>, </a:t>
            </a:r>
            <a:r>
              <a:rPr lang="en-US" sz="2000" b="1" dirty="0">
                <a:latin typeface="Calibri Light" panose="020F0302020204030204"/>
              </a:rPr>
              <a:t>Subject Departments </a:t>
            </a:r>
            <a:r>
              <a:rPr lang="en-US" sz="2000" dirty="0">
                <a:latin typeface="Calibri Light" panose="020F0302020204030204"/>
              </a:rPr>
              <a:t>and </a:t>
            </a:r>
            <a:r>
              <a:rPr lang="en-US" sz="2000" b="1" dirty="0">
                <a:latin typeface="Calibri Light" panose="020F0302020204030204"/>
              </a:rPr>
              <a:t>SNA’s</a:t>
            </a:r>
            <a:endParaRPr lang="en-US" sz="2000" b="1" dirty="0">
              <a:latin typeface="Calibri Light" panose="020F0302020204030204"/>
              <a:cs typeface="Calibri Light"/>
            </a:endParaRPr>
          </a:p>
          <a:p>
            <a:r>
              <a:rPr lang="en-US" sz="2000" b="1" dirty="0">
                <a:latin typeface="Calibri Light" panose="020F0302020204030204"/>
              </a:rPr>
              <a:t>Students </a:t>
            </a:r>
            <a:r>
              <a:rPr lang="en-US" sz="2000" dirty="0">
                <a:latin typeface="Calibri Light" panose="020F0302020204030204"/>
              </a:rPr>
              <a:t>across the Continuum of Support</a:t>
            </a:r>
            <a:endParaRPr lang="en-US" sz="2000" dirty="0">
              <a:latin typeface="Calibri Light" panose="020F0302020204030204"/>
              <a:cs typeface="Calibri Light"/>
            </a:endParaRPr>
          </a:p>
          <a:p>
            <a:r>
              <a:rPr lang="en-US" sz="2000" b="1" dirty="0">
                <a:latin typeface="Calibri Light" panose="020F0302020204030204"/>
              </a:rPr>
              <a:t>Parents</a:t>
            </a:r>
            <a:r>
              <a:rPr lang="en-US" sz="2000" dirty="0">
                <a:latin typeface="Calibri Light" panose="020F0302020204030204"/>
              </a:rPr>
              <a:t> of students across the Continuum of Support</a:t>
            </a:r>
          </a:p>
          <a:p>
            <a:endParaRPr lang="en-US" sz="2000" dirty="0">
              <a:latin typeface="Calibri Light" panose="020F0302020204030204"/>
            </a:endParaRPr>
          </a:p>
          <a:p>
            <a:pPr marL="457200" lvl="1" indent="0">
              <a:lnSpc>
                <a:spcPct val="120000"/>
              </a:lnSpc>
              <a:spcBef>
                <a:spcPts val="0"/>
              </a:spcBef>
              <a:buNone/>
            </a:pPr>
            <a:r>
              <a:rPr lang="en-US" sz="1900" b="1" u="sng" dirty="0"/>
              <a:t>School Champions in </a:t>
            </a:r>
            <a:r>
              <a:rPr lang="en-US" sz="1900" b="1" u="sng" dirty="0" err="1"/>
              <a:t>Col</a:t>
            </a:r>
            <a:r>
              <a:rPr lang="en-US" sz="1900" b="1" u="sng" dirty="0" err="1">
                <a:effectLst/>
              </a:rPr>
              <a:t>á</a:t>
            </a:r>
            <a:r>
              <a:rPr lang="en-US" sz="1900" b="1" u="sng" dirty="0" err="1"/>
              <a:t>iste</a:t>
            </a:r>
            <a:r>
              <a:rPr lang="en-US" sz="1900" b="1" u="sng" dirty="0"/>
              <a:t> </a:t>
            </a:r>
            <a:r>
              <a:rPr lang="en-US" sz="1900" b="1" u="sng" dirty="0" err="1"/>
              <a:t>Pobail</a:t>
            </a:r>
            <a:r>
              <a:rPr lang="en-US" sz="1900" b="1" u="sng" dirty="0"/>
              <a:t> Setanta:</a:t>
            </a:r>
            <a:br>
              <a:rPr lang="en-US" sz="1900" dirty="0"/>
            </a:br>
            <a:r>
              <a:rPr lang="en-US" sz="1900" dirty="0"/>
              <a:t>1. Frances Shannon (SENCO)</a:t>
            </a:r>
            <a:br>
              <a:rPr lang="en-US" sz="1900" dirty="0"/>
            </a:br>
            <a:r>
              <a:rPr lang="en-US" sz="1900" dirty="0"/>
              <a:t>2. Susan O’ Donovan (Guidance Dept.  / Year Head)</a:t>
            </a:r>
            <a:endParaRPr lang="en-US" sz="1900" dirty="0">
              <a:cs typeface="Calibri"/>
            </a:endParaRPr>
          </a:p>
          <a:p>
            <a:pPr marL="457200" lvl="1" indent="0">
              <a:lnSpc>
                <a:spcPct val="120000"/>
              </a:lnSpc>
              <a:spcBef>
                <a:spcPts val="0"/>
              </a:spcBef>
              <a:buNone/>
            </a:pPr>
            <a:r>
              <a:rPr lang="en-US" sz="1900" dirty="0"/>
              <a:t>3. Grainne Gallagher (</a:t>
            </a:r>
            <a:r>
              <a:rPr lang="en-US" sz="1900" dirty="0">
                <a:ea typeface="+mn-lt"/>
                <a:cs typeface="+mn-lt"/>
              </a:rPr>
              <a:t>Year Head</a:t>
            </a:r>
            <a:r>
              <a:rPr lang="en-US" sz="1900" dirty="0"/>
              <a:t>/ SSE Co-Ordinator)</a:t>
            </a:r>
          </a:p>
          <a:p>
            <a:pPr marL="457200" lvl="1" indent="0">
              <a:lnSpc>
                <a:spcPct val="120000"/>
              </a:lnSpc>
              <a:spcBef>
                <a:spcPts val="0"/>
              </a:spcBef>
              <a:buNone/>
            </a:pPr>
            <a:r>
              <a:rPr lang="en-US" sz="1900" dirty="0"/>
              <a:t>4. Mairead O’ Rourke (Math’s Teacher/ SET/ Assistant Year Head/CES Co-Ordinator)</a:t>
            </a:r>
            <a:endParaRPr lang="en-US" sz="1900" dirty="0">
              <a:latin typeface="Calibri Light" panose="020F0302020204030204"/>
              <a:cs typeface="Calibri Light"/>
            </a:endParaRPr>
          </a:p>
        </p:txBody>
      </p:sp>
      <p:cxnSp>
        <p:nvCxnSpPr>
          <p:cNvPr id="9"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8AC3FF"/>
            </a:solidFill>
          </a:ln>
        </p:spPr>
        <p:style>
          <a:lnRef idx="1">
            <a:schemeClr val="accent1"/>
          </a:lnRef>
          <a:fillRef idx="0">
            <a:schemeClr val="accent1"/>
          </a:fillRef>
          <a:effectRef idx="0">
            <a:schemeClr val="accent1"/>
          </a:effectRef>
          <a:fontRef idx="minor">
            <a:schemeClr val="tx1"/>
          </a:fontRef>
        </p:style>
      </p:cxnSp>
      <p:pic>
        <p:nvPicPr>
          <p:cNvPr id="5" name="Picture 4" descr="A picture containing text&#10;&#10;Description automatically generated">
            <a:extLst>
              <a:ext uri="{FF2B5EF4-FFF2-40B4-BE49-F238E27FC236}">
                <a16:creationId xmlns:a16="http://schemas.microsoft.com/office/drawing/2014/main" id="{1F828D43-3186-4B72-A9C2-9822BC169D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66899" y="6072700"/>
            <a:ext cx="1814861" cy="674091"/>
          </a:xfrm>
          <a:prstGeom prst="rect">
            <a:avLst/>
          </a:prstGeom>
        </p:spPr>
      </p:pic>
      <p:pic>
        <p:nvPicPr>
          <p:cNvPr id="7" name="Picture 6">
            <a:extLst>
              <a:ext uri="{FF2B5EF4-FFF2-40B4-BE49-F238E27FC236}">
                <a16:creationId xmlns:a16="http://schemas.microsoft.com/office/drawing/2014/main" id="{3EEA6EEB-FF50-45BA-B5E2-FC60F4E43D8A}"/>
              </a:ext>
            </a:extLst>
          </p:cNvPr>
          <p:cNvPicPr>
            <a:picLocks noChangeAspect="1"/>
          </p:cNvPicPr>
          <p:nvPr/>
        </p:nvPicPr>
        <p:blipFill>
          <a:blip r:embed="rId4"/>
          <a:stretch>
            <a:fillRect/>
          </a:stretch>
        </p:blipFill>
        <p:spPr>
          <a:xfrm>
            <a:off x="121018" y="195775"/>
            <a:ext cx="4095750" cy="5876925"/>
          </a:xfrm>
          <a:prstGeom prst="rect">
            <a:avLst/>
          </a:prstGeom>
        </p:spPr>
      </p:pic>
    </p:spTree>
    <p:extLst>
      <p:ext uri="{BB962C8B-B14F-4D97-AF65-F5344CB8AC3E}">
        <p14:creationId xmlns:p14="http://schemas.microsoft.com/office/powerpoint/2010/main" val="18656846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85725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24002" y="857251"/>
            <a:ext cx="9143999" cy="1181966"/>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620644" y="857251"/>
            <a:ext cx="3047357" cy="1182309"/>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04834" y="-3123584"/>
            <a:ext cx="1182335"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1D4DC887-47B9-8122-7083-A34E13703C80}"/>
              </a:ext>
            </a:extLst>
          </p:cNvPr>
          <p:cNvSpPr>
            <a:spLocks noGrp="1"/>
          </p:cNvSpPr>
          <p:nvPr>
            <p:ph type="title"/>
          </p:nvPr>
        </p:nvSpPr>
        <p:spPr>
          <a:xfrm>
            <a:off x="2552699" y="1118900"/>
            <a:ext cx="7533017" cy="658297"/>
          </a:xfrm>
        </p:spPr>
        <p:txBody>
          <a:bodyPr anchor="ctr">
            <a:normAutofit fontScale="90000"/>
          </a:bodyPr>
          <a:lstStyle/>
          <a:p>
            <a:r>
              <a:rPr lang="en-GB" sz="3000" dirty="0">
                <a:solidFill>
                  <a:srgbClr val="FFFFFF"/>
                </a:solidFill>
                <a:cs typeface="Calibri Light"/>
              </a:rPr>
              <a:t>Step 2- April 22 - </a:t>
            </a:r>
            <a:br>
              <a:rPr lang="en-GB" sz="3000" dirty="0">
                <a:solidFill>
                  <a:srgbClr val="FFFFFF"/>
                </a:solidFill>
                <a:cs typeface="Calibri Light"/>
              </a:rPr>
            </a:br>
            <a:r>
              <a:rPr lang="en-GB" sz="3000" dirty="0">
                <a:solidFill>
                  <a:srgbClr val="FFFFFF"/>
                </a:solidFill>
                <a:cs typeface="Calibri Light"/>
              </a:rPr>
              <a:t>Delivered a </a:t>
            </a:r>
            <a:r>
              <a:rPr lang="en-US" sz="3000" dirty="0">
                <a:solidFill>
                  <a:srgbClr val="FFFFFF"/>
                </a:solidFill>
                <a:latin typeface="Calibri"/>
                <a:cs typeface="Calibri"/>
              </a:rPr>
              <a:t>Whole staff workshop around:</a:t>
            </a:r>
            <a:r>
              <a:rPr lang="en-GB" sz="3000" dirty="0">
                <a:solidFill>
                  <a:srgbClr val="FFFFFF"/>
                </a:solidFill>
                <a:cs typeface="Calibri Light"/>
              </a:rPr>
              <a:t> </a:t>
            </a:r>
            <a:endParaRPr lang="en-GB" sz="3000" dirty="0">
              <a:solidFill>
                <a:srgbClr val="FFFFFF"/>
              </a:solidFill>
            </a:endParaRPr>
          </a:p>
        </p:txBody>
      </p:sp>
      <p:graphicFrame>
        <p:nvGraphicFramePr>
          <p:cNvPr id="5" name="Content Placeholder 2">
            <a:extLst>
              <a:ext uri="{FF2B5EF4-FFF2-40B4-BE49-F238E27FC236}">
                <a16:creationId xmlns:a16="http://schemas.microsoft.com/office/drawing/2014/main" id="{29DE7256-783F-F3EB-F8AB-881B99973E5F}"/>
              </a:ext>
            </a:extLst>
          </p:cNvPr>
          <p:cNvGraphicFramePr>
            <a:graphicFrameLocks noGrp="1"/>
          </p:cNvGraphicFramePr>
          <p:nvPr>
            <p:ph idx="1"/>
            <p:extLst>
              <p:ext uri="{D42A27DB-BD31-4B8C-83A1-F6EECF244321}">
                <p14:modId xmlns:p14="http://schemas.microsoft.com/office/powerpoint/2010/main" val="650084480"/>
              </p:ext>
            </p:extLst>
          </p:nvPr>
        </p:nvGraphicFramePr>
        <p:xfrm>
          <a:off x="1180431" y="2414853"/>
          <a:ext cx="9143999" cy="38852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89" name="Picture 688" descr="A picture containing text&#10;&#10;Description automatically generated">
            <a:extLst>
              <a:ext uri="{FF2B5EF4-FFF2-40B4-BE49-F238E27FC236}">
                <a16:creationId xmlns:a16="http://schemas.microsoft.com/office/drawing/2014/main" id="{84471D44-E9FA-4402-8E64-8717A8B16A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07212" y="5925353"/>
            <a:ext cx="1814861" cy="674091"/>
          </a:xfrm>
          <a:prstGeom prst="rect">
            <a:avLst/>
          </a:prstGeom>
        </p:spPr>
      </p:pic>
      <p:pic>
        <p:nvPicPr>
          <p:cNvPr id="17" name="Picture 16">
            <a:extLst>
              <a:ext uri="{FF2B5EF4-FFF2-40B4-BE49-F238E27FC236}">
                <a16:creationId xmlns:a16="http://schemas.microsoft.com/office/drawing/2014/main" id="{7B6D2C28-5104-44A3-8EA6-D7FBEC4BEC74}"/>
              </a:ext>
            </a:extLst>
          </p:cNvPr>
          <p:cNvPicPr>
            <a:picLocks noChangeAspect="1"/>
          </p:cNvPicPr>
          <p:nvPr/>
        </p:nvPicPr>
        <p:blipFill>
          <a:blip r:embed="rId9"/>
          <a:stretch>
            <a:fillRect/>
          </a:stretch>
        </p:blipFill>
        <p:spPr>
          <a:xfrm>
            <a:off x="10085716" y="2675797"/>
            <a:ext cx="1648687" cy="1842046"/>
          </a:xfrm>
          <a:prstGeom prst="rect">
            <a:avLst/>
          </a:prstGeom>
        </p:spPr>
      </p:pic>
    </p:spTree>
    <p:extLst>
      <p:ext uri="{BB962C8B-B14F-4D97-AF65-F5344CB8AC3E}">
        <p14:creationId xmlns:p14="http://schemas.microsoft.com/office/powerpoint/2010/main" val="30862248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85725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24002" y="857251"/>
            <a:ext cx="9143999" cy="1181966"/>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620644" y="857251"/>
            <a:ext cx="3047357" cy="1182309"/>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04834" y="-3123584"/>
            <a:ext cx="1182335"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1D4DC887-47B9-8122-7083-A34E13703C80}"/>
              </a:ext>
            </a:extLst>
          </p:cNvPr>
          <p:cNvSpPr>
            <a:spLocks noGrp="1"/>
          </p:cNvSpPr>
          <p:nvPr>
            <p:ph type="title"/>
          </p:nvPr>
        </p:nvSpPr>
        <p:spPr>
          <a:xfrm>
            <a:off x="2552699" y="1118900"/>
            <a:ext cx="7533017" cy="658297"/>
          </a:xfrm>
        </p:spPr>
        <p:txBody>
          <a:bodyPr anchor="ctr">
            <a:normAutofit fontScale="90000"/>
          </a:bodyPr>
          <a:lstStyle/>
          <a:p>
            <a:r>
              <a:rPr lang="en-GB" sz="3000" dirty="0">
                <a:solidFill>
                  <a:srgbClr val="FFFFFF"/>
                </a:solidFill>
                <a:cs typeface="Calibri Light"/>
              </a:rPr>
              <a:t>Step 3- April 22 – </a:t>
            </a:r>
            <a:br>
              <a:rPr lang="en-GB" sz="3000" dirty="0">
                <a:solidFill>
                  <a:srgbClr val="FFFFFF"/>
                </a:solidFill>
                <a:cs typeface="Calibri Light"/>
              </a:rPr>
            </a:br>
            <a:r>
              <a:rPr lang="en-GB" sz="3000" dirty="0">
                <a:solidFill>
                  <a:srgbClr val="FFFFFF"/>
                </a:solidFill>
                <a:cs typeface="Calibri Light"/>
              </a:rPr>
              <a:t>Surveyed all Staff Using MS Forms </a:t>
            </a:r>
            <a:br>
              <a:rPr lang="en-GB" sz="3000" dirty="0">
                <a:solidFill>
                  <a:srgbClr val="FFFFFF"/>
                </a:solidFill>
                <a:cs typeface="Calibri Light"/>
              </a:rPr>
            </a:br>
            <a:r>
              <a:rPr lang="en-GB" sz="3000" dirty="0">
                <a:solidFill>
                  <a:srgbClr val="FFFFFF"/>
                </a:solidFill>
                <a:cs typeface="Calibri Light"/>
              </a:rPr>
              <a:t>during Subject Department Meetings</a:t>
            </a:r>
            <a:endParaRPr lang="en-GB" sz="3000" dirty="0">
              <a:solidFill>
                <a:srgbClr val="FFFFFF"/>
              </a:solidFill>
            </a:endParaRPr>
          </a:p>
        </p:txBody>
      </p:sp>
      <p:graphicFrame>
        <p:nvGraphicFramePr>
          <p:cNvPr id="5" name="Content Placeholder 2">
            <a:extLst>
              <a:ext uri="{FF2B5EF4-FFF2-40B4-BE49-F238E27FC236}">
                <a16:creationId xmlns:a16="http://schemas.microsoft.com/office/drawing/2014/main" id="{29DE7256-783F-F3EB-F8AB-881B99973E5F}"/>
              </a:ext>
            </a:extLst>
          </p:cNvPr>
          <p:cNvGraphicFramePr>
            <a:graphicFrameLocks noGrp="1"/>
          </p:cNvGraphicFramePr>
          <p:nvPr>
            <p:ph idx="1"/>
            <p:extLst>
              <p:ext uri="{D42A27DB-BD31-4B8C-83A1-F6EECF244321}">
                <p14:modId xmlns:p14="http://schemas.microsoft.com/office/powerpoint/2010/main" val="1618482031"/>
              </p:ext>
            </p:extLst>
          </p:nvPr>
        </p:nvGraphicFramePr>
        <p:xfrm>
          <a:off x="2104457" y="2448179"/>
          <a:ext cx="8195872" cy="31446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89" name="Picture 688" descr="A picture containing text&#10;&#10;Description automatically generated">
            <a:extLst>
              <a:ext uri="{FF2B5EF4-FFF2-40B4-BE49-F238E27FC236}">
                <a16:creationId xmlns:a16="http://schemas.microsoft.com/office/drawing/2014/main" id="{84471D44-E9FA-4402-8E64-8717A8B16A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300329" y="5663705"/>
            <a:ext cx="1814861" cy="674091"/>
          </a:xfrm>
          <a:prstGeom prst="rect">
            <a:avLst/>
          </a:prstGeom>
        </p:spPr>
      </p:pic>
    </p:spTree>
    <p:extLst>
      <p:ext uri="{BB962C8B-B14F-4D97-AF65-F5344CB8AC3E}">
        <p14:creationId xmlns:p14="http://schemas.microsoft.com/office/powerpoint/2010/main" val="11472083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124075" y="1975759"/>
            <a:ext cx="2500312" cy="2624327"/>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53213E84-FCC4-A000-BBD3-2ABA1AA70AFB}"/>
              </a:ext>
            </a:extLst>
          </p:cNvPr>
          <p:cNvSpPr>
            <a:spLocks noGrp="1"/>
          </p:cNvSpPr>
          <p:nvPr>
            <p:ph type="title"/>
          </p:nvPr>
        </p:nvSpPr>
        <p:spPr>
          <a:xfrm>
            <a:off x="2295526" y="2332701"/>
            <a:ext cx="1971675" cy="1910443"/>
          </a:xfrm>
          <a:noFill/>
        </p:spPr>
        <p:txBody>
          <a:bodyPr vert="horz" lIns="68580" tIns="34290" rIns="68580" bIns="34290" rtlCol="0" anchor="ctr">
            <a:normAutofit fontScale="90000"/>
          </a:bodyPr>
          <a:lstStyle/>
          <a:p>
            <a:pPr algn="ctr"/>
            <a:br>
              <a:rPr lang="en-US" sz="2200" b="1" dirty="0">
                <a:solidFill>
                  <a:srgbClr val="FFFFFF"/>
                </a:solidFill>
              </a:rPr>
            </a:br>
            <a:r>
              <a:rPr lang="en-US" sz="2200" b="1" dirty="0">
                <a:solidFill>
                  <a:srgbClr val="FFFFFF"/>
                </a:solidFill>
              </a:rPr>
              <a:t>Step 4</a:t>
            </a:r>
            <a:br>
              <a:rPr lang="en-US" sz="2200" b="1" dirty="0">
                <a:solidFill>
                  <a:srgbClr val="FFFFFF"/>
                </a:solidFill>
              </a:rPr>
            </a:br>
            <a:r>
              <a:rPr lang="en-US" sz="2200" b="1" dirty="0">
                <a:solidFill>
                  <a:srgbClr val="FFFFFF"/>
                </a:solidFill>
              </a:rPr>
              <a:t>May</a:t>
            </a:r>
            <a:r>
              <a:rPr lang="en-US" sz="2200" b="1" kern="1200" dirty="0">
                <a:solidFill>
                  <a:srgbClr val="FFFFFF"/>
                </a:solidFill>
                <a:latin typeface="+mj-lt"/>
                <a:ea typeface="+mj-ea"/>
                <a:cs typeface="+mj-cs"/>
              </a:rPr>
              <a:t> 22 </a:t>
            </a:r>
            <a:br>
              <a:rPr lang="en-US" sz="2200" b="1" kern="1200" dirty="0">
                <a:solidFill>
                  <a:srgbClr val="FFFFFF"/>
                </a:solidFill>
                <a:latin typeface="+mj-lt"/>
                <a:ea typeface="+mj-ea"/>
                <a:cs typeface="+mj-cs"/>
              </a:rPr>
            </a:br>
            <a:br>
              <a:rPr lang="en-US" sz="2200" b="1" kern="1200" dirty="0">
                <a:solidFill>
                  <a:srgbClr val="FFFFFF"/>
                </a:solidFill>
                <a:latin typeface="+mj-lt"/>
                <a:ea typeface="+mj-ea"/>
                <a:cs typeface="+mj-cs"/>
              </a:rPr>
            </a:br>
            <a:r>
              <a:rPr lang="en-US" sz="2200" b="1" kern="1200" dirty="0">
                <a:solidFill>
                  <a:srgbClr val="FFFFFF"/>
                </a:solidFill>
                <a:latin typeface="+mj-lt"/>
                <a:ea typeface="+mj-ea"/>
                <a:cs typeface="+mj-cs"/>
              </a:rPr>
              <a:t>Surveyed Students</a:t>
            </a:r>
            <a:r>
              <a:rPr lang="en-US" sz="2200" b="1" dirty="0">
                <a:solidFill>
                  <a:srgbClr val="FFFFFF"/>
                </a:solidFill>
              </a:rPr>
              <a:t> </a:t>
            </a:r>
            <a:r>
              <a:rPr lang="en-US" sz="2200" b="1" kern="1200" dirty="0">
                <a:solidFill>
                  <a:srgbClr val="FFFFFF"/>
                </a:solidFill>
                <a:latin typeface="+mj-lt"/>
                <a:ea typeface="+mj-ea"/>
                <a:cs typeface="+mj-cs"/>
              </a:rPr>
              <a:t> </a:t>
            </a:r>
            <a:r>
              <a:rPr lang="en-US" sz="2200" b="1" dirty="0">
                <a:solidFill>
                  <a:srgbClr val="FFFFFF"/>
                </a:solidFill>
              </a:rPr>
              <a:t>1st- 6th Year across</a:t>
            </a:r>
            <a:r>
              <a:rPr lang="en-US" sz="2200" b="1" kern="1200" dirty="0">
                <a:solidFill>
                  <a:srgbClr val="FFFFFF"/>
                </a:solidFill>
                <a:latin typeface="+mj-lt"/>
                <a:ea typeface="+mj-ea"/>
                <a:cs typeface="+mj-cs"/>
              </a:rPr>
              <a:t> the Continuum of Support using MS Forms </a:t>
            </a:r>
            <a:br>
              <a:rPr lang="en-US" sz="1850" b="1" kern="1200" dirty="0"/>
            </a:br>
            <a:endParaRPr lang="en-US" sz="1875" kern="1200" dirty="0">
              <a:solidFill>
                <a:srgbClr val="FFFFFF"/>
              </a:solidFill>
              <a:latin typeface="+mj-lt"/>
              <a:ea typeface="+mj-ea"/>
              <a:cs typeface="+mj-cs"/>
            </a:endParaRPr>
          </a:p>
        </p:txBody>
      </p:sp>
      <p:pic>
        <p:nvPicPr>
          <p:cNvPr id="4" name="Picture 4">
            <a:extLst>
              <a:ext uri="{FF2B5EF4-FFF2-40B4-BE49-F238E27FC236}">
                <a16:creationId xmlns:a16="http://schemas.microsoft.com/office/drawing/2014/main" id="{7919F5A3-3C07-B8E3-7FD8-32BFC1E34D23}"/>
              </a:ext>
            </a:extLst>
          </p:cNvPr>
          <p:cNvPicPr>
            <a:picLocks noGrp="1" noChangeAspect="1"/>
          </p:cNvPicPr>
          <p:nvPr>
            <p:ph idx="1"/>
          </p:nvPr>
        </p:nvPicPr>
        <p:blipFill>
          <a:blip r:embed="rId3"/>
          <a:stretch>
            <a:fillRect/>
          </a:stretch>
        </p:blipFill>
        <p:spPr>
          <a:xfrm>
            <a:off x="5106988" y="2144032"/>
            <a:ext cx="5085525" cy="2568191"/>
          </a:xfrm>
          <a:prstGeom prst="rect">
            <a:avLst/>
          </a:prstGeom>
        </p:spPr>
      </p:pic>
      <p:pic>
        <p:nvPicPr>
          <p:cNvPr id="5" name="Picture 4">
            <a:extLst>
              <a:ext uri="{FF2B5EF4-FFF2-40B4-BE49-F238E27FC236}">
                <a16:creationId xmlns:a16="http://schemas.microsoft.com/office/drawing/2014/main" id="{F56A143A-D0A1-CC8E-CF0D-71D735ABBB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0999" y="5264145"/>
            <a:ext cx="1814861" cy="674091"/>
          </a:xfrm>
          <a:prstGeom prst="rect">
            <a:avLst/>
          </a:prstGeom>
        </p:spPr>
      </p:pic>
    </p:spTree>
    <p:extLst>
      <p:ext uri="{BB962C8B-B14F-4D97-AF65-F5344CB8AC3E}">
        <p14:creationId xmlns:p14="http://schemas.microsoft.com/office/powerpoint/2010/main" val="24288807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D2E961F1-4A28-4A5F-BBD4-6E400E5E6C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1524000" y="1061518"/>
            <a:ext cx="9141618"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7F57BEA8-497D-4AA8-8A18-BDCD696B25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1133698"/>
            <a:ext cx="9144000" cy="130166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7FFEADD5-148A-DC78-D0A3-EE5DDC51D103}"/>
              </a:ext>
            </a:extLst>
          </p:cNvPr>
          <p:cNvSpPr>
            <a:spLocks noGrp="1"/>
          </p:cNvSpPr>
          <p:nvPr>
            <p:ph type="title"/>
          </p:nvPr>
        </p:nvSpPr>
        <p:spPr>
          <a:xfrm>
            <a:off x="2213810" y="1231122"/>
            <a:ext cx="7960093" cy="750770"/>
          </a:xfrm>
        </p:spPr>
        <p:txBody>
          <a:bodyPr vert="horz" lIns="68580" tIns="34290" rIns="68580" bIns="34290" rtlCol="0" anchor="b">
            <a:noAutofit/>
          </a:bodyPr>
          <a:lstStyle/>
          <a:p>
            <a:pPr algn="ctr"/>
            <a:br>
              <a:rPr lang="en-US" sz="2000" dirty="0">
                <a:solidFill>
                  <a:schemeClr val="bg1"/>
                </a:solidFill>
              </a:rPr>
            </a:br>
            <a:br>
              <a:rPr lang="en-US" sz="2000" dirty="0">
                <a:solidFill>
                  <a:schemeClr val="bg1"/>
                </a:solidFill>
              </a:rPr>
            </a:br>
            <a:br>
              <a:rPr lang="en-US" sz="2000" dirty="0">
                <a:solidFill>
                  <a:schemeClr val="bg1"/>
                </a:solidFill>
              </a:rPr>
            </a:br>
            <a:br>
              <a:rPr lang="en-US" sz="2000" dirty="0">
                <a:solidFill>
                  <a:schemeClr val="bg1"/>
                </a:solidFill>
              </a:rPr>
            </a:br>
            <a:br>
              <a:rPr lang="en-US" sz="2000" dirty="0">
                <a:solidFill>
                  <a:schemeClr val="bg1"/>
                </a:solidFill>
              </a:rPr>
            </a:br>
            <a:br>
              <a:rPr lang="en-US" sz="2000" dirty="0">
                <a:solidFill>
                  <a:schemeClr val="bg1"/>
                </a:solidFill>
              </a:rPr>
            </a:br>
            <a:br>
              <a:rPr lang="en-US" sz="2000" dirty="0">
                <a:solidFill>
                  <a:schemeClr val="bg1"/>
                </a:solidFill>
              </a:rPr>
            </a:br>
            <a:br>
              <a:rPr lang="en-US" sz="2000" dirty="0">
                <a:solidFill>
                  <a:schemeClr val="bg1"/>
                </a:solidFill>
              </a:rPr>
            </a:br>
            <a:r>
              <a:rPr lang="en-US" sz="2000" dirty="0">
                <a:solidFill>
                  <a:schemeClr val="bg1"/>
                </a:solidFill>
              </a:rPr>
              <a:t>Step 5- MAY</a:t>
            </a:r>
            <a:r>
              <a:rPr lang="en-US" sz="2000" kern="1200" dirty="0">
                <a:solidFill>
                  <a:schemeClr val="bg1"/>
                </a:solidFill>
                <a:latin typeface="+mj-lt"/>
                <a:ea typeface="+mj-ea"/>
                <a:cs typeface="+mj-cs"/>
              </a:rPr>
              <a:t> 22 </a:t>
            </a:r>
            <a:br>
              <a:rPr lang="en-US" sz="2000" dirty="0"/>
            </a:br>
            <a:r>
              <a:rPr lang="en-US" sz="2000" kern="1200" dirty="0">
                <a:solidFill>
                  <a:schemeClr val="bg1"/>
                </a:solidFill>
                <a:latin typeface="+mj-lt"/>
                <a:ea typeface="+mj-ea"/>
                <a:cs typeface="+mj-cs"/>
              </a:rPr>
              <a:t>Surveyed </a:t>
            </a:r>
            <a:r>
              <a:rPr lang="en-US" sz="2000" dirty="0">
                <a:solidFill>
                  <a:schemeClr val="bg1"/>
                </a:solidFill>
              </a:rPr>
              <a:t>Parents of Students across the Continuum of Support </a:t>
            </a:r>
            <a:br>
              <a:rPr lang="en-US" sz="2000" dirty="0"/>
            </a:br>
            <a:r>
              <a:rPr lang="en-US" sz="2000" dirty="0">
                <a:solidFill>
                  <a:schemeClr val="bg1"/>
                </a:solidFill>
              </a:rPr>
              <a:t>using</a:t>
            </a:r>
            <a:r>
              <a:rPr lang="en-US" sz="2000" kern="1200" dirty="0">
                <a:solidFill>
                  <a:schemeClr val="bg1"/>
                </a:solidFill>
                <a:latin typeface="+mj-lt"/>
                <a:ea typeface="+mj-ea"/>
                <a:cs typeface="+mj-cs"/>
              </a:rPr>
              <a:t> MS Forms </a:t>
            </a:r>
            <a:endParaRPr lang="en-US" sz="2000" kern="1200" dirty="0">
              <a:solidFill>
                <a:schemeClr val="bg1"/>
              </a:solidFill>
              <a:latin typeface="+mj-lt"/>
              <a:cs typeface="Calibri Light"/>
            </a:endParaRPr>
          </a:p>
        </p:txBody>
      </p:sp>
      <p:pic>
        <p:nvPicPr>
          <p:cNvPr id="4" name="Picture 4" descr="Graphical user interface, text&#10;&#10;Description automatically generated">
            <a:extLst>
              <a:ext uri="{FF2B5EF4-FFF2-40B4-BE49-F238E27FC236}">
                <a16:creationId xmlns:a16="http://schemas.microsoft.com/office/drawing/2014/main" id="{7961099C-30C0-F512-F1D5-FE871709360D}"/>
              </a:ext>
            </a:extLst>
          </p:cNvPr>
          <p:cNvPicPr>
            <a:picLocks noGrp="1" noChangeAspect="1"/>
          </p:cNvPicPr>
          <p:nvPr>
            <p:ph idx="1"/>
          </p:nvPr>
        </p:nvPicPr>
        <p:blipFill>
          <a:blip r:embed="rId3"/>
          <a:stretch>
            <a:fillRect/>
          </a:stretch>
        </p:blipFill>
        <p:spPr>
          <a:xfrm>
            <a:off x="3046825" y="2677906"/>
            <a:ext cx="6057026" cy="2998228"/>
          </a:xfrm>
          <a:prstGeom prst="rect">
            <a:avLst/>
          </a:prstGeom>
        </p:spPr>
      </p:pic>
      <p:cxnSp>
        <p:nvCxnSpPr>
          <p:cNvPr id="13" name="Straight Connector 12">
            <a:extLst>
              <a:ext uri="{FF2B5EF4-FFF2-40B4-BE49-F238E27FC236}">
                <a16:creationId xmlns:a16="http://schemas.microsoft.com/office/drawing/2014/main" id="{A82415D3-DDE5-4D63-8CB3-23A5EC581B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67300" y="1967050"/>
            <a:ext cx="2057400" cy="0"/>
          </a:xfrm>
          <a:prstGeom prst="line">
            <a:avLst/>
          </a:prstGeom>
          <a:ln w="19050">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D7193FB-6AE6-4B3B-8F89-56B55DD63B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1524000" y="2508302"/>
            <a:ext cx="9141618"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6" name="Picture 5" descr="A picture containing text&#10;&#10;Description automatically generated">
            <a:extLst>
              <a:ext uri="{FF2B5EF4-FFF2-40B4-BE49-F238E27FC236}">
                <a16:creationId xmlns:a16="http://schemas.microsoft.com/office/drawing/2014/main" id="{31F63147-527A-8CF6-2677-F7C58CD125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48852" y="6088939"/>
            <a:ext cx="1534125" cy="563802"/>
          </a:xfrm>
          <a:prstGeom prst="rect">
            <a:avLst/>
          </a:prstGeom>
        </p:spPr>
      </p:pic>
    </p:spTree>
    <p:extLst>
      <p:ext uri="{BB962C8B-B14F-4D97-AF65-F5344CB8AC3E}">
        <p14:creationId xmlns:p14="http://schemas.microsoft.com/office/powerpoint/2010/main" val="27202896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A5B4632-C963-4296-86F0-79AA9EA5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8328" y="303591"/>
            <a:ext cx="4335327"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5C3806-080C-7577-8ABF-59B211714F9D}"/>
              </a:ext>
            </a:extLst>
          </p:cNvPr>
          <p:cNvSpPr>
            <a:spLocks noGrp="1"/>
          </p:cNvSpPr>
          <p:nvPr>
            <p:ph type="title"/>
          </p:nvPr>
        </p:nvSpPr>
        <p:spPr>
          <a:xfrm>
            <a:off x="594360" y="637125"/>
            <a:ext cx="3802276" cy="5256371"/>
          </a:xfrm>
        </p:spPr>
        <p:txBody>
          <a:bodyPr>
            <a:normAutofit/>
          </a:bodyPr>
          <a:lstStyle/>
          <a:p>
            <a:r>
              <a:rPr lang="en-GB" sz="4800">
                <a:solidFill>
                  <a:schemeClr val="bg1"/>
                </a:solidFill>
                <a:cs typeface="Calibri Light"/>
              </a:rPr>
              <a:t>Step 6- Analyse Data</a:t>
            </a:r>
            <a:br>
              <a:rPr lang="en-GB" sz="4800">
                <a:solidFill>
                  <a:schemeClr val="bg1"/>
                </a:solidFill>
                <a:cs typeface="Calibri Light"/>
              </a:rPr>
            </a:br>
            <a:br>
              <a:rPr lang="en-GB" sz="4800">
                <a:solidFill>
                  <a:schemeClr val="bg1"/>
                </a:solidFill>
                <a:cs typeface="Calibri Light"/>
              </a:rPr>
            </a:br>
            <a:r>
              <a:rPr lang="en-GB" sz="4800">
                <a:solidFill>
                  <a:schemeClr val="bg1"/>
                </a:solidFill>
                <a:cs typeface="Calibri Light"/>
              </a:rPr>
              <a:t>From our Data we were looking for: </a:t>
            </a:r>
            <a:endParaRPr lang="en-GB" sz="4800">
              <a:solidFill>
                <a:schemeClr val="bg1"/>
              </a:solidFill>
            </a:endParaRPr>
          </a:p>
        </p:txBody>
      </p:sp>
      <p:graphicFrame>
        <p:nvGraphicFramePr>
          <p:cNvPr id="5" name="Content Placeholder 2">
            <a:extLst>
              <a:ext uri="{FF2B5EF4-FFF2-40B4-BE49-F238E27FC236}">
                <a16:creationId xmlns:a16="http://schemas.microsoft.com/office/drawing/2014/main" id="{4DF554A9-860E-1F21-6CD5-CEB8DF323544}"/>
              </a:ext>
            </a:extLst>
          </p:cNvPr>
          <p:cNvGraphicFramePr>
            <a:graphicFrameLocks noGrp="1"/>
          </p:cNvGraphicFramePr>
          <p:nvPr>
            <p:ph idx="1"/>
            <p:extLst>
              <p:ext uri="{D42A27DB-BD31-4B8C-83A1-F6EECF244321}">
                <p14:modId xmlns:p14="http://schemas.microsoft.com/office/powerpoint/2010/main" val="2531598004"/>
              </p:ext>
            </p:extLst>
          </p:nvPr>
        </p:nvGraphicFramePr>
        <p:xfrm>
          <a:off x="5166985" y="303591"/>
          <a:ext cx="6588691" cy="58967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5" name="Picture 94" descr="A picture containing text&#10;&#10;Description automatically generated">
            <a:extLst>
              <a:ext uri="{FF2B5EF4-FFF2-40B4-BE49-F238E27FC236}">
                <a16:creationId xmlns:a16="http://schemas.microsoft.com/office/drawing/2014/main" id="{9070F2E8-F9C5-57DC-15F9-60987CCC4E9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18740" y="6198366"/>
            <a:ext cx="1534125" cy="563802"/>
          </a:xfrm>
          <a:prstGeom prst="rect">
            <a:avLst/>
          </a:prstGeom>
        </p:spPr>
      </p:pic>
    </p:spTree>
    <p:extLst>
      <p:ext uri="{BB962C8B-B14F-4D97-AF65-F5344CB8AC3E}">
        <p14:creationId xmlns:p14="http://schemas.microsoft.com/office/powerpoint/2010/main" val="2821099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5610FDF-BC7F-40B4-9CCF-2A29A79B2A24}"/>
              </a:ext>
            </a:extLst>
          </p:cNvPr>
          <p:cNvSpPr>
            <a:spLocks noGrp="1"/>
          </p:cNvSpPr>
          <p:nvPr>
            <p:ph type="title"/>
          </p:nvPr>
        </p:nvSpPr>
        <p:spPr>
          <a:xfrm>
            <a:off x="1383564" y="348865"/>
            <a:ext cx="9718111" cy="1576446"/>
          </a:xfrm>
        </p:spPr>
        <p:txBody>
          <a:bodyPr anchor="ctr">
            <a:normAutofit/>
          </a:bodyPr>
          <a:lstStyle/>
          <a:p>
            <a:r>
              <a:rPr lang="en-GB" sz="4000">
                <a:solidFill>
                  <a:srgbClr val="FFFFFF"/>
                </a:solidFill>
                <a:cs typeface="Calibri Light"/>
              </a:rPr>
              <a:t>Analysing Staff Survey Data – </a:t>
            </a:r>
            <a:br>
              <a:rPr lang="en-GB" sz="4000">
                <a:solidFill>
                  <a:srgbClr val="FFFFFF"/>
                </a:solidFill>
                <a:cs typeface="Calibri Light"/>
              </a:rPr>
            </a:br>
            <a:r>
              <a:rPr lang="en-GB" sz="4000">
                <a:solidFill>
                  <a:srgbClr val="FFFFFF"/>
                </a:solidFill>
                <a:cs typeface="Calibri Light"/>
              </a:rPr>
              <a:t>Thematic Analysis- Braun &amp; Clarke 2006;2020</a:t>
            </a:r>
            <a:endParaRPr lang="en-IE" sz="4000" dirty="0">
              <a:solidFill>
                <a:srgbClr val="FFFFFF"/>
              </a:solidFill>
            </a:endParaRPr>
          </a:p>
        </p:txBody>
      </p:sp>
      <p:graphicFrame>
        <p:nvGraphicFramePr>
          <p:cNvPr id="5" name="Content Placeholder 2">
            <a:extLst>
              <a:ext uri="{FF2B5EF4-FFF2-40B4-BE49-F238E27FC236}">
                <a16:creationId xmlns:a16="http://schemas.microsoft.com/office/drawing/2014/main" id="{DE80793F-BF9A-C204-6E3A-E4231566E2B3}"/>
              </a:ext>
            </a:extLst>
          </p:cNvPr>
          <p:cNvGraphicFramePr>
            <a:graphicFrameLocks noGrp="1"/>
          </p:cNvGraphicFramePr>
          <p:nvPr>
            <p:ph idx="1"/>
            <p:extLst>
              <p:ext uri="{D42A27DB-BD31-4B8C-83A1-F6EECF244321}">
                <p14:modId xmlns:p14="http://schemas.microsoft.com/office/powerpoint/2010/main" val="3723237376"/>
              </p:ext>
            </p:extLst>
          </p:nvPr>
        </p:nvGraphicFramePr>
        <p:xfrm>
          <a:off x="435186" y="2286519"/>
          <a:ext cx="11744844" cy="40931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7" descr="A picture containing text&#10;&#10;Description automatically generated">
            <a:extLst>
              <a:ext uri="{FF2B5EF4-FFF2-40B4-BE49-F238E27FC236}">
                <a16:creationId xmlns:a16="http://schemas.microsoft.com/office/drawing/2014/main" id="{E145F60F-AFFA-4F4C-92D5-72B220E2F46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645905" y="6294513"/>
            <a:ext cx="1534125" cy="563802"/>
          </a:xfrm>
          <a:prstGeom prst="rect">
            <a:avLst/>
          </a:prstGeom>
        </p:spPr>
      </p:pic>
    </p:spTree>
    <p:extLst>
      <p:ext uri="{BB962C8B-B14F-4D97-AF65-F5344CB8AC3E}">
        <p14:creationId xmlns:p14="http://schemas.microsoft.com/office/powerpoint/2010/main" val="31099851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4">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4C1AF8-79C5-2620-6849-A98663AC0F7C}"/>
              </a:ext>
            </a:extLst>
          </p:cNvPr>
          <p:cNvSpPr>
            <a:spLocks noGrp="1"/>
          </p:cNvSpPr>
          <p:nvPr>
            <p:ph type="ctrTitle"/>
          </p:nvPr>
        </p:nvSpPr>
        <p:spPr>
          <a:xfrm>
            <a:off x="643467" y="1268830"/>
            <a:ext cx="4620584" cy="2265273"/>
          </a:xfrm>
        </p:spPr>
        <p:txBody>
          <a:bodyPr>
            <a:normAutofit/>
          </a:bodyPr>
          <a:lstStyle/>
          <a:p>
            <a:pPr algn="l"/>
            <a:r>
              <a:rPr lang="en-GB" sz="4400" dirty="0">
                <a:cs typeface="Calibri Light"/>
              </a:rPr>
              <a:t>Collecting the Data was very powerful in this process </a:t>
            </a:r>
            <a:endParaRPr lang="en-GB" sz="4400" dirty="0"/>
          </a:p>
        </p:txBody>
      </p:sp>
      <p:sp>
        <p:nvSpPr>
          <p:cNvPr id="3" name="Subtitle 2">
            <a:extLst>
              <a:ext uri="{FF2B5EF4-FFF2-40B4-BE49-F238E27FC236}">
                <a16:creationId xmlns:a16="http://schemas.microsoft.com/office/drawing/2014/main" id="{91BF97F3-AC18-1D67-C63F-F30BC8DA3B79}"/>
              </a:ext>
            </a:extLst>
          </p:cNvPr>
          <p:cNvSpPr>
            <a:spLocks noGrp="1"/>
          </p:cNvSpPr>
          <p:nvPr>
            <p:ph type="subTitle" idx="1"/>
          </p:nvPr>
        </p:nvSpPr>
        <p:spPr>
          <a:xfrm>
            <a:off x="710844" y="4292866"/>
            <a:ext cx="5251942" cy="1296303"/>
          </a:xfrm>
        </p:spPr>
        <p:txBody>
          <a:bodyPr>
            <a:normAutofit fontScale="25000" lnSpcReduction="20000"/>
          </a:bodyPr>
          <a:lstStyle/>
          <a:p>
            <a:pPr algn="l"/>
            <a:r>
              <a:rPr lang="en-IE" sz="9600" b="1" i="1" dirty="0">
                <a:effectLst/>
                <a:latin typeface="Times New Roman" panose="02020603050405020304" pitchFamily="18" charset="0"/>
                <a:ea typeface="Times New Roman" panose="02020603050405020304" pitchFamily="18" charset="0"/>
                <a:cs typeface="Times New Roman" panose="02020603050405020304" pitchFamily="18" charset="0"/>
              </a:rPr>
              <a:t>Supporting integrated improvement planning </a:t>
            </a:r>
            <a:r>
              <a:rPr lang="en-IE" sz="9600" b="1"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9600" b="1" i="1" dirty="0">
                <a:latin typeface="Times New Roman" panose="02020603050405020304" pitchFamily="18" charset="0"/>
                <a:cs typeface="Times New Roman" panose="02020603050405020304" pitchFamily="18" charset="0"/>
              </a:rPr>
              <a:t>to respond collectively to the diverse needs of students according to the Continuum of Support</a:t>
            </a:r>
            <a:r>
              <a:rPr lang="en-IE" sz="9600" b="1" i="1"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algn="l"/>
            <a:endParaRPr lang="en-GB" dirty="0"/>
          </a:p>
        </p:txBody>
      </p:sp>
      <p:pic>
        <p:nvPicPr>
          <p:cNvPr id="20" name="Picture 4" descr="Digital financial graph">
            <a:extLst>
              <a:ext uri="{FF2B5EF4-FFF2-40B4-BE49-F238E27FC236}">
                <a16:creationId xmlns:a16="http://schemas.microsoft.com/office/drawing/2014/main" id="{1F69BADA-067F-9D64-F034-13D5B7D3D533}"/>
              </a:ext>
            </a:extLst>
          </p:cNvPr>
          <p:cNvPicPr>
            <a:picLocks noChangeAspect="1"/>
          </p:cNvPicPr>
          <p:nvPr/>
        </p:nvPicPr>
        <p:blipFill rotWithShape="1">
          <a:blip r:embed="rId3"/>
          <a:srcRect l="30299" r="20794"/>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pic>
        <p:nvPicPr>
          <p:cNvPr id="6" name="Picture 5">
            <a:extLst>
              <a:ext uri="{FF2B5EF4-FFF2-40B4-BE49-F238E27FC236}">
                <a16:creationId xmlns:a16="http://schemas.microsoft.com/office/drawing/2014/main" id="{73B1731F-3EB9-32C6-F68F-68EBF7112E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4021" y="6105853"/>
            <a:ext cx="1814861" cy="674091"/>
          </a:xfrm>
          <a:prstGeom prst="rect">
            <a:avLst/>
          </a:prstGeom>
        </p:spPr>
      </p:pic>
      <p:grpSp>
        <p:nvGrpSpPr>
          <p:cNvPr id="18" name="Group 17">
            <a:extLst>
              <a:ext uri="{FF2B5EF4-FFF2-40B4-BE49-F238E27FC236}">
                <a16:creationId xmlns:a16="http://schemas.microsoft.com/office/drawing/2014/main" id="{11750928-CA76-A833-8C05-4936E54ADC56}"/>
              </a:ext>
            </a:extLst>
          </p:cNvPr>
          <p:cNvGrpSpPr/>
          <p:nvPr/>
        </p:nvGrpSpPr>
        <p:grpSpPr>
          <a:xfrm>
            <a:off x="206927" y="962353"/>
            <a:ext cx="137094" cy="5143500"/>
            <a:chOff x="-4373" y="0"/>
            <a:chExt cx="182792" cy="6858000"/>
          </a:xfrm>
        </p:grpSpPr>
        <p:sp>
          <p:nvSpPr>
            <p:cNvPr id="8" name="Rectangle 7">
              <a:extLst>
                <a:ext uri="{FF2B5EF4-FFF2-40B4-BE49-F238E27FC236}">
                  <a16:creationId xmlns:a16="http://schemas.microsoft.com/office/drawing/2014/main" id="{85F7BBC7-ECDF-A08D-85BF-B5D051D49F39}"/>
                </a:ext>
              </a:extLst>
            </p:cNvPr>
            <p:cNvSpPr/>
            <p:nvPr/>
          </p:nvSpPr>
          <p:spPr>
            <a:xfrm>
              <a:off x="-4373" y="0"/>
              <a:ext cx="182792" cy="2286000"/>
            </a:xfrm>
            <a:prstGeom prst="rect">
              <a:avLst/>
            </a:prstGeom>
            <a:solidFill>
              <a:srgbClr val="79AE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5F9A6F"/>
                </a:solidFill>
              </a:endParaRPr>
            </a:p>
          </p:txBody>
        </p:sp>
        <p:sp>
          <p:nvSpPr>
            <p:cNvPr id="10" name="Rectangle 9">
              <a:extLst>
                <a:ext uri="{FF2B5EF4-FFF2-40B4-BE49-F238E27FC236}">
                  <a16:creationId xmlns:a16="http://schemas.microsoft.com/office/drawing/2014/main" id="{9A3B4F2D-AC4E-BFA8-CDC5-3313E22B8A4D}"/>
                </a:ext>
              </a:extLst>
            </p:cNvPr>
            <p:cNvSpPr/>
            <p:nvPr/>
          </p:nvSpPr>
          <p:spPr>
            <a:xfrm>
              <a:off x="-4373" y="2286000"/>
              <a:ext cx="182792" cy="2286000"/>
            </a:xfrm>
            <a:prstGeom prst="rect">
              <a:avLst/>
            </a:prstGeom>
            <a:solidFill>
              <a:srgbClr val="5F9A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5F9A6F"/>
                </a:solidFill>
              </a:endParaRPr>
            </a:p>
          </p:txBody>
        </p:sp>
        <p:sp>
          <p:nvSpPr>
            <p:cNvPr id="14" name="Rectangle 13">
              <a:extLst>
                <a:ext uri="{FF2B5EF4-FFF2-40B4-BE49-F238E27FC236}">
                  <a16:creationId xmlns:a16="http://schemas.microsoft.com/office/drawing/2014/main" id="{6CA73502-FCE5-F5C6-C97C-A24BE3EF9248}"/>
                </a:ext>
              </a:extLst>
            </p:cNvPr>
            <p:cNvSpPr/>
            <p:nvPr/>
          </p:nvSpPr>
          <p:spPr>
            <a:xfrm>
              <a:off x="-4373" y="4572000"/>
              <a:ext cx="182792" cy="2286000"/>
            </a:xfrm>
            <a:prstGeom prst="rect">
              <a:avLst/>
            </a:prstGeom>
            <a:solidFill>
              <a:srgbClr val="276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5F9A6F"/>
                </a:solidFill>
              </a:endParaRPr>
            </a:p>
          </p:txBody>
        </p:sp>
      </p:grpSp>
    </p:spTree>
    <p:extLst>
      <p:ext uri="{BB962C8B-B14F-4D97-AF65-F5344CB8AC3E}">
        <p14:creationId xmlns:p14="http://schemas.microsoft.com/office/powerpoint/2010/main" val="397548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C000F-1488-32C3-A065-27B7B8B7BA91}"/>
              </a:ext>
            </a:extLst>
          </p:cNvPr>
          <p:cNvSpPr>
            <a:spLocks noGrp="1"/>
          </p:cNvSpPr>
          <p:nvPr>
            <p:ph type="title"/>
          </p:nvPr>
        </p:nvSpPr>
        <p:spPr>
          <a:xfrm>
            <a:off x="986708" y="326078"/>
            <a:ext cx="9136939" cy="994172"/>
          </a:xfrm>
        </p:spPr>
        <p:txBody>
          <a:bodyPr>
            <a:normAutofit fontScale="90000"/>
          </a:bodyPr>
          <a:lstStyle/>
          <a:p>
            <a:br>
              <a:rPr lang="en-GB" dirty="0">
                <a:cs typeface="Calibri Light"/>
              </a:rPr>
            </a:br>
            <a:r>
              <a:rPr lang="en-GB" dirty="0">
                <a:cs typeface="Calibri Light"/>
              </a:rPr>
              <a:t>Themes that arose from Staff Survey data:</a:t>
            </a:r>
            <a:endParaRPr lang="en-GB" dirty="0"/>
          </a:p>
        </p:txBody>
      </p:sp>
      <p:graphicFrame>
        <p:nvGraphicFramePr>
          <p:cNvPr id="16" name="Content Placeholder 2">
            <a:extLst>
              <a:ext uri="{FF2B5EF4-FFF2-40B4-BE49-F238E27FC236}">
                <a16:creationId xmlns:a16="http://schemas.microsoft.com/office/drawing/2014/main" id="{16BCB9DC-13B4-C187-493B-D9E63475DF06}"/>
              </a:ext>
            </a:extLst>
          </p:cNvPr>
          <p:cNvGraphicFramePr>
            <a:graphicFrameLocks noGrp="1"/>
          </p:cNvGraphicFramePr>
          <p:nvPr>
            <p:ph idx="1"/>
            <p:extLst>
              <p:ext uri="{D42A27DB-BD31-4B8C-83A1-F6EECF244321}">
                <p14:modId xmlns:p14="http://schemas.microsoft.com/office/powerpoint/2010/main" val="775367017"/>
              </p:ext>
            </p:extLst>
          </p:nvPr>
        </p:nvGraphicFramePr>
        <p:xfrm>
          <a:off x="916547" y="1714500"/>
          <a:ext cx="10890866" cy="47178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661FDFA3-BE7C-C480-AE1C-CCF19123F0F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992552" y="5905949"/>
            <a:ext cx="1814861" cy="674091"/>
          </a:xfrm>
          <a:prstGeom prst="rect">
            <a:avLst/>
          </a:prstGeom>
        </p:spPr>
      </p:pic>
      <p:grpSp>
        <p:nvGrpSpPr>
          <p:cNvPr id="10" name="Group 9">
            <a:extLst>
              <a:ext uri="{FF2B5EF4-FFF2-40B4-BE49-F238E27FC236}">
                <a16:creationId xmlns:a16="http://schemas.microsoft.com/office/drawing/2014/main" id="{0E6D3786-15FC-DAB1-54F1-18E65D992FBB}"/>
              </a:ext>
            </a:extLst>
          </p:cNvPr>
          <p:cNvGrpSpPr/>
          <p:nvPr/>
        </p:nvGrpSpPr>
        <p:grpSpPr>
          <a:xfrm>
            <a:off x="535163" y="1320250"/>
            <a:ext cx="137094" cy="5143500"/>
            <a:chOff x="-4373" y="0"/>
            <a:chExt cx="182792" cy="6858000"/>
          </a:xfrm>
        </p:grpSpPr>
        <p:sp>
          <p:nvSpPr>
            <p:cNvPr id="7" name="Rectangle 6">
              <a:extLst>
                <a:ext uri="{FF2B5EF4-FFF2-40B4-BE49-F238E27FC236}">
                  <a16:creationId xmlns:a16="http://schemas.microsoft.com/office/drawing/2014/main" id="{DEB02282-D436-9F5A-2D2E-E82A15865CCD}"/>
                </a:ext>
              </a:extLst>
            </p:cNvPr>
            <p:cNvSpPr/>
            <p:nvPr/>
          </p:nvSpPr>
          <p:spPr>
            <a:xfrm>
              <a:off x="-4373" y="0"/>
              <a:ext cx="182792" cy="2286000"/>
            </a:xfrm>
            <a:prstGeom prst="rect">
              <a:avLst/>
            </a:prstGeom>
            <a:solidFill>
              <a:srgbClr val="79AE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5F9A6F"/>
                </a:solidFill>
              </a:endParaRPr>
            </a:p>
          </p:txBody>
        </p:sp>
        <p:sp>
          <p:nvSpPr>
            <p:cNvPr id="8" name="Rectangle 7">
              <a:extLst>
                <a:ext uri="{FF2B5EF4-FFF2-40B4-BE49-F238E27FC236}">
                  <a16:creationId xmlns:a16="http://schemas.microsoft.com/office/drawing/2014/main" id="{2D5492FB-C1D3-A81A-C4A7-62D2C081AF81}"/>
                </a:ext>
              </a:extLst>
            </p:cNvPr>
            <p:cNvSpPr/>
            <p:nvPr/>
          </p:nvSpPr>
          <p:spPr>
            <a:xfrm>
              <a:off x="-4373" y="2286000"/>
              <a:ext cx="182792" cy="2286000"/>
            </a:xfrm>
            <a:prstGeom prst="rect">
              <a:avLst/>
            </a:prstGeom>
            <a:solidFill>
              <a:srgbClr val="5F9A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5F9A6F"/>
                </a:solidFill>
              </a:endParaRPr>
            </a:p>
          </p:txBody>
        </p:sp>
        <p:sp>
          <p:nvSpPr>
            <p:cNvPr id="9" name="Rectangle 8">
              <a:extLst>
                <a:ext uri="{FF2B5EF4-FFF2-40B4-BE49-F238E27FC236}">
                  <a16:creationId xmlns:a16="http://schemas.microsoft.com/office/drawing/2014/main" id="{F6334BC0-75BF-080C-F984-1002175DF77D}"/>
                </a:ext>
              </a:extLst>
            </p:cNvPr>
            <p:cNvSpPr/>
            <p:nvPr/>
          </p:nvSpPr>
          <p:spPr>
            <a:xfrm>
              <a:off x="-4373" y="4572000"/>
              <a:ext cx="182792" cy="2286000"/>
            </a:xfrm>
            <a:prstGeom prst="rect">
              <a:avLst/>
            </a:prstGeom>
            <a:solidFill>
              <a:srgbClr val="276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5F9A6F"/>
                </a:solidFill>
              </a:endParaRPr>
            </a:p>
          </p:txBody>
        </p:sp>
      </p:grpSp>
      <p:pic>
        <p:nvPicPr>
          <p:cNvPr id="4" name="Picture 3">
            <a:extLst>
              <a:ext uri="{FF2B5EF4-FFF2-40B4-BE49-F238E27FC236}">
                <a16:creationId xmlns:a16="http://schemas.microsoft.com/office/drawing/2014/main" id="{6E4436F1-166C-F79E-E5E7-5E44E4EB4F5C}"/>
              </a:ext>
            </a:extLst>
          </p:cNvPr>
          <p:cNvPicPr>
            <a:picLocks noChangeAspect="1"/>
          </p:cNvPicPr>
          <p:nvPr/>
        </p:nvPicPr>
        <p:blipFill>
          <a:blip r:embed="rId9"/>
          <a:stretch>
            <a:fillRect/>
          </a:stretch>
        </p:blipFill>
        <p:spPr>
          <a:xfrm>
            <a:off x="10367938" y="215600"/>
            <a:ext cx="1527191" cy="1497014"/>
          </a:xfrm>
          <a:prstGeom prst="rect">
            <a:avLst/>
          </a:prstGeom>
        </p:spPr>
      </p:pic>
    </p:spTree>
    <p:extLst>
      <p:ext uri="{BB962C8B-B14F-4D97-AF65-F5344CB8AC3E}">
        <p14:creationId xmlns:p14="http://schemas.microsoft.com/office/powerpoint/2010/main" val="32610760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DF0BF-8A67-4B7F-8994-89D9B16EB5FA}"/>
              </a:ext>
            </a:extLst>
          </p:cNvPr>
          <p:cNvSpPr>
            <a:spLocks noGrp="1"/>
          </p:cNvSpPr>
          <p:nvPr>
            <p:ph type="title"/>
          </p:nvPr>
        </p:nvSpPr>
        <p:spPr/>
        <p:txBody>
          <a:bodyPr>
            <a:normAutofit fontScale="90000"/>
          </a:bodyPr>
          <a:lstStyle/>
          <a:p>
            <a:br>
              <a:rPr lang="en-GB" sz="3300" b="1" i="1" u="sng" strike="noStrike" kern="1200" dirty="0">
                <a:solidFill>
                  <a:srgbClr val="000000"/>
                </a:solidFill>
                <a:effectLst/>
                <a:latin typeface="Calibri" panose="020F0502020204030204" pitchFamily="34" charset="0"/>
              </a:rPr>
            </a:br>
            <a:br>
              <a:rPr lang="en-GB" sz="3300" b="1" i="1" u="sng" dirty="0">
                <a:solidFill>
                  <a:srgbClr val="000000"/>
                </a:solidFill>
                <a:latin typeface="Calibri" panose="020F0502020204030204" pitchFamily="34" charset="0"/>
              </a:rPr>
            </a:br>
            <a:r>
              <a:rPr lang="en-GB" sz="3300" b="1" i="1" u="sng" strike="noStrike" kern="1200" dirty="0">
                <a:solidFill>
                  <a:srgbClr val="000000"/>
                </a:solidFill>
                <a:effectLst/>
                <a:latin typeface="Calibri" panose="020F0502020204030204" pitchFamily="34" charset="0"/>
              </a:rPr>
              <a:t>Progress to Date (Nov 21- to date)</a:t>
            </a:r>
            <a:br>
              <a:rPr lang="en-GB" sz="3300" b="1" i="1" u="sng" strike="noStrike" kern="1200" dirty="0">
                <a:solidFill>
                  <a:srgbClr val="000000"/>
                </a:solidFill>
                <a:effectLst/>
                <a:latin typeface="Calibri" panose="020F0502020204030204" pitchFamily="34" charset="0"/>
              </a:rPr>
            </a:br>
            <a:br>
              <a:rPr lang="en-GB" sz="3300" b="1" i="1" u="sng" strike="noStrike" kern="1200" dirty="0">
                <a:solidFill>
                  <a:srgbClr val="000000"/>
                </a:solidFill>
                <a:effectLst/>
                <a:latin typeface="Calibri" panose="020F0502020204030204" pitchFamily="34" charset="0"/>
              </a:rPr>
            </a:br>
            <a:br>
              <a:rPr lang="en-GB" sz="3300" dirty="0"/>
            </a:br>
            <a:br>
              <a:rPr lang="en-IE" sz="3300" b="0" i="0" u="none" strike="noStrike" dirty="0">
                <a:effectLst/>
                <a:latin typeface="Arial" panose="020B0604020202020204" pitchFamily="34" charset="0"/>
              </a:rPr>
            </a:br>
            <a:endParaRPr lang="en-IE" dirty="0"/>
          </a:p>
        </p:txBody>
      </p:sp>
      <p:sp>
        <p:nvSpPr>
          <p:cNvPr id="3" name="Content Placeholder 2">
            <a:extLst>
              <a:ext uri="{FF2B5EF4-FFF2-40B4-BE49-F238E27FC236}">
                <a16:creationId xmlns:a16="http://schemas.microsoft.com/office/drawing/2014/main" id="{3C86BD0A-CE6C-4AB6-8363-1D5BBFFBFF0F}"/>
              </a:ext>
            </a:extLst>
          </p:cNvPr>
          <p:cNvSpPr>
            <a:spLocks noGrp="1"/>
          </p:cNvSpPr>
          <p:nvPr>
            <p:ph idx="1"/>
          </p:nvPr>
        </p:nvSpPr>
        <p:spPr/>
        <p:txBody>
          <a:bodyPr/>
          <a:lstStyle/>
          <a:p>
            <a:pPr marL="0" marR="0" indent="0" algn="ctr" rtl="0" eaLnBrk="1" fontAlgn="t" latinLnBrk="0" hangingPunct="1">
              <a:lnSpc>
                <a:spcPct val="90000"/>
              </a:lnSpc>
              <a:spcBef>
                <a:spcPts val="750"/>
              </a:spcBef>
              <a:spcAft>
                <a:spcPts val="0"/>
              </a:spcAft>
            </a:pPr>
            <a:r>
              <a:rPr lang="en-GB" sz="1350" b="0" i="0" u="none" strike="noStrike" kern="1200">
                <a:solidFill>
                  <a:srgbClr val="FFFFFF"/>
                </a:solidFill>
                <a:effectLst/>
                <a:latin typeface="Calibri" panose="020F0502020204030204" pitchFamily="34" charset="0"/>
              </a:rPr>
              <a:t>Our progress to date:</a:t>
            </a:r>
            <a:endParaRPr lang="en-IE" sz="1350" b="0" i="0" u="none" strike="noStrike">
              <a:effectLst/>
              <a:latin typeface="Arial" panose="020B0604020202020204" pitchFamily="34" charset="0"/>
            </a:endParaRPr>
          </a:p>
          <a:p>
            <a:pPr marL="0" marR="0" indent="0" algn="ctr" rtl="0" eaLnBrk="1" fontAlgn="t" latinLnBrk="0" hangingPunct="1">
              <a:lnSpc>
                <a:spcPct val="90000"/>
              </a:lnSpc>
              <a:spcBef>
                <a:spcPts val="750"/>
              </a:spcBef>
              <a:spcAft>
                <a:spcPts val="0"/>
              </a:spcAft>
            </a:pPr>
            <a:r>
              <a:rPr lang="en-GB" sz="1350" b="0" i="0" u="none" strike="noStrike" kern="1200">
                <a:solidFill>
                  <a:srgbClr val="FFFFFF"/>
                </a:solidFill>
                <a:effectLst/>
                <a:latin typeface="Calibri" panose="020F0502020204030204" pitchFamily="34" charset="0"/>
              </a:rPr>
              <a:t>Our progress to date:</a:t>
            </a:r>
            <a:endParaRPr lang="en-IE" sz="1350" b="0" i="0" u="none" strike="noStrike">
              <a:effectLst/>
              <a:latin typeface="Arial" panose="020B0604020202020204" pitchFamily="34" charset="0"/>
            </a:endParaRPr>
          </a:p>
        </p:txBody>
      </p:sp>
      <p:graphicFrame>
        <p:nvGraphicFramePr>
          <p:cNvPr id="5" name="Table 5">
            <a:extLst>
              <a:ext uri="{FF2B5EF4-FFF2-40B4-BE49-F238E27FC236}">
                <a16:creationId xmlns:a16="http://schemas.microsoft.com/office/drawing/2014/main" id="{63EB4039-E183-4958-861C-C3202595784F}"/>
              </a:ext>
            </a:extLst>
          </p:cNvPr>
          <p:cNvGraphicFramePr>
            <a:graphicFrameLocks noGrp="1"/>
          </p:cNvGraphicFramePr>
          <p:nvPr>
            <p:extLst>
              <p:ext uri="{D42A27DB-BD31-4B8C-83A1-F6EECF244321}">
                <p14:modId xmlns:p14="http://schemas.microsoft.com/office/powerpoint/2010/main" val="2267581138"/>
              </p:ext>
            </p:extLst>
          </p:nvPr>
        </p:nvGraphicFramePr>
        <p:xfrm>
          <a:off x="190741" y="881684"/>
          <a:ext cx="9348198" cy="5328184"/>
        </p:xfrm>
        <a:graphic>
          <a:graphicData uri="http://schemas.openxmlformats.org/drawingml/2006/table">
            <a:tbl>
              <a:tblPr firstRow="1" bandRow="1">
                <a:tableStyleId>{5C22544A-7EE6-4342-B048-85BDC9FD1C3A}</a:tableStyleId>
              </a:tblPr>
              <a:tblGrid>
                <a:gridCol w="2604072">
                  <a:extLst>
                    <a:ext uri="{9D8B030D-6E8A-4147-A177-3AD203B41FA5}">
                      <a16:colId xmlns:a16="http://schemas.microsoft.com/office/drawing/2014/main" val="591723984"/>
                    </a:ext>
                  </a:extLst>
                </a:gridCol>
                <a:gridCol w="6744126">
                  <a:extLst>
                    <a:ext uri="{9D8B030D-6E8A-4147-A177-3AD203B41FA5}">
                      <a16:colId xmlns:a16="http://schemas.microsoft.com/office/drawing/2014/main" val="2265959891"/>
                    </a:ext>
                  </a:extLst>
                </a:gridCol>
              </a:tblGrid>
              <a:tr h="420396">
                <a:tc>
                  <a:txBody>
                    <a:bodyPr/>
                    <a:lstStyle/>
                    <a:p>
                      <a:r>
                        <a:rPr lang="en-IE" sz="1400"/>
                        <a:t>Needs in CPS </a:t>
                      </a: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400"/>
                        <a:t>Progress to date </a:t>
                      </a:r>
                    </a:p>
                  </a:txBody>
                  <a:tcPr marL="68580" marR="68580" marT="34290" marB="34290"/>
                </a:tc>
                <a:extLst>
                  <a:ext uri="{0D108BD9-81ED-4DB2-BD59-A6C34878D82A}">
                    <a16:rowId xmlns:a16="http://schemas.microsoft.com/office/drawing/2014/main" val="57015943"/>
                  </a:ext>
                </a:extLst>
              </a:tr>
              <a:tr h="4811749">
                <a:tc>
                  <a:txBody>
                    <a:bodyPr/>
                    <a:lstStyle/>
                    <a:p>
                      <a:pPr marL="457200" marR="0" lvl="1" indent="0" algn="l">
                        <a:lnSpc>
                          <a:spcPct val="90000"/>
                        </a:lnSpc>
                        <a:spcBef>
                          <a:spcPts val="500"/>
                        </a:spcBef>
                        <a:spcAft>
                          <a:spcPts val="0"/>
                        </a:spcAft>
                        <a:buClr>
                          <a:srgbClr val="000000"/>
                        </a:buClr>
                        <a:buFont typeface="Arial,Sans-Serif"/>
                        <a:buNone/>
                      </a:pPr>
                      <a:endParaRPr lang="en-GB" sz="2100" b="0" i="0" u="none" strike="noStrike" noProof="0" dirty="0"/>
                    </a:p>
                    <a:p>
                      <a:pPr marL="457200" marR="0" lvl="1" indent="0" algn="l">
                        <a:lnSpc>
                          <a:spcPct val="90000"/>
                        </a:lnSpc>
                        <a:spcBef>
                          <a:spcPts val="500"/>
                        </a:spcBef>
                        <a:spcAft>
                          <a:spcPts val="0"/>
                        </a:spcAft>
                        <a:buClr>
                          <a:srgbClr val="000000"/>
                        </a:buClr>
                        <a:buFont typeface="Arial,Sans-Serif"/>
                        <a:buNone/>
                      </a:pPr>
                      <a:r>
                        <a:rPr lang="en-GB" sz="3200" b="1" i="1" u="none" strike="noStrike" noProof="0" dirty="0"/>
                        <a:t>Focus in on </a:t>
                      </a:r>
                    </a:p>
                    <a:p>
                      <a:pPr marL="457200" marR="0" lvl="1" indent="0" algn="l">
                        <a:lnSpc>
                          <a:spcPct val="90000"/>
                        </a:lnSpc>
                        <a:spcBef>
                          <a:spcPts val="500"/>
                        </a:spcBef>
                        <a:spcAft>
                          <a:spcPts val="0"/>
                        </a:spcAft>
                        <a:buClr>
                          <a:srgbClr val="000000"/>
                        </a:buClr>
                        <a:buFont typeface="Arial,Sans-Serif"/>
                        <a:buNone/>
                      </a:pPr>
                      <a:r>
                        <a:rPr lang="en-GB" sz="3200" b="1" i="1" u="none" strike="noStrike" noProof="0" dirty="0"/>
                        <a:t>Post Covid Reset</a:t>
                      </a:r>
                    </a:p>
                    <a:p>
                      <a:pPr marL="457200" marR="0" lvl="1" indent="0" algn="l">
                        <a:lnSpc>
                          <a:spcPct val="90000"/>
                        </a:lnSpc>
                        <a:spcBef>
                          <a:spcPts val="500"/>
                        </a:spcBef>
                        <a:spcAft>
                          <a:spcPts val="0"/>
                        </a:spcAft>
                        <a:buClr>
                          <a:srgbClr val="000000"/>
                        </a:buClr>
                        <a:buFont typeface="Arial,Sans-Serif"/>
                        <a:buNone/>
                      </a:pPr>
                      <a:endParaRPr lang="en-GB" sz="1800" b="1" i="0" u="none" strike="noStrike" noProof="0" dirty="0"/>
                    </a:p>
                    <a:p>
                      <a:pPr marL="457200" marR="0" lvl="1" indent="0" algn="l">
                        <a:lnSpc>
                          <a:spcPct val="90000"/>
                        </a:lnSpc>
                        <a:spcBef>
                          <a:spcPts val="500"/>
                        </a:spcBef>
                        <a:spcAft>
                          <a:spcPts val="0"/>
                        </a:spcAft>
                        <a:buClr>
                          <a:srgbClr val="000000"/>
                        </a:buClr>
                        <a:buFont typeface="Arial,Sans-Serif"/>
                        <a:buNone/>
                      </a:pPr>
                      <a:endParaRPr lang="en-GB" sz="1800" b="1" i="0" u="none" strike="noStrike" noProof="0" dirty="0"/>
                    </a:p>
                    <a:p>
                      <a:pPr marL="457200" marR="0" lvl="1" indent="0" algn="l">
                        <a:lnSpc>
                          <a:spcPct val="90000"/>
                        </a:lnSpc>
                        <a:spcBef>
                          <a:spcPts val="500"/>
                        </a:spcBef>
                        <a:spcAft>
                          <a:spcPts val="0"/>
                        </a:spcAft>
                        <a:buClr>
                          <a:srgbClr val="000000"/>
                        </a:buClr>
                        <a:buFont typeface="Arial,Sans-Serif"/>
                        <a:buNone/>
                      </a:pPr>
                      <a:endParaRPr lang="en-GB" sz="1800" b="1" i="0" u="none" strike="noStrike" noProof="0" dirty="0"/>
                    </a:p>
                    <a:p>
                      <a:pPr marL="457200" marR="0" lvl="1" indent="0" algn="l">
                        <a:lnSpc>
                          <a:spcPct val="90000"/>
                        </a:lnSpc>
                        <a:spcBef>
                          <a:spcPts val="500"/>
                        </a:spcBef>
                        <a:spcAft>
                          <a:spcPts val="0"/>
                        </a:spcAft>
                        <a:buClr>
                          <a:srgbClr val="000000"/>
                        </a:buClr>
                        <a:buFont typeface="Arial,Sans-Serif"/>
                        <a:buNone/>
                      </a:pPr>
                      <a:endParaRPr lang="en-GB" sz="1800" b="1" i="0" u="none" strike="noStrike" noProof="0" dirty="0"/>
                    </a:p>
                    <a:p>
                      <a:pPr marL="457200" marR="0" lvl="1" indent="0" algn="l">
                        <a:lnSpc>
                          <a:spcPct val="90000"/>
                        </a:lnSpc>
                        <a:spcBef>
                          <a:spcPts val="500"/>
                        </a:spcBef>
                        <a:spcAft>
                          <a:spcPts val="0"/>
                        </a:spcAft>
                        <a:buClr>
                          <a:srgbClr val="000000"/>
                        </a:buClr>
                        <a:buFont typeface="Arial,Sans-Serif"/>
                        <a:buNone/>
                      </a:pPr>
                      <a:endParaRPr lang="en-GB" sz="1800" b="1" i="0" u="none" strike="noStrike" noProof="0" dirty="0"/>
                    </a:p>
                    <a:p>
                      <a:pPr marL="457200" marR="0" lvl="1" indent="0" algn="l">
                        <a:lnSpc>
                          <a:spcPct val="90000"/>
                        </a:lnSpc>
                        <a:spcBef>
                          <a:spcPts val="500"/>
                        </a:spcBef>
                        <a:spcAft>
                          <a:spcPts val="0"/>
                        </a:spcAft>
                        <a:buClr>
                          <a:srgbClr val="000000"/>
                        </a:buClr>
                        <a:buFont typeface="Arial,Sans-Serif"/>
                        <a:buNone/>
                      </a:pPr>
                      <a:endParaRPr lang="en-GB" sz="1800" b="1" i="0" u="none" strike="noStrike" noProof="0" dirty="0"/>
                    </a:p>
                    <a:p>
                      <a:pPr marL="457200" marR="0" lvl="1" indent="0" algn="l">
                        <a:lnSpc>
                          <a:spcPct val="90000"/>
                        </a:lnSpc>
                        <a:spcBef>
                          <a:spcPts val="500"/>
                        </a:spcBef>
                        <a:spcAft>
                          <a:spcPts val="0"/>
                        </a:spcAft>
                        <a:buClr>
                          <a:srgbClr val="000000"/>
                        </a:buClr>
                        <a:buFont typeface="Arial,Sans-Serif"/>
                        <a:buNone/>
                      </a:pPr>
                      <a:endParaRPr lang="en-GB" sz="1800" b="1" i="0" u="none" strike="noStrike" noProof="0" dirty="0"/>
                    </a:p>
                    <a:p>
                      <a:pPr marL="457200" marR="0" lvl="1" indent="0" algn="l">
                        <a:lnSpc>
                          <a:spcPct val="90000"/>
                        </a:lnSpc>
                        <a:spcBef>
                          <a:spcPts val="500"/>
                        </a:spcBef>
                        <a:spcAft>
                          <a:spcPts val="0"/>
                        </a:spcAft>
                        <a:buClr>
                          <a:srgbClr val="000000"/>
                        </a:buClr>
                        <a:buFont typeface="Arial,Sans-Serif"/>
                        <a:buNone/>
                      </a:pPr>
                      <a:endParaRPr lang="en-GB" sz="1800" b="1" i="0" u="none" strike="noStrike" noProof="0" dirty="0"/>
                    </a:p>
                    <a:p>
                      <a:pPr marL="457200" marR="0" lvl="1" indent="0" algn="l">
                        <a:lnSpc>
                          <a:spcPct val="90000"/>
                        </a:lnSpc>
                        <a:spcBef>
                          <a:spcPts val="500"/>
                        </a:spcBef>
                        <a:spcAft>
                          <a:spcPts val="0"/>
                        </a:spcAft>
                        <a:buClr>
                          <a:srgbClr val="000000"/>
                        </a:buClr>
                        <a:buFont typeface="Arial,Sans-Serif"/>
                        <a:buNone/>
                      </a:pPr>
                      <a:endParaRPr lang="en-GB" sz="1800" b="1" i="0" u="none" strike="noStrike" noProof="0" dirty="0"/>
                    </a:p>
                    <a:p>
                      <a:pPr marL="457200" marR="0" lvl="1" indent="0" algn="l">
                        <a:lnSpc>
                          <a:spcPct val="90000"/>
                        </a:lnSpc>
                        <a:spcBef>
                          <a:spcPts val="500"/>
                        </a:spcBef>
                        <a:spcAft>
                          <a:spcPts val="0"/>
                        </a:spcAft>
                        <a:buClr>
                          <a:srgbClr val="000000"/>
                        </a:buClr>
                        <a:buFont typeface="Arial,Sans-Serif"/>
                        <a:buNone/>
                      </a:pPr>
                      <a:endParaRPr lang="en-GB" sz="1800" b="1" i="0" u="none" strike="noStrike" noProof="0" dirty="0"/>
                    </a:p>
                  </a:txBody>
                  <a:tcPr marL="68580" marR="68580" marT="34290" marB="34290"/>
                </a:tc>
                <a:tc>
                  <a:txBody>
                    <a:bodyPr/>
                    <a:lstStyle/>
                    <a:p>
                      <a:pPr marL="457200" marR="0" lvl="1" indent="0" algn="l">
                        <a:lnSpc>
                          <a:spcPct val="90000"/>
                        </a:lnSpc>
                        <a:spcBef>
                          <a:spcPts val="500"/>
                        </a:spcBef>
                        <a:spcAft>
                          <a:spcPts val="0"/>
                        </a:spcAft>
                        <a:buClr>
                          <a:srgbClr val="000000"/>
                        </a:buClr>
                        <a:buFont typeface="Arial,Sans-Serif"/>
                        <a:buNone/>
                      </a:pPr>
                      <a:r>
                        <a:rPr lang="en-GB" sz="1800" b="1" i="0" u="none" strike="noStrike" noProof="0" dirty="0"/>
                        <a:t>Support Hubs (Semester 1-3 Academic </a:t>
                      </a:r>
                      <a:r>
                        <a:rPr lang="en-GB" sz="1800" b="1" i="0" u="none" strike="noStrike" noProof="0" dirty="0" err="1"/>
                        <a:t>Yr</a:t>
                      </a:r>
                      <a:r>
                        <a:rPr lang="en-GB" sz="1800" b="1" i="0" u="none" strike="noStrike" noProof="0" dirty="0"/>
                        <a:t> 21/22) - </a:t>
                      </a:r>
                      <a:r>
                        <a:rPr lang="en-GB" sz="1800" b="1" i="0" u="none" strike="noStrike" noProof="0" dirty="0">
                          <a:highlight>
                            <a:srgbClr val="FFFF00"/>
                          </a:highlight>
                        </a:rPr>
                        <a:t>(completed)</a:t>
                      </a:r>
                      <a:endParaRPr lang="en-GB" sz="1800" b="1" i="0" u="none" strike="noStrike" noProof="0" dirty="0"/>
                    </a:p>
                    <a:p>
                      <a:pPr marL="457200" marR="0" lvl="1" indent="0" algn="l">
                        <a:lnSpc>
                          <a:spcPct val="90000"/>
                        </a:lnSpc>
                        <a:spcBef>
                          <a:spcPts val="500"/>
                        </a:spcBef>
                        <a:spcAft>
                          <a:spcPts val="0"/>
                        </a:spcAft>
                        <a:buClr>
                          <a:srgbClr val="000000"/>
                        </a:buClr>
                        <a:buFont typeface="Arial,Sans-Serif"/>
                        <a:buNone/>
                      </a:pPr>
                      <a:r>
                        <a:rPr lang="en-GB" sz="1800" b="0" i="0" u="none" strike="noStrike" noProof="0" dirty="0"/>
                        <a:t>Revision of key skills in all Subjects – lost out due to Covid </a:t>
                      </a:r>
                    </a:p>
                    <a:p>
                      <a:pPr marL="457200" marR="0" lvl="1" indent="0" algn="l">
                        <a:lnSpc>
                          <a:spcPct val="90000"/>
                        </a:lnSpc>
                        <a:spcBef>
                          <a:spcPts val="500"/>
                        </a:spcBef>
                        <a:spcAft>
                          <a:spcPts val="0"/>
                        </a:spcAft>
                        <a:buClr>
                          <a:srgbClr val="000000"/>
                        </a:buClr>
                        <a:buFont typeface="Arial,Sans-Serif"/>
                        <a:buNone/>
                      </a:pPr>
                      <a:endParaRPr lang="en-GB" sz="1800" b="0" i="0" u="none" strike="noStrike" noProof="0" dirty="0"/>
                    </a:p>
                    <a:p>
                      <a:pPr marL="457200" marR="0" lvl="1" indent="0" algn="l">
                        <a:lnSpc>
                          <a:spcPct val="90000"/>
                        </a:lnSpc>
                        <a:spcBef>
                          <a:spcPts val="500"/>
                        </a:spcBef>
                        <a:spcAft>
                          <a:spcPts val="0"/>
                        </a:spcAft>
                        <a:buClr>
                          <a:srgbClr val="000000"/>
                        </a:buClr>
                        <a:buFont typeface="Arial,Sans-Serif"/>
                        <a:buNone/>
                      </a:pPr>
                      <a:r>
                        <a:rPr lang="en-GB" sz="1800" b="1" i="0" u="none" strike="noStrike" noProof="0" dirty="0"/>
                        <a:t>Post Covid Reset in CPS:</a:t>
                      </a:r>
                    </a:p>
                    <a:p>
                      <a:pPr marL="457200" marR="0" lvl="1" indent="0" algn="l" defTabSz="914400" rtl="0" eaLnBrk="1" fontAlgn="auto" latinLnBrk="0" hangingPunct="1">
                        <a:lnSpc>
                          <a:spcPct val="90000"/>
                        </a:lnSpc>
                        <a:spcBef>
                          <a:spcPts val="500"/>
                        </a:spcBef>
                        <a:spcAft>
                          <a:spcPts val="0"/>
                        </a:spcAft>
                        <a:buClr>
                          <a:srgbClr val="000000"/>
                        </a:buClr>
                        <a:buSzTx/>
                        <a:buFont typeface="Arial,Sans-Serif"/>
                        <a:buNone/>
                        <a:tabLst/>
                        <a:defRPr/>
                      </a:pPr>
                      <a:r>
                        <a:rPr lang="en-GB" sz="1800" b="1" i="0" u="none" strike="noStrike" noProof="0" dirty="0"/>
                        <a:t>(Sep 22 to date) - </a:t>
                      </a:r>
                      <a:r>
                        <a:rPr lang="en-GB" sz="1800" b="1" i="0" u="none" strike="noStrike" noProof="0" dirty="0">
                          <a:highlight>
                            <a:srgbClr val="FFFF00"/>
                          </a:highlight>
                        </a:rPr>
                        <a:t>(ongoing)</a:t>
                      </a:r>
                      <a:endParaRPr lang="en-GB" sz="1800" b="1" i="0" u="none" strike="noStrike" noProof="0" dirty="0"/>
                    </a:p>
                    <a:p>
                      <a:pPr marL="800100" marR="0" lvl="1" indent="-342900" algn="l">
                        <a:lnSpc>
                          <a:spcPct val="90000"/>
                        </a:lnSpc>
                        <a:spcBef>
                          <a:spcPts val="500"/>
                        </a:spcBef>
                        <a:spcAft>
                          <a:spcPts val="0"/>
                        </a:spcAft>
                        <a:buClr>
                          <a:srgbClr val="000000"/>
                        </a:buClr>
                        <a:buFont typeface="Arial" panose="020B0604020202020204" pitchFamily="34" charset="0"/>
                        <a:buChar char="•"/>
                      </a:pPr>
                      <a:r>
                        <a:rPr lang="en-GB" sz="1800" b="0" i="0" u="none" strike="noStrike" noProof="0" dirty="0"/>
                        <a:t>School Canteen back at Lunchtime</a:t>
                      </a:r>
                    </a:p>
                    <a:p>
                      <a:pPr marL="800100" marR="0" lvl="1" indent="-342900" algn="l" defTabSz="914400" rtl="0" eaLnBrk="1" fontAlgn="auto" latinLnBrk="0" hangingPunct="1">
                        <a:lnSpc>
                          <a:spcPct val="90000"/>
                        </a:lnSpc>
                        <a:spcBef>
                          <a:spcPts val="500"/>
                        </a:spcBef>
                        <a:spcAft>
                          <a:spcPts val="0"/>
                        </a:spcAft>
                        <a:buClr>
                          <a:srgbClr val="000000"/>
                        </a:buClr>
                        <a:buSzTx/>
                        <a:buFont typeface="Arial" panose="020B0604020202020204" pitchFamily="34" charset="0"/>
                        <a:buChar char="•"/>
                        <a:tabLst/>
                        <a:defRPr/>
                      </a:pPr>
                      <a:r>
                        <a:rPr lang="en-GB" sz="1800" b="0" i="0" u="none" strike="noStrike" noProof="0" dirty="0"/>
                        <a:t>Evening Study back</a:t>
                      </a:r>
                    </a:p>
                    <a:p>
                      <a:pPr marL="800100" marR="0" lvl="1" indent="-342900" algn="l" defTabSz="914400" rtl="0" eaLnBrk="1" fontAlgn="auto" latinLnBrk="0" hangingPunct="1">
                        <a:lnSpc>
                          <a:spcPct val="90000"/>
                        </a:lnSpc>
                        <a:spcBef>
                          <a:spcPts val="500"/>
                        </a:spcBef>
                        <a:spcAft>
                          <a:spcPts val="0"/>
                        </a:spcAft>
                        <a:buClr>
                          <a:srgbClr val="000000"/>
                        </a:buClr>
                        <a:buSzTx/>
                        <a:buFont typeface="Arial" panose="020B0604020202020204" pitchFamily="34" charset="0"/>
                        <a:buChar char="•"/>
                        <a:tabLst/>
                        <a:defRPr/>
                      </a:pPr>
                      <a:r>
                        <a:rPr lang="en-GB" sz="1800" b="0" i="0" u="none" strike="noStrike" noProof="0" dirty="0"/>
                        <a:t>Music / Musical / Shows/ Choir back</a:t>
                      </a:r>
                    </a:p>
                    <a:p>
                      <a:pPr marL="800100" marR="0" lvl="1" indent="-342900" algn="l" defTabSz="914400" rtl="0" eaLnBrk="1" fontAlgn="auto" latinLnBrk="0" hangingPunct="1">
                        <a:lnSpc>
                          <a:spcPct val="90000"/>
                        </a:lnSpc>
                        <a:spcBef>
                          <a:spcPts val="500"/>
                        </a:spcBef>
                        <a:spcAft>
                          <a:spcPts val="0"/>
                        </a:spcAft>
                        <a:buClr>
                          <a:srgbClr val="000000"/>
                        </a:buClr>
                        <a:buSzTx/>
                        <a:buFont typeface="Arial" panose="020B0604020202020204" pitchFamily="34" charset="0"/>
                        <a:buChar char="•"/>
                        <a:tabLst/>
                        <a:defRPr/>
                      </a:pPr>
                      <a:r>
                        <a:rPr lang="en-GB" sz="1800" b="0" i="0" u="none" strike="noStrike" noProof="0" dirty="0"/>
                        <a:t>Sports Clubs back </a:t>
                      </a:r>
                    </a:p>
                    <a:p>
                      <a:pPr marL="800100" marR="0" lvl="1" indent="-342900" algn="l" defTabSz="914400" rtl="0" eaLnBrk="1" fontAlgn="auto" latinLnBrk="0" hangingPunct="1">
                        <a:lnSpc>
                          <a:spcPct val="90000"/>
                        </a:lnSpc>
                        <a:spcBef>
                          <a:spcPts val="500"/>
                        </a:spcBef>
                        <a:spcAft>
                          <a:spcPts val="0"/>
                        </a:spcAft>
                        <a:buClr>
                          <a:srgbClr val="000000"/>
                        </a:buClr>
                        <a:buSzTx/>
                        <a:buFont typeface="Arial" panose="020B0604020202020204" pitchFamily="34" charset="0"/>
                        <a:buChar char="•"/>
                        <a:tabLst/>
                        <a:defRPr/>
                      </a:pPr>
                      <a:r>
                        <a:rPr lang="en-GB" sz="1800" b="0" i="0" u="none" strike="noStrike" noProof="0" dirty="0"/>
                        <a:t>Subject Clubs back</a:t>
                      </a:r>
                    </a:p>
                    <a:p>
                      <a:pPr marL="800100" marR="0" lvl="1" indent="-342900" algn="l" defTabSz="914400" rtl="0" eaLnBrk="1" fontAlgn="auto" latinLnBrk="0" hangingPunct="1">
                        <a:lnSpc>
                          <a:spcPct val="90000"/>
                        </a:lnSpc>
                        <a:spcBef>
                          <a:spcPts val="500"/>
                        </a:spcBef>
                        <a:spcAft>
                          <a:spcPts val="0"/>
                        </a:spcAft>
                        <a:buClr>
                          <a:srgbClr val="000000"/>
                        </a:buClr>
                        <a:buSzTx/>
                        <a:buFont typeface="Arial" panose="020B0604020202020204" pitchFamily="34" charset="0"/>
                        <a:buChar char="•"/>
                        <a:tabLst/>
                        <a:defRPr/>
                      </a:pPr>
                      <a:r>
                        <a:rPr lang="en-GB" sz="1800" b="0" i="0" u="none" strike="noStrike" noProof="0" dirty="0"/>
                        <a:t>Green Schools Committee back </a:t>
                      </a:r>
                    </a:p>
                    <a:p>
                      <a:pPr marL="457200" marR="0" lvl="1" indent="0" algn="l" defTabSz="914400" rtl="0" eaLnBrk="1" fontAlgn="auto" latinLnBrk="0" hangingPunct="1">
                        <a:lnSpc>
                          <a:spcPct val="90000"/>
                        </a:lnSpc>
                        <a:spcBef>
                          <a:spcPts val="500"/>
                        </a:spcBef>
                        <a:spcAft>
                          <a:spcPts val="0"/>
                        </a:spcAft>
                        <a:buClr>
                          <a:srgbClr val="000000"/>
                        </a:buClr>
                        <a:buSzTx/>
                        <a:buFont typeface="Arial" panose="020B0604020202020204" pitchFamily="34" charset="0"/>
                        <a:buNone/>
                        <a:tabLst/>
                        <a:defRPr/>
                      </a:pPr>
                      <a:endParaRPr lang="en-GB" sz="1800" b="0" i="0" u="none" strike="noStrike" noProof="0" dirty="0"/>
                    </a:p>
                    <a:p>
                      <a:pPr marL="800100" marR="0" lvl="1" indent="-342900" algn="l" defTabSz="914400" rtl="0" eaLnBrk="1" fontAlgn="auto" latinLnBrk="0" hangingPunct="1">
                        <a:lnSpc>
                          <a:spcPct val="90000"/>
                        </a:lnSpc>
                        <a:spcBef>
                          <a:spcPts val="500"/>
                        </a:spcBef>
                        <a:spcAft>
                          <a:spcPts val="0"/>
                        </a:spcAft>
                        <a:buClr>
                          <a:srgbClr val="000000"/>
                        </a:buClr>
                        <a:buSzTx/>
                        <a:buFont typeface="Arial" panose="020B0604020202020204" pitchFamily="34" charset="0"/>
                        <a:buChar char="•"/>
                        <a:tabLst/>
                        <a:defRPr/>
                      </a:pPr>
                      <a:r>
                        <a:rPr lang="en-GB" sz="1800" b="1" i="0" u="none" strike="noStrike" noProof="0" dirty="0" err="1"/>
                        <a:t>Cumas</a:t>
                      </a:r>
                      <a:r>
                        <a:rPr lang="en-GB" sz="1800" b="0" i="0" u="none" strike="noStrike" noProof="0" dirty="0"/>
                        <a:t> – Supporting the gifted and Talented School looking into reintroducing this </a:t>
                      </a:r>
                      <a:r>
                        <a:rPr lang="en-GB" sz="1800" b="1" i="0" u="none" strike="noStrike" noProof="0" dirty="0"/>
                        <a:t>– </a:t>
                      </a:r>
                    </a:p>
                    <a:p>
                      <a:pPr marL="457200" marR="0" lvl="1" indent="0" algn="l" defTabSz="914400" rtl="0" eaLnBrk="1" fontAlgn="auto" latinLnBrk="0" hangingPunct="1">
                        <a:lnSpc>
                          <a:spcPct val="90000"/>
                        </a:lnSpc>
                        <a:spcBef>
                          <a:spcPts val="500"/>
                        </a:spcBef>
                        <a:spcAft>
                          <a:spcPts val="0"/>
                        </a:spcAft>
                        <a:buClr>
                          <a:srgbClr val="000000"/>
                        </a:buClr>
                        <a:buSzTx/>
                        <a:buFont typeface="Arial" panose="020B0604020202020204" pitchFamily="34" charset="0"/>
                        <a:buNone/>
                        <a:tabLst/>
                        <a:defRPr/>
                      </a:pPr>
                      <a:r>
                        <a:rPr lang="en-GB" sz="1800" b="1" i="0" u="none" strike="noStrike" noProof="0" dirty="0"/>
                        <a:t>        </a:t>
                      </a:r>
                      <a:r>
                        <a:rPr lang="en-GB" sz="1800" b="1" i="0" u="none" strike="noStrike" noProof="0" dirty="0">
                          <a:highlight>
                            <a:srgbClr val="FFFF00"/>
                          </a:highlight>
                        </a:rPr>
                        <a:t>(Plan for Academic (23-24)</a:t>
                      </a:r>
                    </a:p>
                    <a:p>
                      <a:pPr marL="457200" marR="0" lvl="1" indent="0" algn="l" defTabSz="914400" rtl="0" eaLnBrk="1" fontAlgn="auto" latinLnBrk="0" hangingPunct="1">
                        <a:lnSpc>
                          <a:spcPct val="90000"/>
                        </a:lnSpc>
                        <a:spcBef>
                          <a:spcPts val="500"/>
                        </a:spcBef>
                        <a:spcAft>
                          <a:spcPts val="0"/>
                        </a:spcAft>
                        <a:buClr>
                          <a:srgbClr val="000000"/>
                        </a:buClr>
                        <a:buSzTx/>
                        <a:buFont typeface="Arial" panose="020B0604020202020204" pitchFamily="34" charset="0"/>
                        <a:buNone/>
                        <a:tabLst/>
                        <a:defRPr/>
                      </a:pPr>
                      <a:endParaRPr lang="en-GB" sz="1800" b="0" i="0" u="none" strike="noStrike" noProof="0" dirty="0"/>
                    </a:p>
                  </a:txBody>
                  <a:tcPr marL="68580" marR="68580" marT="34290" marB="34290"/>
                </a:tc>
                <a:extLst>
                  <a:ext uri="{0D108BD9-81ED-4DB2-BD59-A6C34878D82A}">
                    <a16:rowId xmlns:a16="http://schemas.microsoft.com/office/drawing/2014/main" val="3104286213"/>
                  </a:ext>
                </a:extLst>
              </a:tr>
            </a:tbl>
          </a:graphicData>
        </a:graphic>
      </p:graphicFrame>
      <p:pic>
        <p:nvPicPr>
          <p:cNvPr id="10" name="Picture 9">
            <a:extLst>
              <a:ext uri="{FF2B5EF4-FFF2-40B4-BE49-F238E27FC236}">
                <a16:creationId xmlns:a16="http://schemas.microsoft.com/office/drawing/2014/main" id="{507C0855-4716-4BE0-A2B0-39813CB454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05881" y="5966541"/>
            <a:ext cx="1814861" cy="674091"/>
          </a:xfrm>
          <a:prstGeom prst="rect">
            <a:avLst/>
          </a:prstGeom>
        </p:spPr>
      </p:pic>
      <p:pic>
        <p:nvPicPr>
          <p:cNvPr id="4" name="Picture 3">
            <a:extLst>
              <a:ext uri="{FF2B5EF4-FFF2-40B4-BE49-F238E27FC236}">
                <a16:creationId xmlns:a16="http://schemas.microsoft.com/office/drawing/2014/main" id="{4F131E9E-365F-EE73-3202-7D3817037A1A}"/>
              </a:ext>
            </a:extLst>
          </p:cNvPr>
          <p:cNvPicPr>
            <a:picLocks noChangeAspect="1"/>
          </p:cNvPicPr>
          <p:nvPr/>
        </p:nvPicPr>
        <p:blipFill>
          <a:blip r:embed="rId4"/>
          <a:stretch>
            <a:fillRect/>
          </a:stretch>
        </p:blipFill>
        <p:spPr>
          <a:xfrm>
            <a:off x="9710095" y="455817"/>
            <a:ext cx="2176514" cy="2293511"/>
          </a:xfrm>
          <a:prstGeom prst="rect">
            <a:avLst/>
          </a:prstGeom>
        </p:spPr>
      </p:pic>
    </p:spTree>
    <p:extLst>
      <p:ext uri="{BB962C8B-B14F-4D97-AF65-F5344CB8AC3E}">
        <p14:creationId xmlns:p14="http://schemas.microsoft.com/office/powerpoint/2010/main" val="10377893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DF0BF-8A67-4B7F-8994-89D9B16EB5FA}"/>
              </a:ext>
            </a:extLst>
          </p:cNvPr>
          <p:cNvSpPr>
            <a:spLocks noGrp="1"/>
          </p:cNvSpPr>
          <p:nvPr>
            <p:ph type="title"/>
          </p:nvPr>
        </p:nvSpPr>
        <p:spPr/>
        <p:txBody>
          <a:bodyPr>
            <a:normAutofit fontScale="90000"/>
          </a:bodyPr>
          <a:lstStyle/>
          <a:p>
            <a:br>
              <a:rPr lang="en-GB" sz="3300" b="1" i="1" u="sng" strike="noStrike" kern="1200" dirty="0">
                <a:solidFill>
                  <a:srgbClr val="000000"/>
                </a:solidFill>
                <a:effectLst/>
                <a:latin typeface="Calibri" panose="020F0502020204030204" pitchFamily="34" charset="0"/>
              </a:rPr>
            </a:br>
            <a:r>
              <a:rPr lang="en-GB" sz="3300" b="1" i="1" u="sng" strike="noStrike" kern="1200" dirty="0">
                <a:solidFill>
                  <a:srgbClr val="000000"/>
                </a:solidFill>
                <a:effectLst/>
                <a:latin typeface="Calibri" panose="020F0502020204030204" pitchFamily="34" charset="0"/>
              </a:rPr>
              <a:t>Progress to Date (Nov 21- date)</a:t>
            </a:r>
            <a:br>
              <a:rPr lang="en-GB" sz="3300" b="1" i="1" u="sng" strike="noStrike" kern="1200" dirty="0">
                <a:solidFill>
                  <a:srgbClr val="000000"/>
                </a:solidFill>
                <a:effectLst/>
                <a:latin typeface="Calibri" panose="020F0502020204030204" pitchFamily="34" charset="0"/>
              </a:rPr>
            </a:br>
            <a:r>
              <a:rPr lang="en-GB" sz="3300" b="1" i="1" u="sng" strike="noStrike" kern="1200" dirty="0">
                <a:solidFill>
                  <a:srgbClr val="000000"/>
                </a:solidFill>
                <a:effectLst/>
                <a:latin typeface="Calibri" panose="020F0502020204030204" pitchFamily="34" charset="0"/>
              </a:rPr>
              <a:t>Focusing in on Continuum of Support (COS)</a:t>
            </a:r>
            <a:br>
              <a:rPr lang="en-GB" sz="3300" dirty="0"/>
            </a:br>
            <a:br>
              <a:rPr lang="en-IE" sz="3300" b="0" i="0" u="none" strike="noStrike" dirty="0">
                <a:effectLst/>
                <a:latin typeface="Arial" panose="020B0604020202020204" pitchFamily="34" charset="0"/>
              </a:rPr>
            </a:br>
            <a:endParaRPr lang="en-IE" dirty="0"/>
          </a:p>
        </p:txBody>
      </p:sp>
      <p:sp>
        <p:nvSpPr>
          <p:cNvPr id="3" name="Content Placeholder 2">
            <a:extLst>
              <a:ext uri="{FF2B5EF4-FFF2-40B4-BE49-F238E27FC236}">
                <a16:creationId xmlns:a16="http://schemas.microsoft.com/office/drawing/2014/main" id="{3C86BD0A-CE6C-4AB6-8363-1D5BBFFBFF0F}"/>
              </a:ext>
            </a:extLst>
          </p:cNvPr>
          <p:cNvSpPr>
            <a:spLocks noGrp="1"/>
          </p:cNvSpPr>
          <p:nvPr>
            <p:ph idx="1"/>
          </p:nvPr>
        </p:nvSpPr>
        <p:spPr>
          <a:xfrm>
            <a:off x="1101437" y="1303049"/>
            <a:ext cx="10515600" cy="4351338"/>
          </a:xfrm>
        </p:spPr>
        <p:txBody>
          <a:bodyPr/>
          <a:lstStyle/>
          <a:p>
            <a:pPr marL="0" marR="0" indent="0" algn="ctr" rtl="0" eaLnBrk="1" fontAlgn="t" latinLnBrk="0" hangingPunct="1">
              <a:lnSpc>
                <a:spcPct val="90000"/>
              </a:lnSpc>
              <a:spcBef>
                <a:spcPts val="750"/>
              </a:spcBef>
              <a:spcAft>
                <a:spcPts val="0"/>
              </a:spcAft>
            </a:pPr>
            <a:r>
              <a:rPr lang="en-GB" sz="1350" b="0" i="0" u="none" strike="noStrike" kern="1200">
                <a:solidFill>
                  <a:srgbClr val="FFFFFF"/>
                </a:solidFill>
                <a:effectLst/>
                <a:latin typeface="Calibri" panose="020F0502020204030204" pitchFamily="34" charset="0"/>
              </a:rPr>
              <a:t>Our progress to date:</a:t>
            </a:r>
            <a:endParaRPr lang="en-IE" sz="1350" b="0" i="0" u="none" strike="noStrike">
              <a:effectLst/>
              <a:latin typeface="Arial" panose="020B0604020202020204" pitchFamily="34" charset="0"/>
            </a:endParaRPr>
          </a:p>
          <a:p>
            <a:pPr marL="0" marR="0" indent="0" algn="ctr" rtl="0" eaLnBrk="1" fontAlgn="t" latinLnBrk="0" hangingPunct="1">
              <a:lnSpc>
                <a:spcPct val="90000"/>
              </a:lnSpc>
              <a:spcBef>
                <a:spcPts val="750"/>
              </a:spcBef>
              <a:spcAft>
                <a:spcPts val="0"/>
              </a:spcAft>
            </a:pPr>
            <a:r>
              <a:rPr lang="en-GB" sz="1350" b="0" i="0" u="none" strike="noStrike" kern="1200">
                <a:solidFill>
                  <a:srgbClr val="FFFFFF"/>
                </a:solidFill>
                <a:effectLst/>
                <a:latin typeface="Calibri" panose="020F0502020204030204" pitchFamily="34" charset="0"/>
              </a:rPr>
              <a:t>Our progress to date:</a:t>
            </a:r>
            <a:endParaRPr lang="en-IE" sz="1350" b="0" i="0" u="none" strike="noStrike">
              <a:effectLst/>
              <a:latin typeface="Arial" panose="020B0604020202020204" pitchFamily="34" charset="0"/>
            </a:endParaRPr>
          </a:p>
        </p:txBody>
      </p:sp>
      <p:graphicFrame>
        <p:nvGraphicFramePr>
          <p:cNvPr id="5" name="Table 5">
            <a:extLst>
              <a:ext uri="{FF2B5EF4-FFF2-40B4-BE49-F238E27FC236}">
                <a16:creationId xmlns:a16="http://schemas.microsoft.com/office/drawing/2014/main" id="{63EB4039-E183-4958-861C-C3202595784F}"/>
              </a:ext>
            </a:extLst>
          </p:cNvPr>
          <p:cNvGraphicFramePr>
            <a:graphicFrameLocks noGrp="1"/>
          </p:cNvGraphicFramePr>
          <p:nvPr>
            <p:extLst>
              <p:ext uri="{D42A27DB-BD31-4B8C-83A1-F6EECF244321}">
                <p14:modId xmlns:p14="http://schemas.microsoft.com/office/powerpoint/2010/main" val="1261622880"/>
              </p:ext>
            </p:extLst>
          </p:nvPr>
        </p:nvGraphicFramePr>
        <p:xfrm>
          <a:off x="314103" y="1208078"/>
          <a:ext cx="10083921" cy="5436017"/>
        </p:xfrm>
        <a:graphic>
          <a:graphicData uri="http://schemas.openxmlformats.org/drawingml/2006/table">
            <a:tbl>
              <a:tblPr firstRow="1" bandRow="1">
                <a:tableStyleId>{5C22544A-7EE6-4342-B048-85BDC9FD1C3A}</a:tableStyleId>
              </a:tblPr>
              <a:tblGrid>
                <a:gridCol w="4024188">
                  <a:extLst>
                    <a:ext uri="{9D8B030D-6E8A-4147-A177-3AD203B41FA5}">
                      <a16:colId xmlns:a16="http://schemas.microsoft.com/office/drawing/2014/main" val="591723984"/>
                    </a:ext>
                  </a:extLst>
                </a:gridCol>
                <a:gridCol w="6059733">
                  <a:extLst>
                    <a:ext uri="{9D8B030D-6E8A-4147-A177-3AD203B41FA5}">
                      <a16:colId xmlns:a16="http://schemas.microsoft.com/office/drawing/2014/main" val="2265959891"/>
                    </a:ext>
                  </a:extLst>
                </a:gridCol>
              </a:tblGrid>
              <a:tr h="429677">
                <a:tc>
                  <a:txBody>
                    <a:bodyPr/>
                    <a:lstStyle/>
                    <a:p>
                      <a:r>
                        <a:rPr lang="en-IE" sz="1400" dirty="0"/>
                        <a:t>Needs in CPS </a:t>
                      </a: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400" dirty="0"/>
                        <a:t>Progress to date (Nov 21-date)</a:t>
                      </a:r>
                    </a:p>
                  </a:txBody>
                  <a:tcPr marL="68580" marR="68580" marT="34290" marB="34290"/>
                </a:tc>
                <a:extLst>
                  <a:ext uri="{0D108BD9-81ED-4DB2-BD59-A6C34878D82A}">
                    <a16:rowId xmlns:a16="http://schemas.microsoft.com/office/drawing/2014/main" val="57015943"/>
                  </a:ext>
                </a:extLst>
              </a:tr>
              <a:tr h="47966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i="0" u="none" strike="noStrike" noProof="0" dirty="0">
                          <a:latin typeface="+mn-lt"/>
                        </a:rPr>
                        <a:t>CPD on </a:t>
                      </a:r>
                      <a:r>
                        <a:rPr lang="en-US" sz="1800" b="1" dirty="0">
                          <a:ea typeface="+mj-lt"/>
                          <a:cs typeface="+mj-lt"/>
                        </a:rPr>
                        <a:t>Continuum of Support</a:t>
                      </a:r>
                      <a:r>
                        <a:rPr lang="en-GB" sz="1800" b="1" i="0" u="none" strike="noStrike" noProof="0" dirty="0">
                          <a:latin typeface="+mn-lt"/>
                        </a:rPr>
                        <a:t> needed by some.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b="1" i="0" u="none" strike="noStrike" noProof="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b="1" i="0" u="none" strike="noStrike" noProof="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i="0" u="none" strike="noStrike" noProof="0" dirty="0">
                          <a:latin typeface="+mn-lt"/>
                        </a:rPr>
                        <a:t>Teacher CPD to support specific Learning Needs across the COS.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b="1" i="0" u="none" strike="noStrike" noProof="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i="0" u="none" strike="noStrike" noProof="0" dirty="0">
                          <a:latin typeface="+mn-lt"/>
                        </a:rPr>
                        <a:t>Build on developing existing resources.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b="1" i="0" u="none" strike="noStrike" noProof="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b="1" i="0" u="none" strike="noStrike" noProof="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b="1" i="0" u="none" strike="noStrike" noProof="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b="1" i="0" u="none" strike="noStrike" noProof="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b="1" i="0" u="none" strike="noStrike" noProof="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b="1" i="0" u="none" strike="noStrike" noProof="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i="0" u="none" strike="noStrike" noProof="0" dirty="0">
                          <a:latin typeface="+mn-lt"/>
                        </a:rPr>
                        <a:t>Build on Mapping CAT 4 Results </a:t>
                      </a:r>
                      <a:r>
                        <a:rPr lang="en-US" sz="1800" b="1" dirty="0">
                          <a:ea typeface="+mj-lt"/>
                          <a:cs typeface="+mj-lt"/>
                        </a:rPr>
                        <a:t>with Support across the COS and Attainment.</a:t>
                      </a:r>
                      <a:endParaRPr lang="en-US" sz="1800" b="1" i="0" u="none" strike="noStrike" dirty="0">
                        <a:latin typeface="+mn-lt"/>
                        <a:ea typeface="+mj-lt"/>
                        <a:cs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u="none" strike="noStrike" noProof="0" dirty="0">
                        <a:latin typeface="+mn-lt"/>
                        <a:ea typeface="+mj-lt"/>
                        <a:cs typeface="+mj-lt"/>
                      </a:endParaRP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800" dirty="0">
                          <a:highlight>
                            <a:srgbClr val="FFFF00"/>
                          </a:highlight>
                        </a:rPr>
                        <a:t>COS Posters in every classroom in CPS.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IE" sz="1800" dirty="0"/>
                        <a:t>Whole Staff – Dyslexia CPD –</a:t>
                      </a:r>
                      <a:r>
                        <a:rPr lang="en-IE" sz="1800" dirty="0">
                          <a:highlight>
                            <a:srgbClr val="FFFF00"/>
                          </a:highlight>
                        </a:rPr>
                        <a:t>completed Oct 22 </a:t>
                      </a:r>
                      <a:endParaRPr lang="en-IE"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IE" sz="1800" dirty="0"/>
                        <a:t>Whole Staff – Differentiation (NCSE CPD) –</a:t>
                      </a:r>
                      <a:r>
                        <a:rPr lang="en-IE" sz="1800" dirty="0">
                          <a:highlight>
                            <a:srgbClr val="FFFF00"/>
                          </a:highlight>
                        </a:rPr>
                        <a:t>completed Nov 22.</a:t>
                      </a:r>
                    </a:p>
                    <a:p>
                      <a:pPr marL="0" marR="0" lvl="0" indent="0" algn="l" defTabSz="914400" rtl="0" eaLnBrk="1" fontAlgn="auto" latinLnBrk="0" hangingPunct="1">
                        <a:lnSpc>
                          <a:spcPct val="100000"/>
                        </a:lnSpc>
                        <a:spcBef>
                          <a:spcPts val="0"/>
                        </a:spcBef>
                        <a:spcAft>
                          <a:spcPts val="0"/>
                        </a:spcAft>
                        <a:buClrTx/>
                        <a:buSzTx/>
                        <a:buFontTx/>
                        <a:buNone/>
                        <a:tabLst/>
                        <a:defRPr/>
                      </a:pPr>
                      <a:r>
                        <a:rPr lang="en-IE" sz="1800" dirty="0"/>
                        <a:t>All Staff (Teachers / SNA’s) Teaching in ASD Sp. Class  - Supporting students with ASD in the Classroom CPD.-</a:t>
                      </a:r>
                    </a:p>
                    <a:p>
                      <a:pPr marL="0" marR="0" lvl="0" indent="0" algn="l" defTabSz="914400" rtl="0" eaLnBrk="1" fontAlgn="auto" latinLnBrk="0" hangingPunct="1">
                        <a:lnSpc>
                          <a:spcPct val="100000"/>
                        </a:lnSpc>
                        <a:spcBef>
                          <a:spcPts val="0"/>
                        </a:spcBef>
                        <a:spcAft>
                          <a:spcPts val="0"/>
                        </a:spcAft>
                        <a:buClrTx/>
                        <a:buSzTx/>
                        <a:buFontTx/>
                        <a:buNone/>
                        <a:tabLst/>
                        <a:defRPr/>
                      </a:pPr>
                      <a:r>
                        <a:rPr lang="en-IE" sz="1800" dirty="0"/>
                        <a:t>Nov 22 / Dec 22 To be completed </a:t>
                      </a:r>
                      <a:r>
                        <a:rPr lang="en-IE" sz="1800" dirty="0">
                          <a:highlight>
                            <a:srgbClr val="FFFF00"/>
                          </a:highlight>
                        </a:rPr>
                        <a:t>- ongoing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IE" sz="1800" dirty="0"/>
                        <a:t>Whole School Staff CPD on above has supported Teachers to build resources around supporting students across COS with  Dyslexia / Differentiation / supporting students with Autism </a:t>
                      </a:r>
                      <a:r>
                        <a:rPr lang="en-IE" sz="1800" dirty="0">
                          <a:highlight>
                            <a:srgbClr val="FFFF00"/>
                          </a:highlight>
                        </a:rPr>
                        <a:t>- ongoing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IE" sz="1800" dirty="0"/>
                        <a:t>CAT 4 Test Results colour coded and </a:t>
                      </a:r>
                    </a:p>
                    <a:p>
                      <a:pPr marL="0" marR="0" lvl="0" indent="0" algn="l" defTabSz="914400" rtl="0" eaLnBrk="1" fontAlgn="auto" latinLnBrk="0" hangingPunct="1">
                        <a:lnSpc>
                          <a:spcPct val="100000"/>
                        </a:lnSpc>
                        <a:spcBef>
                          <a:spcPts val="0"/>
                        </a:spcBef>
                        <a:spcAft>
                          <a:spcPts val="0"/>
                        </a:spcAft>
                        <a:buClrTx/>
                        <a:buSzTx/>
                        <a:buFontTx/>
                        <a:buNone/>
                        <a:tabLst/>
                        <a:defRPr/>
                      </a:pPr>
                      <a:r>
                        <a:rPr lang="en-IE" sz="1800" dirty="0"/>
                        <a:t>shared with all staff Late Aug 21 and 22</a:t>
                      </a:r>
                    </a:p>
                    <a:p>
                      <a:pPr marL="0" marR="0" lvl="0" indent="0" algn="l" rtl="0" eaLnBrk="1" fontAlgn="auto" latinLnBrk="0" hangingPunct="1">
                        <a:lnSpc>
                          <a:spcPct val="100000"/>
                        </a:lnSpc>
                        <a:spcBef>
                          <a:spcPts val="0"/>
                        </a:spcBef>
                        <a:spcAft>
                          <a:spcPts val="0"/>
                        </a:spcAft>
                        <a:buClrTx/>
                        <a:buSzTx/>
                        <a:buFontTx/>
                        <a:buNone/>
                      </a:pPr>
                      <a:r>
                        <a:rPr lang="en-IE" sz="1800" dirty="0"/>
                        <a:t>On SharePoint – </a:t>
                      </a:r>
                      <a:r>
                        <a:rPr lang="en-IE" sz="1800" dirty="0">
                          <a:highlight>
                            <a:srgbClr val="FFFF00"/>
                          </a:highlight>
                        </a:rPr>
                        <a:t>completed</a:t>
                      </a:r>
                      <a:endParaRPr lang="en-IE" sz="1400" dirty="0">
                        <a:highlight>
                          <a:srgbClr val="FFFF00"/>
                        </a:highlight>
                      </a:endParaRPr>
                    </a:p>
                    <a:p>
                      <a:pPr marL="0" marR="0" lvl="0" indent="0" algn="l">
                        <a:lnSpc>
                          <a:spcPct val="100000"/>
                        </a:lnSpc>
                        <a:spcBef>
                          <a:spcPts val="0"/>
                        </a:spcBef>
                        <a:spcAft>
                          <a:spcPts val="0"/>
                        </a:spcAft>
                        <a:buClrTx/>
                        <a:buSzTx/>
                        <a:buFontTx/>
                        <a:buNone/>
                      </a:pPr>
                      <a:endParaRPr lang="en-IE" sz="1400" dirty="0">
                        <a:highlight>
                          <a:srgbClr val="FFFF00"/>
                        </a:highlight>
                      </a:endParaRPr>
                    </a:p>
                  </a:txBody>
                  <a:tcPr marL="68580" marR="68580" marT="34290" marB="34290"/>
                </a:tc>
                <a:extLst>
                  <a:ext uri="{0D108BD9-81ED-4DB2-BD59-A6C34878D82A}">
                    <a16:rowId xmlns:a16="http://schemas.microsoft.com/office/drawing/2014/main" val="3104286213"/>
                  </a:ext>
                </a:extLst>
              </a:tr>
            </a:tbl>
          </a:graphicData>
        </a:graphic>
      </p:graphicFrame>
      <p:pic>
        <p:nvPicPr>
          <p:cNvPr id="11" name="Picture 10">
            <a:extLst>
              <a:ext uri="{FF2B5EF4-FFF2-40B4-BE49-F238E27FC236}">
                <a16:creationId xmlns:a16="http://schemas.microsoft.com/office/drawing/2014/main" id="{88ED8A5F-466D-4919-B4D2-A27F8621D6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6705" y="5990232"/>
            <a:ext cx="1620976" cy="602077"/>
          </a:xfrm>
          <a:prstGeom prst="rect">
            <a:avLst/>
          </a:prstGeom>
        </p:spPr>
      </p:pic>
      <p:pic>
        <p:nvPicPr>
          <p:cNvPr id="12" name="Picture 11">
            <a:extLst>
              <a:ext uri="{FF2B5EF4-FFF2-40B4-BE49-F238E27FC236}">
                <a16:creationId xmlns:a16="http://schemas.microsoft.com/office/drawing/2014/main" id="{02A3AB1A-423C-4DAF-8A88-3DEE467D55A3}"/>
              </a:ext>
            </a:extLst>
          </p:cNvPr>
          <p:cNvPicPr>
            <a:picLocks noChangeAspect="1"/>
          </p:cNvPicPr>
          <p:nvPr/>
        </p:nvPicPr>
        <p:blipFill>
          <a:blip r:embed="rId4"/>
          <a:stretch>
            <a:fillRect/>
          </a:stretch>
        </p:blipFill>
        <p:spPr>
          <a:xfrm>
            <a:off x="10567257" y="160941"/>
            <a:ext cx="1479872" cy="1325563"/>
          </a:xfrm>
          <a:prstGeom prst="rect">
            <a:avLst/>
          </a:prstGeom>
        </p:spPr>
      </p:pic>
    </p:spTree>
    <p:extLst>
      <p:ext uri="{BB962C8B-B14F-4D97-AF65-F5344CB8AC3E}">
        <p14:creationId xmlns:p14="http://schemas.microsoft.com/office/powerpoint/2010/main" val="5515726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DF0BF-8A67-4B7F-8994-89D9B16EB5FA}"/>
              </a:ext>
            </a:extLst>
          </p:cNvPr>
          <p:cNvSpPr>
            <a:spLocks noGrp="1"/>
          </p:cNvSpPr>
          <p:nvPr>
            <p:ph type="title"/>
          </p:nvPr>
        </p:nvSpPr>
        <p:spPr/>
        <p:txBody>
          <a:bodyPr>
            <a:normAutofit fontScale="90000"/>
          </a:bodyPr>
          <a:lstStyle/>
          <a:p>
            <a:br>
              <a:rPr lang="en-GB" sz="3300" b="1" i="1" u="sng" strike="noStrike" kern="1200">
                <a:solidFill>
                  <a:srgbClr val="000000"/>
                </a:solidFill>
                <a:effectLst/>
                <a:latin typeface="Calibri" panose="020F0502020204030204" pitchFamily="34" charset="0"/>
              </a:rPr>
            </a:br>
            <a:r>
              <a:rPr lang="en-GB" sz="3300" b="1" i="1" u="sng" strike="noStrike" kern="1200">
                <a:solidFill>
                  <a:srgbClr val="000000"/>
                </a:solidFill>
                <a:effectLst/>
                <a:latin typeface="Calibri" panose="020F0502020204030204" pitchFamily="34" charset="0"/>
              </a:rPr>
              <a:t>Our Progress to Date (Sep 22 to date)</a:t>
            </a:r>
            <a:br>
              <a:rPr lang="en-GB" sz="3300" b="1" i="1" u="sng" strike="noStrike" kern="1200">
                <a:solidFill>
                  <a:srgbClr val="000000"/>
                </a:solidFill>
                <a:effectLst/>
                <a:latin typeface="Calibri" panose="020F0502020204030204" pitchFamily="34" charset="0"/>
              </a:rPr>
            </a:br>
            <a:br>
              <a:rPr lang="en-GB" sz="3300"/>
            </a:br>
            <a:br>
              <a:rPr lang="en-IE" sz="3300" b="0" i="0" u="none" strike="noStrike">
                <a:effectLst/>
                <a:latin typeface="Arial" panose="020B0604020202020204" pitchFamily="34" charset="0"/>
              </a:rPr>
            </a:br>
            <a:endParaRPr lang="en-IE"/>
          </a:p>
        </p:txBody>
      </p:sp>
      <p:sp>
        <p:nvSpPr>
          <p:cNvPr id="3" name="Content Placeholder 2">
            <a:extLst>
              <a:ext uri="{FF2B5EF4-FFF2-40B4-BE49-F238E27FC236}">
                <a16:creationId xmlns:a16="http://schemas.microsoft.com/office/drawing/2014/main" id="{3C86BD0A-CE6C-4AB6-8363-1D5BBFFBFF0F}"/>
              </a:ext>
            </a:extLst>
          </p:cNvPr>
          <p:cNvSpPr>
            <a:spLocks noGrp="1"/>
          </p:cNvSpPr>
          <p:nvPr>
            <p:ph idx="1"/>
          </p:nvPr>
        </p:nvSpPr>
        <p:spPr/>
        <p:txBody>
          <a:bodyPr/>
          <a:lstStyle/>
          <a:p>
            <a:pPr marL="0" marR="0" indent="0" algn="ctr" rtl="0" eaLnBrk="1" fontAlgn="t" latinLnBrk="0" hangingPunct="1">
              <a:lnSpc>
                <a:spcPct val="90000"/>
              </a:lnSpc>
              <a:spcBef>
                <a:spcPts val="750"/>
              </a:spcBef>
              <a:spcAft>
                <a:spcPts val="0"/>
              </a:spcAft>
            </a:pPr>
            <a:r>
              <a:rPr lang="en-GB" sz="1350" b="0" i="0" u="none" strike="noStrike" kern="1200">
                <a:solidFill>
                  <a:srgbClr val="FFFFFF"/>
                </a:solidFill>
                <a:effectLst/>
                <a:latin typeface="Calibri" panose="020F0502020204030204" pitchFamily="34" charset="0"/>
              </a:rPr>
              <a:t>Our progress to date:</a:t>
            </a:r>
            <a:endParaRPr lang="en-IE" sz="1350" b="0" i="0" u="none" strike="noStrike">
              <a:effectLst/>
              <a:latin typeface="Arial" panose="020B0604020202020204" pitchFamily="34" charset="0"/>
            </a:endParaRPr>
          </a:p>
          <a:p>
            <a:pPr marL="0" marR="0" indent="0" algn="ctr" rtl="0" eaLnBrk="1" fontAlgn="t" latinLnBrk="0" hangingPunct="1">
              <a:lnSpc>
                <a:spcPct val="90000"/>
              </a:lnSpc>
              <a:spcBef>
                <a:spcPts val="750"/>
              </a:spcBef>
              <a:spcAft>
                <a:spcPts val="0"/>
              </a:spcAft>
            </a:pPr>
            <a:r>
              <a:rPr lang="en-GB" sz="1350" b="0" i="0" u="none" strike="noStrike" kern="1200">
                <a:solidFill>
                  <a:srgbClr val="FFFFFF"/>
                </a:solidFill>
                <a:effectLst/>
                <a:latin typeface="Calibri" panose="020F0502020204030204" pitchFamily="34" charset="0"/>
              </a:rPr>
              <a:t>Our progress to date:</a:t>
            </a:r>
            <a:endParaRPr lang="en-IE" sz="1350" b="0" i="0" u="none" strike="noStrike">
              <a:effectLst/>
              <a:latin typeface="Arial" panose="020B0604020202020204" pitchFamily="34" charset="0"/>
            </a:endParaRPr>
          </a:p>
        </p:txBody>
      </p:sp>
      <p:graphicFrame>
        <p:nvGraphicFramePr>
          <p:cNvPr id="5" name="Table 5">
            <a:extLst>
              <a:ext uri="{FF2B5EF4-FFF2-40B4-BE49-F238E27FC236}">
                <a16:creationId xmlns:a16="http://schemas.microsoft.com/office/drawing/2014/main" id="{63EB4039-E183-4958-861C-C3202595784F}"/>
              </a:ext>
            </a:extLst>
          </p:cNvPr>
          <p:cNvGraphicFramePr>
            <a:graphicFrameLocks noGrp="1"/>
          </p:cNvGraphicFramePr>
          <p:nvPr>
            <p:extLst>
              <p:ext uri="{D42A27DB-BD31-4B8C-83A1-F6EECF244321}">
                <p14:modId xmlns:p14="http://schemas.microsoft.com/office/powerpoint/2010/main" val="2029458218"/>
              </p:ext>
            </p:extLst>
          </p:nvPr>
        </p:nvGraphicFramePr>
        <p:xfrm>
          <a:off x="127935" y="1159706"/>
          <a:ext cx="10326705" cy="5136018"/>
        </p:xfrm>
        <a:graphic>
          <a:graphicData uri="http://schemas.openxmlformats.org/drawingml/2006/table">
            <a:tbl>
              <a:tblPr firstRow="1" bandRow="1">
                <a:tableStyleId>{5C22544A-7EE6-4342-B048-85BDC9FD1C3A}</a:tableStyleId>
              </a:tblPr>
              <a:tblGrid>
                <a:gridCol w="3068587">
                  <a:extLst>
                    <a:ext uri="{9D8B030D-6E8A-4147-A177-3AD203B41FA5}">
                      <a16:colId xmlns:a16="http://schemas.microsoft.com/office/drawing/2014/main" val="591723984"/>
                    </a:ext>
                  </a:extLst>
                </a:gridCol>
                <a:gridCol w="7258118">
                  <a:extLst>
                    <a:ext uri="{9D8B030D-6E8A-4147-A177-3AD203B41FA5}">
                      <a16:colId xmlns:a16="http://schemas.microsoft.com/office/drawing/2014/main" val="2265959891"/>
                    </a:ext>
                  </a:extLst>
                </a:gridCol>
              </a:tblGrid>
              <a:tr h="722264">
                <a:tc>
                  <a:txBody>
                    <a:bodyPr/>
                    <a:lstStyle/>
                    <a:p>
                      <a:r>
                        <a:rPr lang="en-IE" sz="1400" dirty="0"/>
                        <a:t>Needs in CPS </a:t>
                      </a: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400"/>
                        <a:t>Progress to date </a:t>
                      </a:r>
                    </a:p>
                  </a:txBody>
                  <a:tcPr marL="68580" marR="68580" marT="34290" marB="34290"/>
                </a:tc>
                <a:extLst>
                  <a:ext uri="{0D108BD9-81ED-4DB2-BD59-A6C34878D82A}">
                    <a16:rowId xmlns:a16="http://schemas.microsoft.com/office/drawing/2014/main" val="57015943"/>
                  </a:ext>
                </a:extLst>
              </a:tr>
              <a:tr h="4413754">
                <a:tc>
                  <a:txBody>
                    <a:bodyPr/>
                    <a:lstStyle/>
                    <a:p>
                      <a:pPr marL="0" marR="0" lvl="0" indent="0" algn="l">
                        <a:lnSpc>
                          <a:spcPct val="90000"/>
                        </a:lnSpc>
                        <a:spcBef>
                          <a:spcPts val="1000"/>
                        </a:spcBef>
                        <a:spcAft>
                          <a:spcPts val="0"/>
                        </a:spcAft>
                        <a:buClr>
                          <a:srgbClr val="000000"/>
                        </a:buClr>
                        <a:buFont typeface="Arial,Sans-Serif"/>
                        <a:buNone/>
                      </a:pPr>
                      <a:endParaRPr lang="en-GB" sz="2100" b="0" i="0" u="none" strike="noStrike" noProof="0" dirty="0"/>
                    </a:p>
                    <a:p>
                      <a:pPr marL="0" marR="0" lvl="0" indent="0" algn="l">
                        <a:lnSpc>
                          <a:spcPct val="90000"/>
                        </a:lnSpc>
                        <a:spcBef>
                          <a:spcPts val="1000"/>
                        </a:spcBef>
                        <a:spcAft>
                          <a:spcPts val="0"/>
                        </a:spcAft>
                        <a:buClr>
                          <a:srgbClr val="000000"/>
                        </a:buClr>
                        <a:buFont typeface="Arial,Sans-Serif"/>
                        <a:buNone/>
                      </a:pPr>
                      <a:r>
                        <a:rPr lang="en-GB" sz="2100" b="1" i="1" u="none" strike="noStrike" noProof="0" dirty="0"/>
                        <a:t>3. Reviewing our </a:t>
                      </a:r>
                    </a:p>
                    <a:p>
                      <a:pPr marL="0" marR="0" lvl="0" indent="0" algn="l">
                        <a:lnSpc>
                          <a:spcPct val="90000"/>
                        </a:lnSpc>
                        <a:spcBef>
                          <a:spcPts val="1000"/>
                        </a:spcBef>
                        <a:spcAft>
                          <a:spcPts val="0"/>
                        </a:spcAft>
                        <a:buClr>
                          <a:srgbClr val="000000"/>
                        </a:buClr>
                        <a:buFont typeface="Arial,Sans-Serif"/>
                        <a:buNone/>
                      </a:pPr>
                      <a:r>
                        <a:rPr lang="en-GB" sz="2100" b="1" i="1" u="none" strike="noStrike" noProof="0" dirty="0"/>
                        <a:t>Student Support Files - Process</a:t>
                      </a:r>
                      <a:endParaRPr lang="en-US" sz="2100" b="1" i="1" u="none" strike="noStrike" noProof="0" dirty="0"/>
                    </a:p>
                  </a:txBody>
                  <a:tcPr marL="68580" marR="68580" marT="34290" marB="34290"/>
                </a:tc>
                <a:tc>
                  <a:txBody>
                    <a:body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lang="en-GB" sz="2000" b="0" i="0" u="none" strike="noStrike" noProof="0" dirty="0"/>
                        <a:t>SEN Deputy Link / SENCO / Assistant SENCO  / SEN Link Teachers (Assistant </a:t>
                      </a:r>
                      <a:r>
                        <a:rPr lang="en-GB" sz="2000" b="0" i="0" u="none" strike="noStrike" noProof="0" dirty="0" err="1"/>
                        <a:t>Yr</a:t>
                      </a:r>
                      <a:r>
                        <a:rPr lang="en-GB" sz="2000" b="0" i="0" u="none" strike="noStrike" noProof="0" dirty="0"/>
                        <a:t> Heads) / to work on: </a:t>
                      </a:r>
                    </a:p>
                    <a:p>
                      <a:pPr marL="457200" marR="0" lvl="0" indent="-4572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lang="en-GB" sz="2000" b="0" i="0" u="none" strike="noStrike" noProof="0" dirty="0"/>
                    </a:p>
                    <a:p>
                      <a:pPr marL="457200" marR="0" lvl="0" indent="-4572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sz="2000" b="1" i="0" u="none" strike="noStrike" noProof="0" dirty="0"/>
                        <a:t>Student support file document review </a:t>
                      </a:r>
                      <a:r>
                        <a:rPr lang="en-GB" sz="2000" b="1" i="0" u="none" strike="noStrike" noProof="0" dirty="0">
                          <a:highlight>
                            <a:srgbClr val="FFFF00"/>
                          </a:highlight>
                        </a:rPr>
                        <a:t>(ongoing)</a:t>
                      </a:r>
                      <a:endParaRPr lang="en-GB" sz="2000" b="1" i="0" u="none" strike="noStrike" noProof="0" dirty="0"/>
                    </a:p>
                    <a:p>
                      <a:pPr marL="457200" marR="0" lvl="0" indent="-4572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sz="2000" b="1" i="0" u="none" strike="noStrike" noProof="0" dirty="0"/>
                        <a:t>Teacher collaboration and input into SSF’s </a:t>
                      </a:r>
                      <a:r>
                        <a:rPr lang="en-GB" sz="2000" b="1" i="0" u="none" strike="noStrike" noProof="0" dirty="0">
                          <a:highlight>
                            <a:srgbClr val="FFFF00"/>
                          </a:highlight>
                        </a:rPr>
                        <a:t>(ongoing)</a:t>
                      </a:r>
                      <a:endParaRPr lang="en-GB" sz="2000" b="1" i="0" u="none" strike="noStrike" noProof="0" dirty="0"/>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endParaRPr lang="en-GB" sz="2000" b="1" i="0" u="none" strike="noStrike" noProof="0" dirty="0"/>
                    </a:p>
                    <a:p>
                      <a:pPr marL="457200" marR="0" lvl="0" indent="-4572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IE" sz="2000" b="1" dirty="0"/>
                        <a:t>Include Teacher Feedback forms to inform SSF Student Target setting and SSF review Process </a:t>
                      </a:r>
                      <a:r>
                        <a:rPr lang="en-GB" sz="2000" b="1" i="0" u="none" strike="noStrike" noProof="0" dirty="0">
                          <a:highlight>
                            <a:srgbClr val="FFFF00"/>
                          </a:highlight>
                        </a:rPr>
                        <a:t>(ongoing)</a:t>
                      </a:r>
                      <a:endParaRPr lang="en-GB" sz="2000" b="1" i="0" u="none" strike="noStrike" noProof="0" dirty="0"/>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endParaRPr lang="en-US" sz="2000" b="1" i="0" u="none" strike="noStrike" noProof="0" dirty="0"/>
                    </a:p>
                    <a:p>
                      <a:pPr marL="457200" marR="0" lvl="0" indent="-4572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sz="2000" b="1" i="0" u="none" strike="noStrike" noProof="0" dirty="0"/>
                        <a:t>System of communication and sharing SSF info </a:t>
                      </a:r>
                      <a:r>
                        <a:rPr lang="en-GB" sz="2000" b="1" i="0" u="none" strike="noStrike" noProof="0" dirty="0">
                          <a:highlight>
                            <a:srgbClr val="FFFF00"/>
                          </a:highlight>
                        </a:rPr>
                        <a:t>(ongoing)</a:t>
                      </a:r>
                      <a:endParaRPr lang="en-GB" sz="2000" b="1" i="0" u="none" strike="noStrike" noProof="0" dirty="0"/>
                    </a:p>
                    <a:p>
                      <a:pPr marL="457200" indent="-457200" rtl="0" fontAlgn="base">
                        <a:buFont typeface="Arial" panose="020B0604020202020204" pitchFamily="34" charset="0"/>
                        <a:buChar char="•"/>
                      </a:pPr>
                      <a:endParaRPr lang="en-US" sz="2100" b="0" i="0" u="none" strike="noStrike" noProof="0" dirty="0">
                        <a:latin typeface="+mn-lt"/>
                      </a:endParaRPr>
                    </a:p>
                  </a:txBody>
                  <a:tcPr marL="68580" marR="68580" marT="34290" marB="34290"/>
                </a:tc>
                <a:extLst>
                  <a:ext uri="{0D108BD9-81ED-4DB2-BD59-A6C34878D82A}">
                    <a16:rowId xmlns:a16="http://schemas.microsoft.com/office/drawing/2014/main" val="3104286213"/>
                  </a:ext>
                </a:extLst>
              </a:tr>
            </a:tbl>
          </a:graphicData>
        </a:graphic>
      </p:graphicFrame>
      <p:pic>
        <p:nvPicPr>
          <p:cNvPr id="11" name="Picture 10">
            <a:extLst>
              <a:ext uri="{FF2B5EF4-FFF2-40B4-BE49-F238E27FC236}">
                <a16:creationId xmlns:a16="http://schemas.microsoft.com/office/drawing/2014/main" id="{90AFC35E-84AB-4588-A304-4DDE05D86B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77139" y="5958679"/>
            <a:ext cx="1814861" cy="674091"/>
          </a:xfrm>
          <a:prstGeom prst="rect">
            <a:avLst/>
          </a:prstGeom>
        </p:spPr>
      </p:pic>
      <p:pic>
        <p:nvPicPr>
          <p:cNvPr id="4" name="Picture 3">
            <a:extLst>
              <a:ext uri="{FF2B5EF4-FFF2-40B4-BE49-F238E27FC236}">
                <a16:creationId xmlns:a16="http://schemas.microsoft.com/office/drawing/2014/main" id="{4E655047-0234-9418-2E7D-EF9EAD1480A2}"/>
              </a:ext>
            </a:extLst>
          </p:cNvPr>
          <p:cNvPicPr>
            <a:picLocks noChangeAspect="1"/>
          </p:cNvPicPr>
          <p:nvPr/>
        </p:nvPicPr>
        <p:blipFill>
          <a:blip r:embed="rId4"/>
          <a:stretch>
            <a:fillRect/>
          </a:stretch>
        </p:blipFill>
        <p:spPr>
          <a:xfrm>
            <a:off x="10590204" y="209849"/>
            <a:ext cx="1527191" cy="1497014"/>
          </a:xfrm>
          <a:prstGeom prst="rect">
            <a:avLst/>
          </a:prstGeom>
        </p:spPr>
      </p:pic>
    </p:spTree>
    <p:extLst>
      <p:ext uri="{BB962C8B-B14F-4D97-AF65-F5344CB8AC3E}">
        <p14:creationId xmlns:p14="http://schemas.microsoft.com/office/powerpoint/2010/main" val="38807261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DF0BF-8A67-4B7F-8994-89D9B16EB5FA}"/>
              </a:ext>
            </a:extLst>
          </p:cNvPr>
          <p:cNvSpPr>
            <a:spLocks noGrp="1"/>
          </p:cNvSpPr>
          <p:nvPr>
            <p:ph type="title"/>
          </p:nvPr>
        </p:nvSpPr>
        <p:spPr>
          <a:xfrm>
            <a:off x="1896979" y="1593652"/>
            <a:ext cx="7886700" cy="994172"/>
          </a:xfrm>
        </p:spPr>
        <p:txBody>
          <a:bodyPr>
            <a:normAutofit fontScale="90000"/>
          </a:bodyPr>
          <a:lstStyle/>
          <a:p>
            <a:r>
              <a:rPr lang="en-GB" sz="3300" b="1" i="1" u="sng" strike="noStrike" kern="1200" dirty="0">
                <a:solidFill>
                  <a:srgbClr val="000000"/>
                </a:solidFill>
                <a:effectLst/>
                <a:latin typeface="Calibri" panose="020F0502020204030204" pitchFamily="34" charset="0"/>
              </a:rPr>
              <a:t>Progress to Date (Nov 21- date)</a:t>
            </a:r>
            <a:br>
              <a:rPr lang="en-GB" sz="3300" b="1" i="1" u="sng" strike="noStrike" kern="1200" dirty="0">
                <a:solidFill>
                  <a:srgbClr val="000000"/>
                </a:solidFill>
                <a:effectLst/>
                <a:latin typeface="Calibri" panose="020F0502020204030204" pitchFamily="34" charset="0"/>
              </a:rPr>
            </a:br>
            <a:br>
              <a:rPr lang="en-GB" sz="3300" b="1" i="1" u="sng" strike="noStrike" kern="1200" dirty="0">
                <a:solidFill>
                  <a:srgbClr val="000000"/>
                </a:solidFill>
                <a:effectLst/>
                <a:latin typeface="Calibri" panose="020F0502020204030204" pitchFamily="34" charset="0"/>
              </a:rPr>
            </a:br>
            <a:br>
              <a:rPr lang="en-GB" sz="3300" dirty="0"/>
            </a:br>
            <a:br>
              <a:rPr lang="en-IE" sz="3300" b="0" i="0" u="none" strike="noStrike" dirty="0">
                <a:effectLst/>
                <a:latin typeface="Arial" panose="020B0604020202020204" pitchFamily="34" charset="0"/>
              </a:rPr>
            </a:br>
            <a:endParaRPr lang="en-IE" dirty="0"/>
          </a:p>
        </p:txBody>
      </p:sp>
      <p:sp>
        <p:nvSpPr>
          <p:cNvPr id="3" name="Content Placeholder 2">
            <a:extLst>
              <a:ext uri="{FF2B5EF4-FFF2-40B4-BE49-F238E27FC236}">
                <a16:creationId xmlns:a16="http://schemas.microsoft.com/office/drawing/2014/main" id="{3C86BD0A-CE6C-4AB6-8363-1D5BBFFBFF0F}"/>
              </a:ext>
            </a:extLst>
          </p:cNvPr>
          <p:cNvSpPr>
            <a:spLocks noGrp="1"/>
          </p:cNvSpPr>
          <p:nvPr>
            <p:ph idx="1"/>
          </p:nvPr>
        </p:nvSpPr>
        <p:spPr/>
        <p:txBody>
          <a:bodyPr/>
          <a:lstStyle/>
          <a:p>
            <a:pPr marL="0" marR="0" indent="0" algn="ctr" rtl="0" eaLnBrk="1" fontAlgn="t" latinLnBrk="0" hangingPunct="1">
              <a:lnSpc>
                <a:spcPct val="90000"/>
              </a:lnSpc>
              <a:spcBef>
                <a:spcPts val="750"/>
              </a:spcBef>
              <a:spcAft>
                <a:spcPts val="0"/>
              </a:spcAft>
            </a:pPr>
            <a:r>
              <a:rPr lang="en-GB" sz="1350" b="0" i="0" u="none" strike="noStrike" kern="1200">
                <a:solidFill>
                  <a:srgbClr val="FFFFFF"/>
                </a:solidFill>
                <a:effectLst/>
                <a:latin typeface="Calibri" panose="020F0502020204030204" pitchFamily="34" charset="0"/>
              </a:rPr>
              <a:t>Our progress to date:</a:t>
            </a:r>
            <a:endParaRPr lang="en-IE" sz="1350" b="0" i="0" u="none" strike="noStrike">
              <a:effectLst/>
              <a:latin typeface="Arial" panose="020B0604020202020204" pitchFamily="34" charset="0"/>
            </a:endParaRPr>
          </a:p>
          <a:p>
            <a:pPr marL="0" marR="0" indent="0" algn="ctr" rtl="0" eaLnBrk="1" fontAlgn="t" latinLnBrk="0" hangingPunct="1">
              <a:lnSpc>
                <a:spcPct val="90000"/>
              </a:lnSpc>
              <a:spcBef>
                <a:spcPts val="750"/>
              </a:spcBef>
              <a:spcAft>
                <a:spcPts val="0"/>
              </a:spcAft>
            </a:pPr>
            <a:r>
              <a:rPr lang="en-GB" sz="1350" b="0" i="0" u="none" strike="noStrike" kern="1200">
                <a:solidFill>
                  <a:srgbClr val="FFFFFF"/>
                </a:solidFill>
                <a:effectLst/>
                <a:latin typeface="Calibri" panose="020F0502020204030204" pitchFamily="34" charset="0"/>
              </a:rPr>
              <a:t>Our progress to date:</a:t>
            </a:r>
            <a:endParaRPr lang="en-IE" sz="1350" b="0" i="0" u="none" strike="noStrike">
              <a:effectLst/>
              <a:latin typeface="Arial" panose="020B0604020202020204" pitchFamily="34" charset="0"/>
            </a:endParaRPr>
          </a:p>
        </p:txBody>
      </p:sp>
      <p:graphicFrame>
        <p:nvGraphicFramePr>
          <p:cNvPr id="5" name="Table 5">
            <a:extLst>
              <a:ext uri="{FF2B5EF4-FFF2-40B4-BE49-F238E27FC236}">
                <a16:creationId xmlns:a16="http://schemas.microsoft.com/office/drawing/2014/main" id="{63EB4039-E183-4958-861C-C3202595784F}"/>
              </a:ext>
            </a:extLst>
          </p:cNvPr>
          <p:cNvGraphicFramePr>
            <a:graphicFrameLocks noGrp="1"/>
          </p:cNvGraphicFramePr>
          <p:nvPr>
            <p:extLst>
              <p:ext uri="{D42A27DB-BD31-4B8C-83A1-F6EECF244321}">
                <p14:modId xmlns:p14="http://schemas.microsoft.com/office/powerpoint/2010/main" val="3008327359"/>
              </p:ext>
            </p:extLst>
          </p:nvPr>
        </p:nvGraphicFramePr>
        <p:xfrm>
          <a:off x="1151020" y="1805332"/>
          <a:ext cx="9869905" cy="4265335"/>
        </p:xfrm>
        <a:graphic>
          <a:graphicData uri="http://schemas.openxmlformats.org/drawingml/2006/table">
            <a:tbl>
              <a:tblPr firstRow="1" bandRow="1">
                <a:tableStyleId>{5C22544A-7EE6-4342-B048-85BDC9FD1C3A}</a:tableStyleId>
              </a:tblPr>
              <a:tblGrid>
                <a:gridCol w="3043805">
                  <a:extLst>
                    <a:ext uri="{9D8B030D-6E8A-4147-A177-3AD203B41FA5}">
                      <a16:colId xmlns:a16="http://schemas.microsoft.com/office/drawing/2014/main" val="591723984"/>
                    </a:ext>
                  </a:extLst>
                </a:gridCol>
                <a:gridCol w="6826100">
                  <a:extLst>
                    <a:ext uri="{9D8B030D-6E8A-4147-A177-3AD203B41FA5}">
                      <a16:colId xmlns:a16="http://schemas.microsoft.com/office/drawing/2014/main" val="2265959891"/>
                    </a:ext>
                  </a:extLst>
                </a:gridCol>
              </a:tblGrid>
              <a:tr h="599099">
                <a:tc>
                  <a:txBody>
                    <a:bodyPr/>
                    <a:lstStyle/>
                    <a:p>
                      <a:r>
                        <a:rPr lang="en-IE" sz="1800" dirty="0"/>
                        <a:t>Needs in CPS </a:t>
                      </a: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800"/>
                        <a:t>Progress to date </a:t>
                      </a:r>
                    </a:p>
                  </a:txBody>
                  <a:tcPr marL="68580" marR="68580" marT="34290" marB="34290"/>
                </a:tc>
                <a:extLst>
                  <a:ext uri="{0D108BD9-81ED-4DB2-BD59-A6C34878D82A}">
                    <a16:rowId xmlns:a16="http://schemas.microsoft.com/office/drawing/2014/main" val="57015943"/>
                  </a:ext>
                </a:extLst>
              </a:tr>
              <a:tr h="3028579">
                <a:tc>
                  <a:txBody>
                    <a:bodyPr/>
                    <a:lstStyle/>
                    <a:p>
                      <a:pPr marL="0" marR="0" lvl="0" indent="0" algn="l" defTabSz="914400" rtl="0" eaLnBrk="1" fontAlgn="auto" latinLnBrk="0" hangingPunct="1">
                        <a:lnSpc>
                          <a:spcPct val="90000"/>
                        </a:lnSpc>
                        <a:spcBef>
                          <a:spcPts val="1000"/>
                        </a:spcBef>
                        <a:spcAft>
                          <a:spcPts val="0"/>
                        </a:spcAft>
                        <a:buClr>
                          <a:srgbClr val="000000"/>
                        </a:buClr>
                        <a:buSzTx/>
                        <a:buFont typeface="Arial,Sans-Serif"/>
                        <a:buNone/>
                        <a:tabLst/>
                        <a:defRPr/>
                      </a:pPr>
                      <a:endParaRPr lang="en-GB" sz="2100" b="1" i="1" u="none" strike="noStrike" noProof="0" dirty="0">
                        <a:latin typeface="+mn-lt"/>
                      </a:endParaRPr>
                    </a:p>
                    <a:p>
                      <a:pPr marL="0" marR="0" lvl="0" indent="0" algn="l" defTabSz="914400" rtl="0" eaLnBrk="1" fontAlgn="auto" latinLnBrk="0" hangingPunct="1">
                        <a:lnSpc>
                          <a:spcPct val="90000"/>
                        </a:lnSpc>
                        <a:spcBef>
                          <a:spcPts val="1000"/>
                        </a:spcBef>
                        <a:spcAft>
                          <a:spcPts val="0"/>
                        </a:spcAft>
                        <a:buClr>
                          <a:srgbClr val="000000"/>
                        </a:buClr>
                        <a:buSzTx/>
                        <a:buFont typeface="Arial,Sans-Serif"/>
                        <a:buNone/>
                        <a:tabLst/>
                        <a:defRPr/>
                      </a:pPr>
                      <a:r>
                        <a:rPr lang="en-GB" sz="2400" b="1" i="1" u="none" strike="noStrike" noProof="0" dirty="0"/>
                        <a:t>Focus in on our School Ethos </a:t>
                      </a:r>
                      <a:endParaRPr lang="en-IE" sz="2400" b="1" i="1" dirty="0"/>
                    </a:p>
                    <a:p>
                      <a:pPr marL="0" marR="0" lvl="0" indent="0" algn="l" defTabSz="914400" rtl="0" eaLnBrk="1" fontAlgn="auto" latinLnBrk="0" hangingPunct="1">
                        <a:lnSpc>
                          <a:spcPct val="90000"/>
                        </a:lnSpc>
                        <a:spcBef>
                          <a:spcPts val="1000"/>
                        </a:spcBef>
                        <a:spcAft>
                          <a:spcPts val="0"/>
                        </a:spcAft>
                        <a:buClr>
                          <a:srgbClr val="000000"/>
                        </a:buClr>
                        <a:buSzTx/>
                        <a:buFont typeface="Arial,Sans-Serif"/>
                        <a:buNone/>
                        <a:tabLst/>
                        <a:defRPr/>
                      </a:pPr>
                      <a:endParaRPr lang="en-GB" sz="2100" b="1" i="1" u="none" strike="noStrike" noProof="0" dirty="0">
                        <a:latin typeface="+mn-lt"/>
                      </a:endParaRPr>
                    </a:p>
                    <a:p>
                      <a:pPr marL="0" marR="0" lvl="0" indent="0" algn="l" defTabSz="914400" rtl="0" eaLnBrk="1" fontAlgn="auto" latinLnBrk="0" hangingPunct="1">
                        <a:lnSpc>
                          <a:spcPct val="90000"/>
                        </a:lnSpc>
                        <a:spcBef>
                          <a:spcPts val="1000"/>
                        </a:spcBef>
                        <a:spcAft>
                          <a:spcPts val="0"/>
                        </a:spcAft>
                        <a:buClr>
                          <a:srgbClr val="000000"/>
                        </a:buClr>
                        <a:buSzTx/>
                        <a:buFont typeface="Arial,Sans-Serif"/>
                        <a:buNone/>
                        <a:tabLst/>
                        <a:defRPr/>
                      </a:pPr>
                      <a:endParaRPr lang="en-GB" sz="2100" b="1" i="1" u="none" strike="noStrike" noProof="0" dirty="0">
                        <a:latin typeface="+mn-lt"/>
                      </a:endParaRPr>
                    </a:p>
                    <a:p>
                      <a:pPr marL="0" marR="0" lvl="0" indent="0" algn="l" defTabSz="914400" rtl="0" eaLnBrk="1" fontAlgn="auto" latinLnBrk="0" hangingPunct="1">
                        <a:lnSpc>
                          <a:spcPct val="90000"/>
                        </a:lnSpc>
                        <a:spcBef>
                          <a:spcPts val="1000"/>
                        </a:spcBef>
                        <a:spcAft>
                          <a:spcPts val="0"/>
                        </a:spcAft>
                        <a:buClr>
                          <a:srgbClr val="000000"/>
                        </a:buClr>
                        <a:buSzTx/>
                        <a:buFont typeface="Arial,Sans-Serif"/>
                        <a:buNone/>
                        <a:tabLst/>
                        <a:defRPr/>
                      </a:pPr>
                      <a:r>
                        <a:rPr lang="en-GB" sz="2100" b="1" i="1" u="none" strike="noStrike" noProof="0" dirty="0">
                          <a:latin typeface="+mn-lt"/>
                        </a:rPr>
                        <a:t>Confirmed Staff commitment to inclusion throughout the school community</a:t>
                      </a:r>
                      <a:endParaRPr lang="en-GB" sz="2100" b="1" i="1" u="none" strike="noStrike" noProof="0" dirty="0"/>
                    </a:p>
                    <a:p>
                      <a:pPr marL="0" marR="0" lvl="0" indent="0" algn="l">
                        <a:lnSpc>
                          <a:spcPct val="90000"/>
                        </a:lnSpc>
                        <a:spcBef>
                          <a:spcPts val="1000"/>
                        </a:spcBef>
                        <a:spcAft>
                          <a:spcPts val="0"/>
                        </a:spcAft>
                        <a:buClr>
                          <a:srgbClr val="000000"/>
                        </a:buClr>
                        <a:buFont typeface="Arial,Sans-Serif"/>
                        <a:buNone/>
                      </a:pPr>
                      <a:endParaRPr lang="en-GB" sz="2100" b="0" i="0" u="none" strike="noStrike" noProof="0" dirty="0"/>
                    </a:p>
                  </a:txBody>
                  <a:tcPr marL="68580" marR="68580" marT="34290" marB="34290"/>
                </a:tc>
                <a:tc>
                  <a:txBody>
                    <a:body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endParaRPr lang="en-GB" sz="2100" dirty="0">
                        <a:highlight>
                          <a:srgbClr val="FFFF00"/>
                        </a:highlight>
                      </a:endParaRP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lang="en-GB" sz="2400" b="0" i="0" u="none" strike="noStrike" kern="1200" noProof="0" dirty="0">
                          <a:solidFill>
                            <a:schemeClr val="dk1"/>
                          </a:solidFill>
                          <a:effectLst/>
                          <a:latin typeface="+mn-lt"/>
                          <a:ea typeface="+mn-ea"/>
                          <a:cs typeface="+mn-cs"/>
                        </a:rPr>
                        <a:t>H</a:t>
                      </a:r>
                      <a:r>
                        <a:rPr lang="en-GB" sz="2400" b="0" i="0" kern="1200" dirty="0">
                          <a:solidFill>
                            <a:schemeClr val="dk1"/>
                          </a:solidFill>
                          <a:effectLst/>
                          <a:latin typeface="+mn-lt"/>
                          <a:ea typeface="+mn-ea"/>
                          <a:cs typeface="+mn-cs"/>
                        </a:rPr>
                        <a:t>ow we live, work and relate to each other in CPS– </a:t>
                      </a:r>
                      <a:r>
                        <a:rPr lang="en-GB" sz="2400" b="0" i="0" kern="1200" dirty="0">
                          <a:solidFill>
                            <a:schemeClr val="dk1"/>
                          </a:solidFill>
                          <a:effectLst/>
                          <a:highlight>
                            <a:srgbClr val="FFFF00"/>
                          </a:highlight>
                          <a:latin typeface="+mn-lt"/>
                          <a:ea typeface="+mn-ea"/>
                          <a:cs typeface="+mn-cs"/>
                        </a:rPr>
                        <a:t>Sep 22-23</a:t>
                      </a:r>
                      <a:endParaRPr lang="en-GB" sz="2400" b="0" i="0" u="none" strike="noStrike" noProof="0" dirty="0">
                        <a:highlight>
                          <a:srgbClr val="FFFF00"/>
                        </a:highlight>
                      </a:endParaRP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endParaRPr lang="en-GB" sz="2100" dirty="0">
                        <a:highlight>
                          <a:srgbClr val="FFFF00"/>
                        </a:highlight>
                      </a:endParaRP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endParaRPr lang="en-GB" sz="2100" dirty="0">
                        <a:highlight>
                          <a:srgbClr val="FFFF00"/>
                        </a:highlight>
                      </a:endParaRP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endParaRPr lang="en-GB" sz="2100" dirty="0">
                        <a:highlight>
                          <a:srgbClr val="FFFF00"/>
                        </a:highlight>
                      </a:endParaRP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lang="en-GB" sz="2100" dirty="0">
                          <a:highlight>
                            <a:srgbClr val="FFFF00"/>
                          </a:highlight>
                        </a:rPr>
                        <a:t>SLT and SEN Department to Feedback to all staff at next staff meeting (Feb. 23)</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endParaRPr lang="en-GB" sz="2100" b="1" i="0" u="none" strike="noStrike" noProof="0" dirty="0">
                        <a:highlight>
                          <a:srgbClr val="FFFF00"/>
                        </a:highlight>
                      </a:endParaRPr>
                    </a:p>
                  </a:txBody>
                  <a:tcPr marL="68580" marR="68580" marT="34290" marB="34290"/>
                </a:tc>
                <a:extLst>
                  <a:ext uri="{0D108BD9-81ED-4DB2-BD59-A6C34878D82A}">
                    <a16:rowId xmlns:a16="http://schemas.microsoft.com/office/drawing/2014/main" val="3104286213"/>
                  </a:ext>
                </a:extLst>
              </a:tr>
            </a:tbl>
          </a:graphicData>
        </a:graphic>
      </p:graphicFrame>
      <p:grpSp>
        <p:nvGrpSpPr>
          <p:cNvPr id="6" name="Group 5">
            <a:extLst>
              <a:ext uri="{FF2B5EF4-FFF2-40B4-BE49-F238E27FC236}">
                <a16:creationId xmlns:a16="http://schemas.microsoft.com/office/drawing/2014/main" id="{CF617D07-B4E7-4346-8A87-508049FADD6C}"/>
              </a:ext>
            </a:extLst>
          </p:cNvPr>
          <p:cNvGrpSpPr/>
          <p:nvPr/>
        </p:nvGrpSpPr>
        <p:grpSpPr>
          <a:xfrm>
            <a:off x="624605" y="1194295"/>
            <a:ext cx="137094" cy="5143500"/>
            <a:chOff x="-4373" y="0"/>
            <a:chExt cx="182792" cy="6858000"/>
          </a:xfrm>
        </p:grpSpPr>
        <p:sp>
          <p:nvSpPr>
            <p:cNvPr id="7" name="Rectangle 6">
              <a:extLst>
                <a:ext uri="{FF2B5EF4-FFF2-40B4-BE49-F238E27FC236}">
                  <a16:creationId xmlns:a16="http://schemas.microsoft.com/office/drawing/2014/main" id="{0F1DF74A-092D-4CB0-911B-5FE9C034A3B4}"/>
                </a:ext>
              </a:extLst>
            </p:cNvPr>
            <p:cNvSpPr/>
            <p:nvPr/>
          </p:nvSpPr>
          <p:spPr>
            <a:xfrm>
              <a:off x="-4373" y="0"/>
              <a:ext cx="182792" cy="2286000"/>
            </a:xfrm>
            <a:prstGeom prst="rect">
              <a:avLst/>
            </a:prstGeom>
            <a:solidFill>
              <a:srgbClr val="79AE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5F9A6F"/>
                </a:solidFill>
              </a:endParaRPr>
            </a:p>
          </p:txBody>
        </p:sp>
        <p:sp>
          <p:nvSpPr>
            <p:cNvPr id="8" name="Rectangle 7">
              <a:extLst>
                <a:ext uri="{FF2B5EF4-FFF2-40B4-BE49-F238E27FC236}">
                  <a16:creationId xmlns:a16="http://schemas.microsoft.com/office/drawing/2014/main" id="{836AB260-E29D-45C4-9EF8-85CE1883D3F1}"/>
                </a:ext>
              </a:extLst>
            </p:cNvPr>
            <p:cNvSpPr/>
            <p:nvPr/>
          </p:nvSpPr>
          <p:spPr>
            <a:xfrm>
              <a:off x="-4373" y="2286000"/>
              <a:ext cx="182792" cy="2286000"/>
            </a:xfrm>
            <a:prstGeom prst="rect">
              <a:avLst/>
            </a:prstGeom>
            <a:solidFill>
              <a:srgbClr val="5F9A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5F9A6F"/>
                </a:solidFill>
              </a:endParaRPr>
            </a:p>
          </p:txBody>
        </p:sp>
        <p:sp>
          <p:nvSpPr>
            <p:cNvPr id="9" name="Rectangle 8">
              <a:extLst>
                <a:ext uri="{FF2B5EF4-FFF2-40B4-BE49-F238E27FC236}">
                  <a16:creationId xmlns:a16="http://schemas.microsoft.com/office/drawing/2014/main" id="{F17543A5-E691-4CCA-B7E5-FD22A6DAA05B}"/>
                </a:ext>
              </a:extLst>
            </p:cNvPr>
            <p:cNvSpPr/>
            <p:nvPr/>
          </p:nvSpPr>
          <p:spPr>
            <a:xfrm>
              <a:off x="-4373" y="4572000"/>
              <a:ext cx="182792" cy="2286000"/>
            </a:xfrm>
            <a:prstGeom prst="rect">
              <a:avLst/>
            </a:prstGeom>
            <a:solidFill>
              <a:srgbClr val="276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5F9A6F"/>
                </a:solidFill>
              </a:endParaRPr>
            </a:p>
          </p:txBody>
        </p:sp>
      </p:grpSp>
      <p:pic>
        <p:nvPicPr>
          <p:cNvPr id="11" name="Picture 10">
            <a:extLst>
              <a:ext uri="{FF2B5EF4-FFF2-40B4-BE49-F238E27FC236}">
                <a16:creationId xmlns:a16="http://schemas.microsoft.com/office/drawing/2014/main" id="{B3CA38F8-7AE2-4935-94AA-205C24DA30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77139" y="6090960"/>
            <a:ext cx="1814861" cy="674091"/>
          </a:xfrm>
          <a:prstGeom prst="rect">
            <a:avLst/>
          </a:prstGeom>
        </p:spPr>
      </p:pic>
      <p:pic>
        <p:nvPicPr>
          <p:cNvPr id="4" name="Picture 3">
            <a:extLst>
              <a:ext uri="{FF2B5EF4-FFF2-40B4-BE49-F238E27FC236}">
                <a16:creationId xmlns:a16="http://schemas.microsoft.com/office/drawing/2014/main" id="{159D64A9-0A78-5549-117E-D9EC637A34D9}"/>
              </a:ext>
            </a:extLst>
          </p:cNvPr>
          <p:cNvPicPr>
            <a:picLocks noChangeAspect="1"/>
          </p:cNvPicPr>
          <p:nvPr/>
        </p:nvPicPr>
        <p:blipFill>
          <a:blip r:embed="rId4"/>
          <a:stretch>
            <a:fillRect/>
          </a:stretch>
        </p:blipFill>
        <p:spPr>
          <a:xfrm>
            <a:off x="10018295" y="242411"/>
            <a:ext cx="1822374" cy="1497014"/>
          </a:xfrm>
          <a:prstGeom prst="rect">
            <a:avLst/>
          </a:prstGeom>
        </p:spPr>
      </p:pic>
    </p:spTree>
    <p:extLst>
      <p:ext uri="{BB962C8B-B14F-4D97-AF65-F5344CB8AC3E}">
        <p14:creationId xmlns:p14="http://schemas.microsoft.com/office/powerpoint/2010/main" val="42458156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DF0BF-8A67-4B7F-8994-89D9B16EB5FA}"/>
              </a:ext>
            </a:extLst>
          </p:cNvPr>
          <p:cNvSpPr>
            <a:spLocks noGrp="1"/>
          </p:cNvSpPr>
          <p:nvPr>
            <p:ph type="title"/>
          </p:nvPr>
        </p:nvSpPr>
        <p:spPr>
          <a:xfrm>
            <a:off x="1524000" y="1232297"/>
            <a:ext cx="7886700" cy="994172"/>
          </a:xfrm>
        </p:spPr>
        <p:txBody>
          <a:bodyPr>
            <a:normAutofit fontScale="90000"/>
          </a:bodyPr>
          <a:lstStyle/>
          <a:p>
            <a:br>
              <a:rPr lang="en-GB" sz="3300" b="1" i="1" u="sng" strike="noStrike" kern="1200">
                <a:solidFill>
                  <a:srgbClr val="000000"/>
                </a:solidFill>
                <a:effectLst/>
                <a:latin typeface="Calibri" panose="020F0502020204030204" pitchFamily="34" charset="0"/>
              </a:rPr>
            </a:br>
            <a:r>
              <a:rPr lang="en-GB" sz="3300" b="1" i="1" u="sng" strike="noStrike" kern="1200">
                <a:solidFill>
                  <a:srgbClr val="000000"/>
                </a:solidFill>
                <a:effectLst/>
                <a:latin typeface="Calibri" panose="020F0502020204030204" pitchFamily="34" charset="0"/>
              </a:rPr>
              <a:t>  Future Planning arising from Surveys-</a:t>
            </a:r>
            <a:br>
              <a:rPr lang="en-GB" sz="3300" b="1" i="1" u="sng" strike="noStrike" kern="1200">
                <a:solidFill>
                  <a:srgbClr val="000000"/>
                </a:solidFill>
                <a:effectLst/>
                <a:latin typeface="Calibri" panose="020F0502020204030204" pitchFamily="34" charset="0"/>
              </a:rPr>
            </a:br>
            <a:r>
              <a:rPr lang="en-GB" sz="3300" b="1" i="1" u="sng" strike="noStrike" kern="1200">
                <a:solidFill>
                  <a:srgbClr val="000000"/>
                </a:solidFill>
                <a:effectLst/>
                <a:latin typeface="Calibri" panose="020F0502020204030204" pitchFamily="34" charset="0"/>
              </a:rPr>
              <a:t>  (Sep 22 to </a:t>
            </a:r>
            <a:r>
              <a:rPr lang="en-GB" b="1" i="1" u="sng">
                <a:solidFill>
                  <a:srgbClr val="000000"/>
                </a:solidFill>
                <a:latin typeface="Calibri" panose="020F0502020204030204" pitchFamily="34" charset="0"/>
              </a:rPr>
              <a:t>June 24</a:t>
            </a:r>
            <a:r>
              <a:rPr lang="en-GB" sz="3300" b="1" i="1" u="sng" strike="noStrike" kern="1200">
                <a:solidFill>
                  <a:srgbClr val="000000"/>
                </a:solidFill>
                <a:effectLst/>
                <a:latin typeface="Calibri" panose="020F0502020204030204" pitchFamily="34" charset="0"/>
              </a:rPr>
              <a:t>)</a:t>
            </a:r>
            <a:br>
              <a:rPr lang="en-GB" sz="3300" b="1" i="1" u="sng" strike="noStrike" kern="1200">
                <a:solidFill>
                  <a:srgbClr val="000000"/>
                </a:solidFill>
                <a:effectLst/>
                <a:latin typeface="Calibri" panose="020F0502020204030204" pitchFamily="34" charset="0"/>
              </a:rPr>
            </a:br>
            <a:br>
              <a:rPr lang="en-GB" sz="3300"/>
            </a:br>
            <a:br>
              <a:rPr lang="en-IE" sz="3300" b="0" i="0" u="none" strike="noStrike">
                <a:effectLst/>
                <a:latin typeface="Arial" panose="020B0604020202020204" pitchFamily="34" charset="0"/>
              </a:rPr>
            </a:br>
            <a:endParaRPr lang="en-IE"/>
          </a:p>
        </p:txBody>
      </p:sp>
      <p:sp>
        <p:nvSpPr>
          <p:cNvPr id="3" name="Content Placeholder 2">
            <a:extLst>
              <a:ext uri="{FF2B5EF4-FFF2-40B4-BE49-F238E27FC236}">
                <a16:creationId xmlns:a16="http://schemas.microsoft.com/office/drawing/2014/main" id="{3C86BD0A-CE6C-4AB6-8363-1D5BBFFBFF0F}"/>
              </a:ext>
            </a:extLst>
          </p:cNvPr>
          <p:cNvSpPr>
            <a:spLocks noGrp="1"/>
          </p:cNvSpPr>
          <p:nvPr>
            <p:ph idx="1"/>
          </p:nvPr>
        </p:nvSpPr>
        <p:spPr/>
        <p:txBody>
          <a:bodyPr/>
          <a:lstStyle/>
          <a:p>
            <a:pPr marL="0" marR="0" indent="0" algn="ctr" rtl="0" eaLnBrk="1" fontAlgn="t" latinLnBrk="0" hangingPunct="1">
              <a:lnSpc>
                <a:spcPct val="90000"/>
              </a:lnSpc>
              <a:spcBef>
                <a:spcPts val="750"/>
              </a:spcBef>
              <a:spcAft>
                <a:spcPts val="0"/>
              </a:spcAft>
            </a:pPr>
            <a:r>
              <a:rPr lang="en-GB" sz="1350" b="0" i="0" u="none" strike="noStrike" kern="1200">
                <a:solidFill>
                  <a:srgbClr val="FFFFFF"/>
                </a:solidFill>
                <a:effectLst/>
                <a:latin typeface="Calibri" panose="020F0502020204030204" pitchFamily="34" charset="0"/>
              </a:rPr>
              <a:t>Our progress to date:</a:t>
            </a:r>
            <a:endParaRPr lang="en-IE" sz="1350" b="0" i="0" u="none" strike="noStrike">
              <a:effectLst/>
              <a:latin typeface="Arial" panose="020B0604020202020204" pitchFamily="34" charset="0"/>
            </a:endParaRPr>
          </a:p>
          <a:p>
            <a:pPr marL="0" marR="0" indent="0" algn="ctr" rtl="0" eaLnBrk="1" fontAlgn="t" latinLnBrk="0" hangingPunct="1">
              <a:lnSpc>
                <a:spcPct val="90000"/>
              </a:lnSpc>
              <a:spcBef>
                <a:spcPts val="750"/>
              </a:spcBef>
              <a:spcAft>
                <a:spcPts val="0"/>
              </a:spcAft>
            </a:pPr>
            <a:r>
              <a:rPr lang="en-GB" sz="1350" b="0" i="0" u="none" strike="noStrike" kern="1200">
                <a:solidFill>
                  <a:srgbClr val="FFFFFF"/>
                </a:solidFill>
                <a:effectLst/>
                <a:latin typeface="Calibri" panose="020F0502020204030204" pitchFamily="34" charset="0"/>
              </a:rPr>
              <a:t>Our progress to date:</a:t>
            </a:r>
            <a:endParaRPr lang="en-IE" sz="1350" b="0" i="0" u="none" strike="noStrike">
              <a:effectLst/>
              <a:latin typeface="Arial" panose="020B0604020202020204" pitchFamily="34" charset="0"/>
            </a:endParaRPr>
          </a:p>
        </p:txBody>
      </p:sp>
      <p:graphicFrame>
        <p:nvGraphicFramePr>
          <p:cNvPr id="5" name="Table 5">
            <a:extLst>
              <a:ext uri="{FF2B5EF4-FFF2-40B4-BE49-F238E27FC236}">
                <a16:creationId xmlns:a16="http://schemas.microsoft.com/office/drawing/2014/main" id="{63EB4039-E183-4958-861C-C3202595784F}"/>
              </a:ext>
            </a:extLst>
          </p:cNvPr>
          <p:cNvGraphicFramePr>
            <a:graphicFrameLocks noGrp="1"/>
          </p:cNvGraphicFramePr>
          <p:nvPr>
            <p:extLst>
              <p:ext uri="{D42A27DB-BD31-4B8C-83A1-F6EECF244321}">
                <p14:modId xmlns:p14="http://schemas.microsoft.com/office/powerpoint/2010/main" val="4013818742"/>
              </p:ext>
            </p:extLst>
          </p:nvPr>
        </p:nvGraphicFramePr>
        <p:xfrm>
          <a:off x="1662363" y="1729383"/>
          <a:ext cx="8867274" cy="4324016"/>
        </p:xfrm>
        <a:graphic>
          <a:graphicData uri="http://schemas.openxmlformats.org/drawingml/2006/table">
            <a:tbl>
              <a:tblPr firstRow="1" bandRow="1">
                <a:tableStyleId>{5C22544A-7EE6-4342-B048-85BDC9FD1C3A}</a:tableStyleId>
              </a:tblPr>
              <a:tblGrid>
                <a:gridCol w="2734601">
                  <a:extLst>
                    <a:ext uri="{9D8B030D-6E8A-4147-A177-3AD203B41FA5}">
                      <a16:colId xmlns:a16="http://schemas.microsoft.com/office/drawing/2014/main" val="591723984"/>
                    </a:ext>
                  </a:extLst>
                </a:gridCol>
                <a:gridCol w="6132673">
                  <a:extLst>
                    <a:ext uri="{9D8B030D-6E8A-4147-A177-3AD203B41FA5}">
                      <a16:colId xmlns:a16="http://schemas.microsoft.com/office/drawing/2014/main" val="2265959891"/>
                    </a:ext>
                  </a:extLst>
                </a:gridCol>
              </a:tblGrid>
              <a:tr h="714097">
                <a:tc>
                  <a:txBody>
                    <a:bodyPr/>
                    <a:lstStyle/>
                    <a:p>
                      <a:r>
                        <a:rPr lang="en-IE" sz="1400"/>
                        <a:t>Needs in CPS </a:t>
                      </a: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400"/>
                        <a:t>Progress to date </a:t>
                      </a:r>
                    </a:p>
                  </a:txBody>
                  <a:tcPr marL="68580" marR="68580" marT="34290" marB="34290"/>
                </a:tc>
                <a:extLst>
                  <a:ext uri="{0D108BD9-81ED-4DB2-BD59-A6C34878D82A}">
                    <a16:rowId xmlns:a16="http://schemas.microsoft.com/office/drawing/2014/main" val="57015943"/>
                  </a:ext>
                </a:extLst>
              </a:tr>
              <a:tr h="3609919">
                <a:tc>
                  <a:txBody>
                    <a:bodyPr/>
                    <a:lstStyle/>
                    <a:p>
                      <a:pPr marL="0" marR="0" lvl="0" indent="0" algn="l">
                        <a:lnSpc>
                          <a:spcPct val="90000"/>
                        </a:lnSpc>
                        <a:spcBef>
                          <a:spcPts val="1000"/>
                        </a:spcBef>
                        <a:spcAft>
                          <a:spcPts val="0"/>
                        </a:spcAft>
                        <a:buClr>
                          <a:srgbClr val="000000"/>
                        </a:buClr>
                        <a:buFont typeface="Arial,Sans-Serif"/>
                        <a:buNone/>
                      </a:pPr>
                      <a:endParaRPr lang="en-GB" sz="2100" b="0" i="0" u="none" strike="noStrike" noProof="0" dirty="0"/>
                    </a:p>
                    <a:p>
                      <a:pPr marL="0" marR="0" lvl="0" indent="0" algn="l" defTabSz="914400" rtl="0" eaLnBrk="1" fontAlgn="auto" latinLnBrk="0" hangingPunct="1">
                        <a:lnSpc>
                          <a:spcPct val="90000"/>
                        </a:lnSpc>
                        <a:spcBef>
                          <a:spcPts val="500"/>
                        </a:spcBef>
                        <a:spcAft>
                          <a:spcPts val="0"/>
                        </a:spcAft>
                        <a:buClrTx/>
                        <a:buSzTx/>
                        <a:buFont typeface="Arial,Sans-Serif"/>
                        <a:buNone/>
                        <a:tabLst/>
                        <a:defRPr/>
                      </a:pPr>
                      <a:r>
                        <a:rPr lang="en-GB" sz="2100" b="1" i="1" u="none" strike="noStrike" noProof="0" dirty="0"/>
                        <a:t>4. CPD and Resource development for</a:t>
                      </a:r>
                    </a:p>
                    <a:p>
                      <a:pPr marL="0" lvl="0" indent="0" algn="l">
                        <a:lnSpc>
                          <a:spcPct val="90000"/>
                        </a:lnSpc>
                        <a:spcBef>
                          <a:spcPts val="500"/>
                        </a:spcBef>
                        <a:spcAft>
                          <a:spcPts val="0"/>
                        </a:spcAft>
                        <a:buFont typeface="Arial,Sans-Serif"/>
                        <a:buNone/>
                      </a:pPr>
                      <a:r>
                        <a:rPr lang="en-GB" sz="2100" b="1" i="1" u="none" strike="noStrike" noProof="0" dirty="0"/>
                        <a:t>L1LP &amp; L2LP Teacher</a:t>
                      </a:r>
                      <a:endParaRPr lang="en-GB" sz="2100" b="1" i="1" u="none" strike="noStrike" noProof="0" dirty="0">
                        <a:latin typeface="+mn-lt"/>
                      </a:endParaRPr>
                    </a:p>
                    <a:p>
                      <a:pPr marL="0" lvl="0" indent="0" algn="l">
                        <a:lnSpc>
                          <a:spcPct val="90000"/>
                        </a:lnSpc>
                        <a:spcBef>
                          <a:spcPts val="500"/>
                        </a:spcBef>
                        <a:spcAft>
                          <a:spcPts val="0"/>
                        </a:spcAft>
                        <a:buFont typeface="Arial,Sans-Serif"/>
                        <a:buNone/>
                      </a:pPr>
                      <a:endParaRPr lang="en-GB" sz="2100" b="1" i="1" u="none" strike="noStrike" noProof="0" dirty="0">
                        <a:latin typeface="+mn-lt"/>
                      </a:endParaRPr>
                    </a:p>
                    <a:p>
                      <a:pPr marL="0" lvl="0" indent="0" algn="l">
                        <a:lnSpc>
                          <a:spcPct val="90000"/>
                        </a:lnSpc>
                        <a:spcBef>
                          <a:spcPts val="500"/>
                        </a:spcBef>
                        <a:spcAft>
                          <a:spcPts val="0"/>
                        </a:spcAft>
                        <a:buFont typeface="Arial,Sans-Serif"/>
                        <a:buNone/>
                      </a:pPr>
                      <a:endParaRPr lang="en-GB" sz="2100" b="1" i="1" u="none" strike="noStrike" noProof="0" dirty="0">
                        <a:latin typeface="+mn-lt"/>
                      </a:endParaRPr>
                    </a:p>
                    <a:p>
                      <a:pPr marL="0" lvl="0" indent="0" algn="l">
                        <a:lnSpc>
                          <a:spcPct val="90000"/>
                        </a:lnSpc>
                        <a:spcBef>
                          <a:spcPts val="500"/>
                        </a:spcBef>
                        <a:spcAft>
                          <a:spcPts val="0"/>
                        </a:spcAft>
                        <a:buFont typeface="Arial,Sans-Serif"/>
                        <a:buNone/>
                      </a:pPr>
                      <a:endParaRPr lang="en-GB" sz="2100" b="1" i="1" u="none" strike="noStrike" noProof="0" dirty="0">
                        <a:latin typeface="+mn-lt"/>
                      </a:endParaRPr>
                    </a:p>
                    <a:p>
                      <a:pPr marL="0" marR="0" lvl="0" indent="0" algn="l" defTabSz="914400" rtl="0" eaLnBrk="1" fontAlgn="auto" latinLnBrk="0" hangingPunct="1">
                        <a:lnSpc>
                          <a:spcPct val="90000"/>
                        </a:lnSpc>
                        <a:spcBef>
                          <a:spcPts val="500"/>
                        </a:spcBef>
                        <a:spcAft>
                          <a:spcPts val="0"/>
                        </a:spcAft>
                        <a:buClrTx/>
                        <a:buSzTx/>
                        <a:buFont typeface="Arial,Sans-Serif"/>
                        <a:buNone/>
                        <a:tabLst/>
                        <a:defRPr/>
                      </a:pPr>
                      <a:r>
                        <a:rPr lang="en-IE" sz="2100" b="1" i="1" dirty="0"/>
                        <a:t>L2LP Resource Development across all subjects. </a:t>
                      </a:r>
                    </a:p>
                  </a:txBody>
                  <a:tcPr marL="68580" marR="68580" marT="34290" marB="34290"/>
                </a:tc>
                <a:tc>
                  <a:txBody>
                    <a:body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lang="en-GB" sz="2100" b="1" i="0" u="none" strike="noStrike" noProof="0" dirty="0"/>
                        <a:t>Differentiation CPD </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lang="en-GB" sz="2100" b="0" i="0" u="none" strike="noStrike" noProof="0" dirty="0"/>
                        <a:t>– Training by NCSE- </a:t>
                      </a:r>
                      <a:r>
                        <a:rPr lang="en-GB" sz="2100" b="0" i="0" u="none" strike="noStrike" noProof="0" dirty="0">
                          <a:highlight>
                            <a:srgbClr val="FFFF00"/>
                          </a:highlight>
                        </a:rPr>
                        <a:t>Completed Nov 22.</a:t>
                      </a:r>
                      <a:endParaRPr lang="en-GB" sz="2100" b="1" i="0" u="none" strike="noStrike" noProof="0" dirty="0">
                        <a:highlight>
                          <a:srgbClr val="FFFF00"/>
                        </a:highlight>
                      </a:endParaRP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endParaRPr lang="en-GB" sz="2100" b="0" i="0" u="none" strike="noStrike" noProof="0" dirty="0"/>
                    </a:p>
                    <a:p>
                      <a:pPr marL="0" indent="0" rtl="0" fontAlgn="base">
                        <a:buFont typeface="Arial" panose="020B0604020202020204" pitchFamily="34" charset="0"/>
                        <a:buNone/>
                      </a:pPr>
                      <a:r>
                        <a:rPr lang="en-US" sz="2100" b="1" i="0" u="none" strike="noStrike" noProof="0" dirty="0">
                          <a:latin typeface="+mn-lt"/>
                        </a:rPr>
                        <a:t>L2LP/ L1LP – Whole Staff CPD</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2100" b="0" i="0" u="none" strike="noStrike" noProof="0" dirty="0"/>
                        <a:t>- In house Depts to share their experiences around supporting L2LP meet their Learning Outcomes. </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2100" b="1" i="0" u="none" strike="noStrike" noProof="0" dirty="0">
                          <a:highlight>
                            <a:srgbClr val="FFFF00"/>
                          </a:highlight>
                        </a:rPr>
                        <a:t>  - ongoing </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2100" b="1" i="0" u="none" strike="noStrike" noProof="0" dirty="0">
                        <a:highlight>
                          <a:srgbClr val="FFFF00"/>
                        </a:highlight>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2100" b="0" i="0" u="none" strike="noStrike" noProof="0" dirty="0">
                          <a:latin typeface="+mn-lt"/>
                        </a:rPr>
                        <a:t>Develop a </a:t>
                      </a:r>
                      <a:r>
                        <a:rPr lang="en-GB" sz="2100" b="1" i="0" u="none" strike="noStrike" noProof="0" dirty="0"/>
                        <a:t>System of sharing L1LP /L2LP Resources on School Share point – </a:t>
                      </a:r>
                      <a:r>
                        <a:rPr lang="en-GB" sz="2100" b="1" i="0" u="none" strike="noStrike" noProof="0" dirty="0">
                          <a:highlight>
                            <a:srgbClr val="FFFF00"/>
                          </a:highlight>
                        </a:rPr>
                        <a:t>ongoing </a:t>
                      </a:r>
                    </a:p>
                  </a:txBody>
                  <a:tcPr marL="68580" marR="68580" marT="34290" marB="34290"/>
                </a:tc>
                <a:extLst>
                  <a:ext uri="{0D108BD9-81ED-4DB2-BD59-A6C34878D82A}">
                    <a16:rowId xmlns:a16="http://schemas.microsoft.com/office/drawing/2014/main" val="3104286213"/>
                  </a:ext>
                </a:extLst>
              </a:tr>
            </a:tbl>
          </a:graphicData>
        </a:graphic>
      </p:graphicFrame>
      <p:grpSp>
        <p:nvGrpSpPr>
          <p:cNvPr id="6" name="Group 5">
            <a:extLst>
              <a:ext uri="{FF2B5EF4-FFF2-40B4-BE49-F238E27FC236}">
                <a16:creationId xmlns:a16="http://schemas.microsoft.com/office/drawing/2014/main" id="{625E47E7-BA25-4614-8FEB-AE2AE0AE9901}"/>
              </a:ext>
            </a:extLst>
          </p:cNvPr>
          <p:cNvGrpSpPr/>
          <p:nvPr/>
        </p:nvGrpSpPr>
        <p:grpSpPr>
          <a:xfrm>
            <a:off x="1520720" y="857250"/>
            <a:ext cx="137094" cy="5143500"/>
            <a:chOff x="-4373" y="0"/>
            <a:chExt cx="182792" cy="6858000"/>
          </a:xfrm>
        </p:grpSpPr>
        <p:sp>
          <p:nvSpPr>
            <p:cNvPr id="7" name="Rectangle 6">
              <a:extLst>
                <a:ext uri="{FF2B5EF4-FFF2-40B4-BE49-F238E27FC236}">
                  <a16:creationId xmlns:a16="http://schemas.microsoft.com/office/drawing/2014/main" id="{74853ECC-6827-401F-977C-69015A0E5A39}"/>
                </a:ext>
              </a:extLst>
            </p:cNvPr>
            <p:cNvSpPr/>
            <p:nvPr/>
          </p:nvSpPr>
          <p:spPr>
            <a:xfrm>
              <a:off x="-4373" y="0"/>
              <a:ext cx="182792" cy="2286000"/>
            </a:xfrm>
            <a:prstGeom prst="rect">
              <a:avLst/>
            </a:prstGeom>
            <a:solidFill>
              <a:srgbClr val="79AE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5F9A6F"/>
                </a:solidFill>
              </a:endParaRPr>
            </a:p>
          </p:txBody>
        </p:sp>
        <p:sp>
          <p:nvSpPr>
            <p:cNvPr id="8" name="Rectangle 7">
              <a:extLst>
                <a:ext uri="{FF2B5EF4-FFF2-40B4-BE49-F238E27FC236}">
                  <a16:creationId xmlns:a16="http://schemas.microsoft.com/office/drawing/2014/main" id="{374110B3-6D9F-4415-BAE2-FAC83711CDE0}"/>
                </a:ext>
              </a:extLst>
            </p:cNvPr>
            <p:cNvSpPr/>
            <p:nvPr/>
          </p:nvSpPr>
          <p:spPr>
            <a:xfrm>
              <a:off x="-4373" y="2286000"/>
              <a:ext cx="182792" cy="2286000"/>
            </a:xfrm>
            <a:prstGeom prst="rect">
              <a:avLst/>
            </a:prstGeom>
            <a:solidFill>
              <a:srgbClr val="5F9A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5F9A6F"/>
                </a:solidFill>
              </a:endParaRPr>
            </a:p>
          </p:txBody>
        </p:sp>
        <p:sp>
          <p:nvSpPr>
            <p:cNvPr id="9" name="Rectangle 8">
              <a:extLst>
                <a:ext uri="{FF2B5EF4-FFF2-40B4-BE49-F238E27FC236}">
                  <a16:creationId xmlns:a16="http://schemas.microsoft.com/office/drawing/2014/main" id="{DB361885-17B0-4C37-AB10-6849FC0BA60E}"/>
                </a:ext>
              </a:extLst>
            </p:cNvPr>
            <p:cNvSpPr/>
            <p:nvPr/>
          </p:nvSpPr>
          <p:spPr>
            <a:xfrm>
              <a:off x="-4373" y="4572000"/>
              <a:ext cx="182792" cy="2286000"/>
            </a:xfrm>
            <a:prstGeom prst="rect">
              <a:avLst/>
            </a:prstGeom>
            <a:solidFill>
              <a:srgbClr val="276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5F9A6F"/>
                </a:solidFill>
              </a:endParaRPr>
            </a:p>
          </p:txBody>
        </p:sp>
      </p:grpSp>
      <p:pic>
        <p:nvPicPr>
          <p:cNvPr id="10" name="Picture 9">
            <a:extLst>
              <a:ext uri="{FF2B5EF4-FFF2-40B4-BE49-F238E27FC236}">
                <a16:creationId xmlns:a16="http://schemas.microsoft.com/office/drawing/2014/main" id="{E1D41C54-33B2-4F60-9DF4-240658A9A4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27271" y="6074553"/>
            <a:ext cx="1814861" cy="674091"/>
          </a:xfrm>
          <a:prstGeom prst="rect">
            <a:avLst/>
          </a:prstGeom>
        </p:spPr>
      </p:pic>
      <p:pic>
        <p:nvPicPr>
          <p:cNvPr id="4" name="Picture 3">
            <a:extLst>
              <a:ext uri="{FF2B5EF4-FFF2-40B4-BE49-F238E27FC236}">
                <a16:creationId xmlns:a16="http://schemas.microsoft.com/office/drawing/2014/main" id="{6A27784D-9828-B6B7-C7DB-A62ABE095E11}"/>
              </a:ext>
            </a:extLst>
          </p:cNvPr>
          <p:cNvPicPr>
            <a:picLocks noChangeAspect="1"/>
          </p:cNvPicPr>
          <p:nvPr/>
        </p:nvPicPr>
        <p:blipFill>
          <a:blip r:embed="rId4"/>
          <a:stretch>
            <a:fillRect/>
          </a:stretch>
        </p:blipFill>
        <p:spPr>
          <a:xfrm>
            <a:off x="10590204" y="209849"/>
            <a:ext cx="1527191" cy="1497014"/>
          </a:xfrm>
          <a:prstGeom prst="rect">
            <a:avLst/>
          </a:prstGeom>
        </p:spPr>
      </p:pic>
    </p:spTree>
    <p:extLst>
      <p:ext uri="{BB962C8B-B14F-4D97-AF65-F5344CB8AC3E}">
        <p14:creationId xmlns:p14="http://schemas.microsoft.com/office/powerpoint/2010/main" val="26495717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6286"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B3097295-44DD-1AD8-2A88-AACF858A624B}"/>
              </a:ext>
            </a:extLst>
          </p:cNvPr>
          <p:cNvSpPr>
            <a:spLocks noGrp="1"/>
          </p:cNvSpPr>
          <p:nvPr>
            <p:ph type="title"/>
          </p:nvPr>
        </p:nvSpPr>
        <p:spPr>
          <a:xfrm>
            <a:off x="1874522" y="1131094"/>
            <a:ext cx="4446996" cy="994172"/>
          </a:xfrm>
        </p:spPr>
        <p:txBody>
          <a:bodyPr>
            <a:normAutofit fontScale="90000"/>
          </a:bodyPr>
          <a:lstStyle/>
          <a:p>
            <a:r>
              <a:rPr lang="en-GB" b="1">
                <a:ea typeface="+mj-lt"/>
                <a:cs typeface="+mj-lt"/>
              </a:rPr>
              <a:t>What went well to date   </a:t>
            </a:r>
            <a:endParaRPr lang="en-US"/>
          </a:p>
        </p:txBody>
      </p:sp>
      <p:sp>
        <p:nvSpPr>
          <p:cNvPr id="3" name="Content Placeholder 2">
            <a:extLst>
              <a:ext uri="{FF2B5EF4-FFF2-40B4-BE49-F238E27FC236}">
                <a16:creationId xmlns:a16="http://schemas.microsoft.com/office/drawing/2014/main" id="{70AE1895-A6D1-C773-6E23-F548F335AD8A}"/>
              </a:ext>
            </a:extLst>
          </p:cNvPr>
          <p:cNvSpPr>
            <a:spLocks noGrp="1"/>
          </p:cNvSpPr>
          <p:nvPr>
            <p:ph idx="1"/>
          </p:nvPr>
        </p:nvSpPr>
        <p:spPr>
          <a:xfrm>
            <a:off x="782888" y="2020494"/>
            <a:ext cx="5617912" cy="4329610"/>
          </a:xfrm>
        </p:spPr>
        <p:txBody>
          <a:bodyPr vert="horz" lIns="68580" tIns="34290" rIns="68580" bIns="34290" rtlCol="0" anchor="t">
            <a:normAutofit/>
          </a:bodyPr>
          <a:lstStyle/>
          <a:p>
            <a:endParaRPr lang="en-GB" sz="1800" dirty="0">
              <a:cs typeface="Calibri"/>
            </a:endParaRPr>
          </a:p>
          <a:p>
            <a:r>
              <a:rPr lang="en-GB" sz="1800" dirty="0">
                <a:cs typeface="Calibri"/>
              </a:rPr>
              <a:t>Provision Mapping </a:t>
            </a:r>
            <a:r>
              <a:rPr lang="en-GB" sz="1800" b="1" dirty="0">
                <a:cs typeface="Calibri"/>
              </a:rPr>
              <a:t>Tool Kit </a:t>
            </a:r>
            <a:r>
              <a:rPr lang="en-GB" sz="1800" dirty="0">
                <a:cs typeface="Calibri"/>
              </a:rPr>
              <a:t>was extremely useful and user friendly.</a:t>
            </a:r>
          </a:p>
          <a:p>
            <a:r>
              <a:rPr lang="en-GB" sz="1800" dirty="0">
                <a:cs typeface="Calibri"/>
              </a:rPr>
              <a:t>4 School Champions coming from 4 different curricular areas </a:t>
            </a:r>
            <a:r>
              <a:rPr lang="en-GB" sz="1800" b="1" dirty="0">
                <a:cs typeface="Calibri"/>
              </a:rPr>
              <a:t>enhanced Teamwork and supported Data Analysis. </a:t>
            </a:r>
            <a:endParaRPr lang="en-GB" sz="1800" dirty="0">
              <a:cs typeface="Calibri"/>
            </a:endParaRPr>
          </a:p>
          <a:p>
            <a:r>
              <a:rPr lang="en-GB" sz="1800" dirty="0">
                <a:cs typeface="Calibri"/>
              </a:rPr>
              <a:t>All Staff and Students have MS devices, the use of </a:t>
            </a:r>
            <a:r>
              <a:rPr lang="en-GB" sz="1800" b="1" dirty="0">
                <a:cs typeface="Calibri"/>
              </a:rPr>
              <a:t>Microsoft Forms </a:t>
            </a:r>
            <a:r>
              <a:rPr lang="en-GB" sz="1800" dirty="0">
                <a:cs typeface="Calibri"/>
              </a:rPr>
              <a:t>provided a very quick method of collating Data from staff and students.</a:t>
            </a:r>
          </a:p>
          <a:p>
            <a:r>
              <a:rPr lang="en-GB" sz="1800" b="1" dirty="0">
                <a:ea typeface="+mn-lt"/>
                <a:cs typeface="+mn-lt"/>
              </a:rPr>
              <a:t>Looking at COS/ SSE/ LAOS / our Schools Ethos through the same lens </a:t>
            </a:r>
            <a:r>
              <a:rPr lang="en-GB" sz="1800" dirty="0">
                <a:ea typeface="+mn-lt"/>
                <a:cs typeface="+mn-lt"/>
              </a:rPr>
              <a:t>- allowed us to a</a:t>
            </a:r>
            <a:r>
              <a:rPr lang="en-IE" sz="1800" dirty="0">
                <a:effectLst/>
                <a:latin typeface="Cambria" panose="02040503050406030204" pitchFamily="18" charset="0"/>
                <a:ea typeface="Times New Roman" panose="02020603050405020304" pitchFamily="18" charset="0"/>
              </a:rPr>
              <a:t>void initiative overload- supporting our school towards integrated improvement planning. </a:t>
            </a:r>
          </a:p>
          <a:p>
            <a:endParaRPr lang="en-GB" sz="1800" b="1" dirty="0"/>
          </a:p>
          <a:p>
            <a:endParaRPr lang="en-GB" sz="1800" dirty="0">
              <a:cs typeface="Calibri"/>
            </a:endParaRPr>
          </a:p>
          <a:p>
            <a:endParaRPr lang="en-GB" sz="1800" dirty="0">
              <a:cs typeface="Calibri"/>
            </a:endParaRPr>
          </a:p>
          <a:p>
            <a:endParaRPr lang="en-GB" sz="1800" dirty="0">
              <a:cs typeface="Calibri"/>
            </a:endParaRPr>
          </a:p>
        </p:txBody>
      </p:sp>
      <p:sp>
        <p:nvSpPr>
          <p:cNvPr id="21" name="Freeform: Shape 20">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0521" y="857251"/>
            <a:ext cx="851300" cy="35849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3" name="Oval 22">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39983" y="2825610"/>
            <a:ext cx="609320" cy="609320"/>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 name="Block Arc 24">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208313" y="1771148"/>
            <a:ext cx="1790700" cy="17907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27" name="Freeform: Shape 26">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39983" y="857250"/>
            <a:ext cx="1736438" cy="1163244"/>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sz="1350"/>
          </a:p>
        </p:txBody>
      </p:sp>
      <p:cxnSp>
        <p:nvCxnSpPr>
          <p:cNvPr id="29" name="Straight Connector 28">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317479" y="1855930"/>
            <a:ext cx="0" cy="1198281"/>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31" name="Freeform: Shape 30">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78163" y="3941311"/>
            <a:ext cx="889838" cy="1328738"/>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sz="1350"/>
          </a:p>
        </p:txBody>
      </p:sp>
      <p:sp>
        <p:nvSpPr>
          <p:cNvPr id="33" name="Arc 32">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9206" y="3966093"/>
            <a:ext cx="3062575"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35" name="Freeform: Shape 34">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39983" y="4579253"/>
            <a:ext cx="1982514" cy="1421498"/>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5" name="Picture 4" descr="A picture containing text&#10;&#10;Description automatically generated">
            <a:extLst>
              <a:ext uri="{FF2B5EF4-FFF2-40B4-BE49-F238E27FC236}">
                <a16:creationId xmlns:a16="http://schemas.microsoft.com/office/drawing/2014/main" id="{72ABD444-D3AE-79BB-DBFB-7FF2991470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41974" y="5881989"/>
            <a:ext cx="1814861" cy="674091"/>
          </a:xfrm>
          <a:prstGeom prst="rect">
            <a:avLst/>
          </a:prstGeom>
        </p:spPr>
      </p:pic>
      <p:grpSp>
        <p:nvGrpSpPr>
          <p:cNvPr id="9" name="Group 8">
            <a:extLst>
              <a:ext uri="{FF2B5EF4-FFF2-40B4-BE49-F238E27FC236}">
                <a16:creationId xmlns:a16="http://schemas.microsoft.com/office/drawing/2014/main" id="{E05F09E3-3E39-0BDF-4778-735F59167B7E}"/>
              </a:ext>
            </a:extLst>
          </p:cNvPr>
          <p:cNvGrpSpPr/>
          <p:nvPr/>
        </p:nvGrpSpPr>
        <p:grpSpPr>
          <a:xfrm>
            <a:off x="386659" y="1369561"/>
            <a:ext cx="137094" cy="5143500"/>
            <a:chOff x="-4373" y="0"/>
            <a:chExt cx="182792" cy="6858000"/>
          </a:xfrm>
        </p:grpSpPr>
        <p:sp>
          <p:nvSpPr>
            <p:cNvPr id="6" name="Rectangle 5">
              <a:extLst>
                <a:ext uri="{FF2B5EF4-FFF2-40B4-BE49-F238E27FC236}">
                  <a16:creationId xmlns:a16="http://schemas.microsoft.com/office/drawing/2014/main" id="{52F73F75-2746-7280-3184-831A8A805175}"/>
                </a:ext>
              </a:extLst>
            </p:cNvPr>
            <p:cNvSpPr/>
            <p:nvPr/>
          </p:nvSpPr>
          <p:spPr>
            <a:xfrm>
              <a:off x="-4373" y="0"/>
              <a:ext cx="182792" cy="2286000"/>
            </a:xfrm>
            <a:prstGeom prst="rect">
              <a:avLst/>
            </a:prstGeom>
            <a:solidFill>
              <a:srgbClr val="79AE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5F9A6F"/>
                </a:solidFill>
              </a:endParaRPr>
            </a:p>
          </p:txBody>
        </p:sp>
        <p:sp>
          <p:nvSpPr>
            <p:cNvPr id="7" name="Rectangle 6">
              <a:extLst>
                <a:ext uri="{FF2B5EF4-FFF2-40B4-BE49-F238E27FC236}">
                  <a16:creationId xmlns:a16="http://schemas.microsoft.com/office/drawing/2014/main" id="{9DD13915-0DE3-7B4C-D640-12C0FE934EBD}"/>
                </a:ext>
              </a:extLst>
            </p:cNvPr>
            <p:cNvSpPr/>
            <p:nvPr/>
          </p:nvSpPr>
          <p:spPr>
            <a:xfrm>
              <a:off x="-4373" y="2286000"/>
              <a:ext cx="182792" cy="2286000"/>
            </a:xfrm>
            <a:prstGeom prst="rect">
              <a:avLst/>
            </a:prstGeom>
            <a:solidFill>
              <a:srgbClr val="5F9A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5F9A6F"/>
                </a:solidFill>
              </a:endParaRPr>
            </a:p>
          </p:txBody>
        </p:sp>
        <p:sp>
          <p:nvSpPr>
            <p:cNvPr id="8" name="Rectangle 7">
              <a:extLst>
                <a:ext uri="{FF2B5EF4-FFF2-40B4-BE49-F238E27FC236}">
                  <a16:creationId xmlns:a16="http://schemas.microsoft.com/office/drawing/2014/main" id="{57AC23EC-EA73-CE27-1BF7-921BF5895F28}"/>
                </a:ext>
              </a:extLst>
            </p:cNvPr>
            <p:cNvSpPr/>
            <p:nvPr/>
          </p:nvSpPr>
          <p:spPr>
            <a:xfrm>
              <a:off x="-4373" y="4572000"/>
              <a:ext cx="182792" cy="2286000"/>
            </a:xfrm>
            <a:prstGeom prst="rect">
              <a:avLst/>
            </a:prstGeom>
            <a:solidFill>
              <a:srgbClr val="276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5F9A6F"/>
                </a:solidFill>
              </a:endParaRPr>
            </a:p>
          </p:txBody>
        </p:sp>
      </p:grpSp>
    </p:spTree>
    <p:extLst>
      <p:ext uri="{BB962C8B-B14F-4D97-AF65-F5344CB8AC3E}">
        <p14:creationId xmlns:p14="http://schemas.microsoft.com/office/powerpoint/2010/main" val="24249995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C1641-184B-A4DD-EEBC-7D11A1ECC65B}"/>
              </a:ext>
            </a:extLst>
          </p:cNvPr>
          <p:cNvSpPr>
            <a:spLocks noGrp="1"/>
          </p:cNvSpPr>
          <p:nvPr>
            <p:ph type="title"/>
          </p:nvPr>
        </p:nvSpPr>
        <p:spPr>
          <a:xfrm>
            <a:off x="5248073" y="1329200"/>
            <a:ext cx="4939868" cy="1257452"/>
          </a:xfrm>
        </p:spPr>
        <p:txBody>
          <a:bodyPr>
            <a:normAutofit/>
          </a:bodyPr>
          <a:lstStyle/>
          <a:p>
            <a:r>
              <a:rPr lang="en-GB" sz="4050" b="1">
                <a:ea typeface="+mj-lt"/>
                <a:cs typeface="+mj-lt"/>
              </a:rPr>
              <a:t>What didn't go well to date in Pilot Project </a:t>
            </a:r>
            <a:endParaRPr lang="en-GB" sz="4050" b="1">
              <a:cs typeface="Calibri Light"/>
            </a:endParaRPr>
          </a:p>
        </p:txBody>
      </p:sp>
      <p:sp>
        <p:nvSpPr>
          <p:cNvPr id="3" name="Content Placeholder 2">
            <a:extLst>
              <a:ext uri="{FF2B5EF4-FFF2-40B4-BE49-F238E27FC236}">
                <a16:creationId xmlns:a16="http://schemas.microsoft.com/office/drawing/2014/main" id="{BDDDD0E3-BD7A-8B52-F349-9697985A6C04}"/>
              </a:ext>
            </a:extLst>
          </p:cNvPr>
          <p:cNvSpPr>
            <a:spLocks noGrp="1"/>
          </p:cNvSpPr>
          <p:nvPr>
            <p:ph idx="1"/>
          </p:nvPr>
        </p:nvSpPr>
        <p:spPr>
          <a:xfrm>
            <a:off x="5248075" y="2686051"/>
            <a:ext cx="4939867" cy="2839064"/>
          </a:xfrm>
        </p:spPr>
        <p:txBody>
          <a:bodyPr vert="horz" lIns="68580" tIns="34290" rIns="68580" bIns="34290" rtlCol="0" anchor="t">
            <a:normAutofit/>
          </a:bodyPr>
          <a:lstStyle/>
          <a:p>
            <a:r>
              <a:rPr lang="en-GB" sz="2000" b="1" dirty="0">
                <a:cs typeface="Calibri"/>
              </a:rPr>
              <a:t>Few responses from Parents using MS forms. </a:t>
            </a:r>
          </a:p>
          <a:p>
            <a:pPr marL="0" indent="0">
              <a:buNone/>
            </a:pPr>
            <a:endParaRPr lang="en-GB" sz="2000" b="1" dirty="0">
              <a:cs typeface="Calibri"/>
            </a:endParaRPr>
          </a:p>
          <a:p>
            <a:r>
              <a:rPr lang="en-GB" sz="2000" b="1" dirty="0">
                <a:cs typeface="Calibri"/>
              </a:rPr>
              <a:t>Language in Questionnaires– ambiguous in parts – may have affected the answers in some questions. </a:t>
            </a:r>
          </a:p>
        </p:txBody>
      </p:sp>
      <p:pic>
        <p:nvPicPr>
          <p:cNvPr id="20" name="Picture 19" descr="Drawings on colourful paper">
            <a:extLst>
              <a:ext uri="{FF2B5EF4-FFF2-40B4-BE49-F238E27FC236}">
                <a16:creationId xmlns:a16="http://schemas.microsoft.com/office/drawing/2014/main" id="{A783D411-7EA1-822F-0E43-78B74652B84F}"/>
              </a:ext>
            </a:extLst>
          </p:cNvPr>
          <p:cNvPicPr>
            <a:picLocks noChangeAspect="1"/>
          </p:cNvPicPr>
          <p:nvPr/>
        </p:nvPicPr>
        <p:blipFill rotWithShape="1">
          <a:blip r:embed="rId3"/>
          <a:srcRect l="14481" r="40466" b="-3"/>
          <a:stretch/>
        </p:blipFill>
        <p:spPr>
          <a:xfrm>
            <a:off x="1524016" y="857258"/>
            <a:ext cx="3476678" cy="5143493"/>
          </a:xfrm>
          <a:prstGeom prst="rect">
            <a:avLst/>
          </a:prstGeom>
          <a:effectLst/>
        </p:spPr>
      </p:pic>
      <p:pic>
        <p:nvPicPr>
          <p:cNvPr id="7" name="Picture 6" descr="A picture containing text&#10;&#10;Description automatically generated">
            <a:extLst>
              <a:ext uri="{FF2B5EF4-FFF2-40B4-BE49-F238E27FC236}">
                <a16:creationId xmlns:a16="http://schemas.microsoft.com/office/drawing/2014/main" id="{F344B1F0-ED06-6621-6B99-56D5D21758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52790" y="5993166"/>
            <a:ext cx="1814861" cy="674091"/>
          </a:xfrm>
          <a:prstGeom prst="rect">
            <a:avLst/>
          </a:prstGeom>
        </p:spPr>
      </p:pic>
      <p:grpSp>
        <p:nvGrpSpPr>
          <p:cNvPr id="6" name="Group 5">
            <a:extLst>
              <a:ext uri="{FF2B5EF4-FFF2-40B4-BE49-F238E27FC236}">
                <a16:creationId xmlns:a16="http://schemas.microsoft.com/office/drawing/2014/main" id="{A625978C-B2F5-41B7-AEF2-6D459FA3556E}"/>
              </a:ext>
            </a:extLst>
          </p:cNvPr>
          <p:cNvGrpSpPr/>
          <p:nvPr/>
        </p:nvGrpSpPr>
        <p:grpSpPr>
          <a:xfrm>
            <a:off x="1331779" y="857250"/>
            <a:ext cx="137094" cy="5143500"/>
            <a:chOff x="-4373" y="0"/>
            <a:chExt cx="182792" cy="6858000"/>
          </a:xfrm>
        </p:grpSpPr>
        <p:sp>
          <p:nvSpPr>
            <p:cNvPr id="8" name="Rectangle 7">
              <a:extLst>
                <a:ext uri="{FF2B5EF4-FFF2-40B4-BE49-F238E27FC236}">
                  <a16:creationId xmlns:a16="http://schemas.microsoft.com/office/drawing/2014/main" id="{99E1E846-B9FF-410B-B50F-568C97F4B581}"/>
                </a:ext>
              </a:extLst>
            </p:cNvPr>
            <p:cNvSpPr/>
            <p:nvPr/>
          </p:nvSpPr>
          <p:spPr>
            <a:xfrm>
              <a:off x="-4373" y="0"/>
              <a:ext cx="182792" cy="2286000"/>
            </a:xfrm>
            <a:prstGeom prst="rect">
              <a:avLst/>
            </a:prstGeom>
            <a:solidFill>
              <a:srgbClr val="79AE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5F9A6F"/>
                </a:solidFill>
              </a:endParaRPr>
            </a:p>
          </p:txBody>
        </p:sp>
        <p:sp>
          <p:nvSpPr>
            <p:cNvPr id="9" name="Rectangle 8">
              <a:extLst>
                <a:ext uri="{FF2B5EF4-FFF2-40B4-BE49-F238E27FC236}">
                  <a16:creationId xmlns:a16="http://schemas.microsoft.com/office/drawing/2014/main" id="{55F2ABCF-BB84-4580-9DA9-6F58C6E50476}"/>
                </a:ext>
              </a:extLst>
            </p:cNvPr>
            <p:cNvSpPr/>
            <p:nvPr/>
          </p:nvSpPr>
          <p:spPr>
            <a:xfrm>
              <a:off x="-4373" y="2286000"/>
              <a:ext cx="182792" cy="2286000"/>
            </a:xfrm>
            <a:prstGeom prst="rect">
              <a:avLst/>
            </a:prstGeom>
            <a:solidFill>
              <a:srgbClr val="5F9A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5F9A6F"/>
                </a:solidFill>
              </a:endParaRPr>
            </a:p>
          </p:txBody>
        </p:sp>
        <p:sp>
          <p:nvSpPr>
            <p:cNvPr id="10" name="Rectangle 9">
              <a:extLst>
                <a:ext uri="{FF2B5EF4-FFF2-40B4-BE49-F238E27FC236}">
                  <a16:creationId xmlns:a16="http://schemas.microsoft.com/office/drawing/2014/main" id="{A3832C62-7C20-4108-91B5-4E24096C71F9}"/>
                </a:ext>
              </a:extLst>
            </p:cNvPr>
            <p:cNvSpPr/>
            <p:nvPr/>
          </p:nvSpPr>
          <p:spPr>
            <a:xfrm>
              <a:off x="-4373" y="4572000"/>
              <a:ext cx="182792" cy="2286000"/>
            </a:xfrm>
            <a:prstGeom prst="rect">
              <a:avLst/>
            </a:prstGeom>
            <a:solidFill>
              <a:srgbClr val="276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5F9A6F"/>
                </a:solidFill>
              </a:endParaRPr>
            </a:p>
          </p:txBody>
        </p:sp>
      </p:grpSp>
    </p:spTree>
    <p:extLst>
      <p:ext uri="{BB962C8B-B14F-4D97-AF65-F5344CB8AC3E}">
        <p14:creationId xmlns:p14="http://schemas.microsoft.com/office/powerpoint/2010/main" val="1505680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902870-A466-4A06-96A7-0A8F5F7D1AC1}"/>
              </a:ext>
            </a:extLst>
          </p:cNvPr>
          <p:cNvSpPr>
            <a:spLocks noGrp="1"/>
          </p:cNvSpPr>
          <p:nvPr>
            <p:ph type="ctrTitle"/>
          </p:nvPr>
        </p:nvSpPr>
        <p:spPr>
          <a:xfrm>
            <a:off x="7085532" y="640080"/>
            <a:ext cx="4196932" cy="3566160"/>
          </a:xfrm>
        </p:spPr>
        <p:txBody>
          <a:bodyPr anchor="b">
            <a:normAutofit/>
          </a:bodyPr>
          <a:lstStyle/>
          <a:p>
            <a:pPr algn="l"/>
            <a:r>
              <a:rPr lang="en-IE" sz="5400" dirty="0"/>
              <a:t>Provision Mapping</a:t>
            </a:r>
            <a:br>
              <a:rPr lang="en-IE" sz="5400" dirty="0"/>
            </a:br>
            <a:r>
              <a:rPr lang="en-IE" sz="5400" dirty="0"/>
              <a:t> </a:t>
            </a:r>
          </a:p>
        </p:txBody>
      </p:sp>
      <p:sp>
        <p:nvSpPr>
          <p:cNvPr id="3" name="Subtitle 2">
            <a:extLst>
              <a:ext uri="{FF2B5EF4-FFF2-40B4-BE49-F238E27FC236}">
                <a16:creationId xmlns:a16="http://schemas.microsoft.com/office/drawing/2014/main" id="{3C8B67FB-7787-4DB3-8D88-FC7C3EDE9B1D}"/>
              </a:ext>
            </a:extLst>
          </p:cNvPr>
          <p:cNvSpPr>
            <a:spLocks noGrp="1"/>
          </p:cNvSpPr>
          <p:nvPr>
            <p:ph type="subTitle" idx="1"/>
          </p:nvPr>
        </p:nvSpPr>
        <p:spPr>
          <a:xfrm>
            <a:off x="5943805" y="4676749"/>
            <a:ext cx="5879600" cy="1572768"/>
          </a:xfrm>
        </p:spPr>
        <p:txBody>
          <a:bodyPr>
            <a:normAutofit/>
          </a:bodyPr>
          <a:lstStyle/>
          <a:p>
            <a:pPr algn="l"/>
            <a:r>
              <a:rPr lang="en-IE" sz="2200" b="1" dirty="0"/>
              <a:t>Is a Process that </a:t>
            </a:r>
            <a:r>
              <a:rPr lang="en-US" sz="2200" b="1" i="1" dirty="0"/>
              <a:t>supported our school to respond collectively to the diverse needs of all </a:t>
            </a:r>
            <a:r>
              <a:rPr lang="en-US" sz="2200" b="1" i="1" dirty="0">
                <a:latin typeface="Calibri Light" panose="020F0302020204030204"/>
              </a:rPr>
              <a:t>our students across the Continuum of Support</a:t>
            </a:r>
            <a:endParaRPr lang="en-IE" sz="2200" b="1" dirty="0"/>
          </a:p>
        </p:txBody>
      </p:sp>
      <p:pic>
        <p:nvPicPr>
          <p:cNvPr id="5" name="Picture 4" descr="Colourful pins connected with a thread">
            <a:extLst>
              <a:ext uri="{FF2B5EF4-FFF2-40B4-BE49-F238E27FC236}">
                <a16:creationId xmlns:a16="http://schemas.microsoft.com/office/drawing/2014/main" id="{4FB65D32-3763-D039-9A2F-8066F66B32F4}"/>
              </a:ext>
            </a:extLst>
          </p:cNvPr>
          <p:cNvPicPr>
            <a:picLocks noChangeAspect="1"/>
          </p:cNvPicPr>
          <p:nvPr/>
        </p:nvPicPr>
        <p:blipFill rotWithShape="1">
          <a:blip r:embed="rId3"/>
          <a:srcRect l="311" r="17971" b="3"/>
          <a:stretch/>
        </p:blipFill>
        <p:spPr>
          <a:xfrm>
            <a:off x="866691" y="1216968"/>
            <a:ext cx="5416261" cy="4424065"/>
          </a:xfrm>
          <a:custGeom>
            <a:avLst/>
            <a:gdLst/>
            <a:ahLst/>
            <a:cxnLst/>
            <a:rect l="l" t="t" r="r" b="b"/>
            <a:pathLst>
              <a:path w="5531320" h="4424065">
                <a:moveTo>
                  <a:pt x="4292328" y="3931444"/>
                </a:moveTo>
                <a:cubicBezTo>
                  <a:pt x="3830135" y="4131325"/>
                  <a:pt x="3346708" y="4259111"/>
                  <a:pt x="2855653" y="4364392"/>
                </a:cubicBezTo>
                <a:lnTo>
                  <a:pt x="2855525" y="4364392"/>
                </a:lnTo>
                <a:cubicBezTo>
                  <a:pt x="3386634" y="4394018"/>
                  <a:pt x="3853531" y="4210158"/>
                  <a:pt x="4292328" y="3931444"/>
                </a:cubicBezTo>
                <a:close/>
                <a:moveTo>
                  <a:pt x="4302118" y="3923561"/>
                </a:moveTo>
                <a:lnTo>
                  <a:pt x="4301102" y="3924959"/>
                </a:lnTo>
                <a:lnTo>
                  <a:pt x="4302881" y="3924959"/>
                </a:lnTo>
                <a:close/>
                <a:moveTo>
                  <a:pt x="3885572" y="334733"/>
                </a:moveTo>
                <a:cubicBezTo>
                  <a:pt x="4046889" y="406840"/>
                  <a:pt x="4203653" y="488713"/>
                  <a:pt x="4355013" y="579880"/>
                </a:cubicBezTo>
                <a:cubicBezTo>
                  <a:pt x="4662082" y="768063"/>
                  <a:pt x="4933803" y="995790"/>
                  <a:pt x="5144619" y="1290779"/>
                </a:cubicBezTo>
                <a:cubicBezTo>
                  <a:pt x="5314365" y="1528042"/>
                  <a:pt x="5426258" y="1789591"/>
                  <a:pt x="5468598" y="2088522"/>
                </a:cubicBezTo>
                <a:cubicBezTo>
                  <a:pt x="5479330" y="2001424"/>
                  <a:pt x="5480182" y="1913385"/>
                  <a:pt x="5471141" y="1826083"/>
                </a:cubicBezTo>
                <a:cubicBezTo>
                  <a:pt x="5455337" y="1662962"/>
                  <a:pt x="5406307" y="1504799"/>
                  <a:pt x="5327080" y="1361348"/>
                </a:cubicBezTo>
                <a:cubicBezTo>
                  <a:pt x="5206160" y="1140233"/>
                  <a:pt x="5033362" y="965782"/>
                  <a:pt x="4833354" y="816507"/>
                </a:cubicBezTo>
                <a:cubicBezTo>
                  <a:pt x="4597235" y="640276"/>
                  <a:pt x="4336322" y="509438"/>
                  <a:pt x="4063457" y="400724"/>
                </a:cubicBezTo>
                <a:cubicBezTo>
                  <a:pt x="4033360" y="388607"/>
                  <a:pt x="4003060" y="376909"/>
                  <a:pt x="3972544" y="365631"/>
                </a:cubicBezTo>
                <a:cubicBezTo>
                  <a:pt x="3943680" y="354950"/>
                  <a:pt x="3914563" y="345033"/>
                  <a:pt x="3885572" y="334733"/>
                </a:cubicBezTo>
                <a:close/>
                <a:moveTo>
                  <a:pt x="3865737" y="329520"/>
                </a:moveTo>
                <a:cubicBezTo>
                  <a:pt x="3865737" y="329520"/>
                  <a:pt x="3865737" y="330410"/>
                  <a:pt x="3866500" y="330537"/>
                </a:cubicBezTo>
                <a:lnTo>
                  <a:pt x="3869806" y="330156"/>
                </a:lnTo>
                <a:close/>
                <a:moveTo>
                  <a:pt x="2219772" y="85645"/>
                </a:moveTo>
                <a:cubicBezTo>
                  <a:pt x="2206943" y="84005"/>
                  <a:pt x="2193910" y="85264"/>
                  <a:pt x="2181627" y="89333"/>
                </a:cubicBezTo>
                <a:cubicBezTo>
                  <a:pt x="1932920" y="125113"/>
                  <a:pt x="1690800" y="197118"/>
                  <a:pt x="1462972" y="303073"/>
                </a:cubicBezTo>
                <a:cubicBezTo>
                  <a:pt x="971789" y="529528"/>
                  <a:pt x="578130" y="865460"/>
                  <a:pt x="308698" y="1338461"/>
                </a:cubicBezTo>
                <a:cubicBezTo>
                  <a:pt x="180225" y="1561852"/>
                  <a:pt x="97653" y="1808638"/>
                  <a:pt x="65840" y="2064364"/>
                </a:cubicBezTo>
                <a:cubicBezTo>
                  <a:pt x="71943" y="2050505"/>
                  <a:pt x="77284" y="2036391"/>
                  <a:pt x="82115" y="2022150"/>
                </a:cubicBezTo>
                <a:cubicBezTo>
                  <a:pt x="170104" y="1763653"/>
                  <a:pt x="279580" y="1515073"/>
                  <a:pt x="423261" y="1282260"/>
                </a:cubicBezTo>
                <a:cubicBezTo>
                  <a:pt x="630770" y="945565"/>
                  <a:pt x="895371" y="664944"/>
                  <a:pt x="1231812" y="454001"/>
                </a:cubicBezTo>
                <a:cubicBezTo>
                  <a:pt x="1535193" y="263783"/>
                  <a:pt x="1866802" y="149729"/>
                  <a:pt x="2219772" y="85645"/>
                </a:cubicBezTo>
                <a:close/>
                <a:moveTo>
                  <a:pt x="2612541" y="836"/>
                </a:moveTo>
                <a:cubicBezTo>
                  <a:pt x="2715914" y="-4250"/>
                  <a:pt x="2831240" y="14695"/>
                  <a:pt x="2946311" y="35548"/>
                </a:cubicBezTo>
                <a:cubicBezTo>
                  <a:pt x="3291652" y="98106"/>
                  <a:pt x="3631144" y="182915"/>
                  <a:pt x="3961100" y="303581"/>
                </a:cubicBezTo>
                <a:cubicBezTo>
                  <a:pt x="4278341" y="419543"/>
                  <a:pt x="4581341" y="563350"/>
                  <a:pt x="4854588" y="764502"/>
                </a:cubicBezTo>
                <a:cubicBezTo>
                  <a:pt x="5067438" y="921152"/>
                  <a:pt x="5250408" y="1105521"/>
                  <a:pt x="5377813" y="1339732"/>
                </a:cubicBezTo>
                <a:cubicBezTo>
                  <a:pt x="5459812" y="1489986"/>
                  <a:pt x="5510304" y="1655396"/>
                  <a:pt x="5526198" y="1825829"/>
                </a:cubicBezTo>
                <a:cubicBezTo>
                  <a:pt x="5538277" y="1951327"/>
                  <a:pt x="5527342" y="2074917"/>
                  <a:pt x="5510558" y="2199398"/>
                </a:cubicBezTo>
                <a:cubicBezTo>
                  <a:pt x="5502967" y="2266991"/>
                  <a:pt x="5502713" y="2335195"/>
                  <a:pt x="5509796" y="2402839"/>
                </a:cubicBezTo>
                <a:cubicBezTo>
                  <a:pt x="5534208" y="2664197"/>
                  <a:pt x="5468472" y="2926051"/>
                  <a:pt x="5323520" y="3144890"/>
                </a:cubicBezTo>
                <a:cubicBezTo>
                  <a:pt x="5201340" y="3332234"/>
                  <a:pt x="5041042" y="3491719"/>
                  <a:pt x="4853062" y="3612932"/>
                </a:cubicBezTo>
                <a:cubicBezTo>
                  <a:pt x="4671110" y="3732072"/>
                  <a:pt x="4498566" y="3864563"/>
                  <a:pt x="4316359" y="3982940"/>
                </a:cubicBezTo>
                <a:cubicBezTo>
                  <a:pt x="4019717" y="4175573"/>
                  <a:pt x="3701077" y="4317347"/>
                  <a:pt x="3352557" y="4386771"/>
                </a:cubicBezTo>
                <a:cubicBezTo>
                  <a:pt x="3160954" y="4425590"/>
                  <a:pt x="2964456" y="4434173"/>
                  <a:pt x="2770207" y="4412201"/>
                </a:cubicBezTo>
                <a:cubicBezTo>
                  <a:pt x="2685525" y="4402537"/>
                  <a:pt x="2599953" y="4402410"/>
                  <a:pt x="2514889" y="4393637"/>
                </a:cubicBezTo>
                <a:cubicBezTo>
                  <a:pt x="2307137" y="4370851"/>
                  <a:pt x="2102209" y="4327277"/>
                  <a:pt x="1903167" y="4263562"/>
                </a:cubicBezTo>
                <a:cubicBezTo>
                  <a:pt x="1560623" y="4156119"/>
                  <a:pt x="1238932" y="4006972"/>
                  <a:pt x="948393" y="3794249"/>
                </a:cubicBezTo>
                <a:cubicBezTo>
                  <a:pt x="647554" y="3573897"/>
                  <a:pt x="396813" y="3308660"/>
                  <a:pt x="223634" y="2975526"/>
                </a:cubicBezTo>
                <a:cubicBezTo>
                  <a:pt x="129454" y="2796370"/>
                  <a:pt x="67150" y="2602198"/>
                  <a:pt x="39520" y="2401695"/>
                </a:cubicBezTo>
                <a:cubicBezTo>
                  <a:pt x="34510" y="2367555"/>
                  <a:pt x="26729" y="2333872"/>
                  <a:pt x="16252" y="2300991"/>
                </a:cubicBezTo>
                <a:cubicBezTo>
                  <a:pt x="-9179" y="2218598"/>
                  <a:pt x="-24" y="2135695"/>
                  <a:pt x="11801" y="2053556"/>
                </a:cubicBezTo>
                <a:cubicBezTo>
                  <a:pt x="93686" y="1480615"/>
                  <a:pt x="377868" y="1021983"/>
                  <a:pt x="812850" y="651084"/>
                </a:cubicBezTo>
                <a:cubicBezTo>
                  <a:pt x="1176755" y="340201"/>
                  <a:pt x="1598260" y="146042"/>
                  <a:pt x="2066810" y="52586"/>
                </a:cubicBezTo>
                <a:cubicBezTo>
                  <a:pt x="2154544" y="35039"/>
                  <a:pt x="2243041" y="23087"/>
                  <a:pt x="2332046" y="14441"/>
                </a:cubicBezTo>
                <a:cubicBezTo>
                  <a:pt x="2421052" y="5794"/>
                  <a:pt x="2508913" y="2107"/>
                  <a:pt x="2612541" y="836"/>
                </a:cubicBezTo>
                <a:close/>
              </a:path>
            </a:pathLst>
          </a:custGeom>
        </p:spPr>
      </p:pic>
      <p:sp>
        <p:nvSpPr>
          <p:cNvPr id="38" name="sketchy line">
            <a:extLst>
              <a:ext uri="{FF2B5EF4-FFF2-40B4-BE49-F238E27FC236}">
                <a16:creationId xmlns:a16="http://schemas.microsoft.com/office/drawing/2014/main" id="{3F9B0603-37C5-4312-AE4D-A3D0154754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85532"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descr="A picture containing text&#10;&#10;Description automatically generated">
            <a:extLst>
              <a:ext uri="{FF2B5EF4-FFF2-40B4-BE49-F238E27FC236}">
                <a16:creationId xmlns:a16="http://schemas.microsoft.com/office/drawing/2014/main" id="{A95FE793-967F-43A1-A7DA-76F1174E94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68483" y="6080183"/>
            <a:ext cx="1814861" cy="674091"/>
          </a:xfrm>
          <a:prstGeom prst="rect">
            <a:avLst/>
          </a:prstGeom>
        </p:spPr>
      </p:pic>
    </p:spTree>
    <p:extLst>
      <p:ext uri="{BB962C8B-B14F-4D97-AF65-F5344CB8AC3E}">
        <p14:creationId xmlns:p14="http://schemas.microsoft.com/office/powerpoint/2010/main" val="17337781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p:cNvSpPr txBox="1">
            <a:spLocks/>
          </p:cNvSpPr>
          <p:nvPr/>
        </p:nvSpPr>
        <p:spPr>
          <a:xfrm>
            <a:off x="1534201" y="857250"/>
            <a:ext cx="8529642" cy="374534"/>
          </a:xfrm>
          <a:prstGeom prst="rect">
            <a:avLst/>
          </a:prstGeom>
        </p:spPr>
        <p:txBody>
          <a:bodyPr>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E" sz="1800" b="1" dirty="0" err="1"/>
              <a:t>Colaiste</a:t>
            </a:r>
            <a:r>
              <a:rPr lang="en-IE" sz="1800" b="1" dirty="0"/>
              <a:t> Pobail </a:t>
            </a:r>
            <a:r>
              <a:rPr lang="en-IE" sz="1800" b="1" dirty="0" err="1"/>
              <a:t>Setanta’s</a:t>
            </a:r>
            <a:r>
              <a:rPr lang="en-IE" sz="1800" b="1" dirty="0"/>
              <a:t> Preventative, Proactive &amp; Solution Focused Whole School Approaches to Inclusive &amp; Special Education (Planning Overview completed to date – Nov 22)</a:t>
            </a:r>
          </a:p>
        </p:txBody>
      </p:sp>
      <p:graphicFrame>
        <p:nvGraphicFramePr>
          <p:cNvPr id="4" name="Table 3"/>
          <p:cNvGraphicFramePr>
            <a:graphicFrameLocks noGrp="1"/>
          </p:cNvGraphicFramePr>
          <p:nvPr>
            <p:extLst>
              <p:ext uri="{D42A27DB-BD31-4B8C-83A1-F6EECF244321}">
                <p14:modId xmlns:p14="http://schemas.microsoft.com/office/powerpoint/2010/main" val="3447586283"/>
              </p:ext>
            </p:extLst>
          </p:nvPr>
        </p:nvGraphicFramePr>
        <p:xfrm>
          <a:off x="-211149" y="1203596"/>
          <a:ext cx="9144000" cy="4786797"/>
        </p:xfrm>
        <a:graphic>
          <a:graphicData uri="http://schemas.openxmlformats.org/drawingml/2006/table">
            <a:tbl>
              <a:tblPr firstRow="1" bandRow="1">
                <a:tableStyleId>{5C22544A-7EE6-4342-B048-85BDC9FD1C3A}</a:tableStyleId>
              </a:tblPr>
              <a:tblGrid>
                <a:gridCol w="3706586">
                  <a:extLst>
                    <a:ext uri="{9D8B030D-6E8A-4147-A177-3AD203B41FA5}">
                      <a16:colId xmlns:a16="http://schemas.microsoft.com/office/drawing/2014/main" val="20000"/>
                    </a:ext>
                  </a:extLst>
                </a:gridCol>
                <a:gridCol w="1526801">
                  <a:extLst>
                    <a:ext uri="{9D8B030D-6E8A-4147-A177-3AD203B41FA5}">
                      <a16:colId xmlns:a16="http://schemas.microsoft.com/office/drawing/2014/main" val="20001"/>
                    </a:ext>
                  </a:extLst>
                </a:gridCol>
                <a:gridCol w="1820556">
                  <a:extLst>
                    <a:ext uri="{9D8B030D-6E8A-4147-A177-3AD203B41FA5}">
                      <a16:colId xmlns:a16="http://schemas.microsoft.com/office/drawing/2014/main" val="20002"/>
                    </a:ext>
                  </a:extLst>
                </a:gridCol>
                <a:gridCol w="2090057">
                  <a:extLst>
                    <a:ext uri="{9D8B030D-6E8A-4147-A177-3AD203B41FA5}">
                      <a16:colId xmlns:a16="http://schemas.microsoft.com/office/drawing/2014/main" val="20003"/>
                    </a:ext>
                  </a:extLst>
                </a:gridCol>
              </a:tblGrid>
              <a:tr h="2364262">
                <a:tc>
                  <a:txBody>
                    <a:bodyPr/>
                    <a:lstStyle/>
                    <a:p>
                      <a:endParaRPr lang="en-IE" sz="1400" dirty="0"/>
                    </a:p>
                  </a:txBody>
                  <a:tcPr marL="68580" marR="68580" marT="34290" marB="3429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r>
                        <a:rPr lang="en-IE" sz="1400"/>
                        <a:t>CPD</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endParaRPr lang="en-IE" sz="140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endParaRPr lang="en-IE" sz="1400"/>
                    </a:p>
                  </a:txBody>
                  <a:tcPr marL="68580" marR="68580" marT="34290" marB="34290">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2422535">
                <a:tc gridSpan="2">
                  <a:txBody>
                    <a:bodyPr/>
                    <a:lstStyle/>
                    <a:p>
                      <a:endParaRPr lang="en-IE" sz="1400"/>
                    </a:p>
                  </a:txBody>
                  <a:tcPr marL="68580" marR="68580" marT="34290" marB="3429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hMerge="1">
                  <a:txBody>
                    <a:bodyPr/>
                    <a:lstStyle/>
                    <a:p>
                      <a:endParaRPr lang="en-I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endParaRPr lang="en-IE" sz="14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endParaRPr lang="en-IE" sz="1400" dirty="0"/>
                    </a:p>
                  </a:txBody>
                  <a:tcPr marL="68580" marR="68580" marT="34290" marB="3429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001"/>
                  </a:ext>
                </a:extLst>
              </a:tr>
            </a:tbl>
          </a:graphicData>
        </a:graphic>
      </p:graphicFrame>
      <p:pic>
        <p:nvPicPr>
          <p:cNvPr id="6" name="Content Placeholder 3"/>
          <p:cNvPicPr>
            <a:picLocks noChangeAspect="1"/>
          </p:cNvPicPr>
          <p:nvPr/>
        </p:nvPicPr>
        <p:blipFill>
          <a:blip r:embed="rId4"/>
          <a:stretch>
            <a:fillRect/>
          </a:stretch>
        </p:blipFill>
        <p:spPr>
          <a:xfrm>
            <a:off x="2850978" y="1497857"/>
            <a:ext cx="1019486" cy="1199396"/>
          </a:xfrm>
          <a:prstGeom prst="rect">
            <a:avLst/>
          </a:prstGeom>
        </p:spPr>
      </p:pic>
      <p:sp>
        <p:nvSpPr>
          <p:cNvPr id="5" name="TextBox 4"/>
          <p:cNvSpPr txBox="1"/>
          <p:nvPr/>
        </p:nvSpPr>
        <p:spPr>
          <a:xfrm>
            <a:off x="1487377" y="964551"/>
            <a:ext cx="1415108" cy="3002489"/>
          </a:xfrm>
          <a:prstGeom prst="rect">
            <a:avLst/>
          </a:prstGeom>
          <a:noFill/>
        </p:spPr>
        <p:txBody>
          <a:bodyPr wrap="square" rtlCol="0" anchor="t">
            <a:spAutoFit/>
          </a:bodyPr>
          <a:lstStyle/>
          <a:p>
            <a:r>
              <a:rPr lang="en-IE" sz="675" b="1">
                <a:highlight>
                  <a:srgbClr val="00FF00"/>
                </a:highlight>
              </a:rPr>
              <a:t>Whole School Teaching and Learning Interventions supporting Academic Competence (e.g.)</a:t>
            </a:r>
          </a:p>
          <a:p>
            <a:pPr marL="128588" indent="-128588">
              <a:buFont typeface="Arial" panose="020B0604020202020204" pitchFamily="34" charset="0"/>
              <a:buChar char="•"/>
            </a:pPr>
            <a:r>
              <a:rPr lang="en-IE" sz="563"/>
              <a:t>Early intervention Screening &amp; Assessment for Intervention.</a:t>
            </a:r>
            <a:endParaRPr lang="en-IE" sz="563">
              <a:cs typeface="Calibri"/>
            </a:endParaRPr>
          </a:p>
          <a:p>
            <a:pPr marL="128588" indent="-128588">
              <a:buFont typeface="Arial" panose="020B0604020202020204" pitchFamily="34" charset="0"/>
              <a:buChar char="•"/>
            </a:pPr>
            <a:r>
              <a:rPr lang="en-IE" sz="563"/>
              <a:t>Teacher CPD/Time for professional dialogue/sharing of best practice/Teaching &amp; Learning Committee .</a:t>
            </a:r>
          </a:p>
          <a:p>
            <a:pPr marL="128588" indent="-128588">
              <a:buFont typeface="Arial" panose="020B0604020202020204" pitchFamily="34" charset="0"/>
              <a:buChar char="•"/>
            </a:pPr>
            <a:r>
              <a:rPr lang="en-IE" sz="563"/>
              <a:t>2 x PSS Psychological Educational Assessments Annually.</a:t>
            </a:r>
          </a:p>
          <a:p>
            <a:pPr marL="128588" indent="-128588">
              <a:buFont typeface="Arial" panose="020B0604020202020204" pitchFamily="34" charset="0"/>
              <a:buChar char="•"/>
            </a:pPr>
            <a:r>
              <a:rPr lang="en-IE" sz="563"/>
              <a:t>Timetabling structures facilitate inclusion </a:t>
            </a:r>
            <a:endParaRPr lang="en-IE" sz="563">
              <a:cs typeface="Calibri"/>
            </a:endParaRPr>
          </a:p>
          <a:p>
            <a:pPr marL="128588" indent="-128588">
              <a:buFont typeface="Arial" panose="020B0604020202020204" pitchFamily="34" charset="0"/>
              <a:buChar char="•"/>
            </a:pPr>
            <a:r>
              <a:rPr lang="en-IE" sz="563">
                <a:cs typeface="Calibri"/>
              </a:rPr>
              <a:t>Continuity of staff </a:t>
            </a:r>
          </a:p>
          <a:p>
            <a:pPr marL="128588" indent="-128588">
              <a:buFont typeface="Arial" panose="020B0604020202020204" pitchFamily="34" charset="0"/>
              <a:buChar char="•"/>
            </a:pPr>
            <a:r>
              <a:rPr lang="en-IE" sz="563"/>
              <a:t>Curricular options such as </a:t>
            </a:r>
            <a:r>
              <a:rPr lang="en-IE" sz="563" b="1">
                <a:highlight>
                  <a:srgbClr val="FFFF00"/>
                </a:highlight>
              </a:rPr>
              <a:t>L1LP,</a:t>
            </a:r>
            <a:r>
              <a:rPr lang="en-IE" sz="563" b="1"/>
              <a:t> </a:t>
            </a:r>
            <a:r>
              <a:rPr lang="en-IE" sz="563"/>
              <a:t>L2LP,  LCA and TY.</a:t>
            </a:r>
          </a:p>
          <a:p>
            <a:pPr marL="128588" indent="-128588">
              <a:buFont typeface="Arial" panose="020B0604020202020204" pitchFamily="34" charset="0"/>
              <a:buChar char="•"/>
            </a:pPr>
            <a:r>
              <a:rPr lang="en-IE" sz="563" b="1">
                <a:highlight>
                  <a:srgbClr val="FFFF00"/>
                </a:highlight>
              </a:rPr>
              <a:t>3 X  Special Classes  - CROÍ</a:t>
            </a:r>
            <a:endParaRPr lang="en-IE" sz="563" b="1">
              <a:highlight>
                <a:srgbClr val="FFFF00"/>
              </a:highlight>
              <a:cs typeface="Calibri"/>
            </a:endParaRPr>
          </a:p>
          <a:p>
            <a:pPr marL="128588" indent="-128588">
              <a:buFont typeface="Arial" panose="020B0604020202020204" pitchFamily="34" charset="0"/>
              <a:buChar char="•"/>
            </a:pPr>
            <a:r>
              <a:rPr lang="en-IE" sz="563" b="1">
                <a:highlight>
                  <a:srgbClr val="FFFF00"/>
                </a:highlight>
              </a:rPr>
              <a:t>Linking CAT 4 Results to COS- Support </a:t>
            </a:r>
          </a:p>
          <a:p>
            <a:pPr marL="128588" indent="-128588">
              <a:buFont typeface="Arial" panose="020B0604020202020204" pitchFamily="34" charset="0"/>
              <a:buChar char="•"/>
            </a:pPr>
            <a:r>
              <a:rPr lang="en-IE" sz="563"/>
              <a:t>Subject teachers have primary responsibility for provision  </a:t>
            </a:r>
            <a:endParaRPr lang="en-IE" sz="563">
              <a:cs typeface="Calibri"/>
            </a:endParaRPr>
          </a:p>
          <a:p>
            <a:pPr marL="128588" indent="-128588">
              <a:buFont typeface="Arial" panose="020B0604020202020204" pitchFamily="34" charset="0"/>
              <a:buChar char="•"/>
            </a:pPr>
            <a:r>
              <a:rPr lang="en-IE" sz="563"/>
              <a:t>Students understand learning outcomes and expectations .</a:t>
            </a:r>
          </a:p>
          <a:p>
            <a:pPr marL="128588" indent="-128588">
              <a:buFont typeface="Arial" panose="020B0604020202020204" pitchFamily="34" charset="0"/>
              <a:buChar char="•"/>
            </a:pPr>
            <a:r>
              <a:rPr lang="en-IE" sz="563" b="1">
                <a:highlight>
                  <a:srgbClr val="FFFF00"/>
                </a:highlight>
              </a:rPr>
              <a:t>Set Targets for Students.</a:t>
            </a:r>
          </a:p>
          <a:p>
            <a:pPr marL="128588" indent="-128588">
              <a:buFont typeface="Arial" panose="020B0604020202020204" pitchFamily="34" charset="0"/>
              <a:buChar char="•"/>
            </a:pPr>
            <a:r>
              <a:rPr lang="en-IE" sz="563" b="1">
                <a:highlight>
                  <a:srgbClr val="FFFF00"/>
                </a:highlight>
              </a:rPr>
              <a:t>Areas for improvement identified in SSE plans</a:t>
            </a:r>
            <a:endParaRPr lang="en-IE" sz="563" b="1">
              <a:highlight>
                <a:srgbClr val="FFFF00"/>
              </a:highlight>
              <a:cs typeface="Calibri"/>
            </a:endParaRPr>
          </a:p>
          <a:p>
            <a:pPr marL="128588" indent="-128588">
              <a:buFont typeface="Arial" panose="020B0604020202020204" pitchFamily="34" charset="0"/>
              <a:buChar char="•"/>
            </a:pPr>
            <a:r>
              <a:rPr lang="en-IE" sz="563"/>
              <a:t>Policies are reviewed by all stakeholders.</a:t>
            </a:r>
          </a:p>
          <a:p>
            <a:pPr marL="128588" indent="-128588">
              <a:buFont typeface="Arial" panose="020B0604020202020204" pitchFamily="34" charset="0"/>
              <a:buChar char="•"/>
            </a:pPr>
            <a:r>
              <a:rPr lang="en-IE" sz="600" b="1">
                <a:highlight>
                  <a:srgbClr val="FFFF00"/>
                </a:highlight>
              </a:rPr>
              <a:t>School Ethos across COS</a:t>
            </a:r>
            <a:endParaRPr lang="en-IE" sz="600"/>
          </a:p>
          <a:p>
            <a:pPr marL="128588" indent="-128588">
              <a:buFont typeface="Arial" panose="020B0604020202020204" pitchFamily="34" charset="0"/>
              <a:buChar char="•"/>
            </a:pPr>
            <a:endParaRPr lang="en-IE" sz="563">
              <a:cs typeface="Calibri"/>
            </a:endParaRPr>
          </a:p>
          <a:p>
            <a:pPr marL="128588" indent="-128588">
              <a:buFont typeface="Arial" panose="020B0604020202020204" pitchFamily="34" charset="0"/>
              <a:buChar char="•"/>
            </a:pPr>
            <a:endParaRPr lang="en-IE" sz="825"/>
          </a:p>
          <a:p>
            <a:endParaRPr lang="en-IE" sz="825"/>
          </a:p>
        </p:txBody>
      </p:sp>
      <p:sp>
        <p:nvSpPr>
          <p:cNvPr id="7" name="TextBox 6"/>
          <p:cNvSpPr txBox="1"/>
          <p:nvPr/>
        </p:nvSpPr>
        <p:spPr>
          <a:xfrm>
            <a:off x="3856413" y="1211945"/>
            <a:ext cx="1334861" cy="2321148"/>
          </a:xfrm>
          <a:prstGeom prst="rect">
            <a:avLst/>
          </a:prstGeom>
          <a:noFill/>
        </p:spPr>
        <p:txBody>
          <a:bodyPr wrap="square" rtlCol="0" anchor="t">
            <a:spAutoFit/>
          </a:bodyPr>
          <a:lstStyle/>
          <a:p>
            <a:r>
              <a:rPr lang="en-IE" sz="788" b="1">
                <a:highlight>
                  <a:srgbClr val="FF00FF"/>
                </a:highlight>
              </a:rPr>
              <a:t>Whole School Supports for Social/ Emotional &amp; Behavioural Competence</a:t>
            </a:r>
            <a:endParaRPr lang="en-IE" sz="788" b="1">
              <a:highlight>
                <a:srgbClr val="FF00FF"/>
              </a:highlight>
              <a:cs typeface="Calibri"/>
            </a:endParaRPr>
          </a:p>
          <a:p>
            <a:pPr marL="128588" indent="-128588">
              <a:buFont typeface="Arial" panose="020B0604020202020204" pitchFamily="34" charset="0"/>
              <a:buChar char="•"/>
            </a:pPr>
            <a:r>
              <a:rPr lang="en-IE" sz="713"/>
              <a:t>Positive Learning Code of Behaviour and Rewards System.</a:t>
            </a:r>
          </a:p>
          <a:p>
            <a:pPr marL="128588" indent="-128588">
              <a:buFont typeface="Arial" panose="020B0604020202020204" pitchFamily="34" charset="0"/>
              <a:buChar char="•"/>
            </a:pPr>
            <a:r>
              <a:rPr lang="en-IE" sz="713"/>
              <a:t>Rules/Expectations.</a:t>
            </a:r>
          </a:p>
          <a:p>
            <a:pPr marL="128588" indent="-128588">
              <a:buFont typeface="Arial" panose="020B0604020202020204" pitchFamily="34" charset="0"/>
              <a:buChar char="•"/>
            </a:pPr>
            <a:r>
              <a:rPr lang="en-IE" sz="713"/>
              <a:t>Sanctions/ Rewards are clear </a:t>
            </a:r>
          </a:p>
          <a:p>
            <a:pPr marL="128588" indent="-128588">
              <a:buFont typeface="Arial" panose="020B0604020202020204" pitchFamily="34" charset="0"/>
              <a:buChar char="•"/>
            </a:pPr>
            <a:r>
              <a:rPr lang="en-IE" sz="713"/>
              <a:t>Tutor Support / Year Head</a:t>
            </a:r>
          </a:p>
          <a:p>
            <a:pPr marL="128588" indent="-128588">
              <a:buFont typeface="Arial" panose="020B0604020202020204" pitchFamily="34" charset="0"/>
              <a:buChar char="•"/>
            </a:pPr>
            <a:r>
              <a:rPr lang="en-IE" sz="713"/>
              <a:t>Guidance Support.</a:t>
            </a:r>
          </a:p>
          <a:p>
            <a:pPr marL="128588" indent="-128588">
              <a:buFont typeface="Arial" panose="020B0604020202020204" pitchFamily="34" charset="0"/>
              <a:buChar char="•"/>
            </a:pPr>
            <a:r>
              <a:rPr lang="en-IE" sz="713"/>
              <a:t>Clear ladder of referral.</a:t>
            </a:r>
          </a:p>
          <a:p>
            <a:pPr marL="128588" indent="-128588">
              <a:buFont typeface="Arial" panose="020B0604020202020204" pitchFamily="34" charset="0"/>
              <a:buChar char="•"/>
            </a:pPr>
            <a:r>
              <a:rPr lang="en-IE" sz="713"/>
              <a:t>Support for ALL PP-COS guidelines </a:t>
            </a:r>
          </a:p>
          <a:p>
            <a:pPr marL="128588" indent="-128588">
              <a:buFont typeface="Arial" panose="020B0604020202020204" pitchFamily="34" charset="0"/>
              <a:buChar char="•"/>
            </a:pPr>
            <a:r>
              <a:rPr lang="en-IE" sz="713"/>
              <a:t>Robust referral systems, both in-house and external.</a:t>
            </a:r>
          </a:p>
          <a:p>
            <a:pPr marL="128588" indent="-128588">
              <a:buFont typeface="Arial" panose="020B0604020202020204" pitchFamily="34" charset="0"/>
              <a:buChar char="•"/>
            </a:pPr>
            <a:r>
              <a:rPr lang="en-IE" sz="713" b="1">
                <a:highlight>
                  <a:srgbClr val="FFFF00"/>
                </a:highlight>
              </a:rPr>
              <a:t>Student Support Team- weekly meetings.</a:t>
            </a:r>
          </a:p>
          <a:p>
            <a:pPr marL="128588" indent="-128588">
              <a:buFont typeface="Arial" panose="020B0604020202020204" pitchFamily="34" charset="0"/>
              <a:buChar char="•"/>
            </a:pPr>
            <a:r>
              <a:rPr lang="en-IE" sz="713" b="1">
                <a:highlight>
                  <a:srgbClr val="FFFF00"/>
                </a:highlight>
              </a:rPr>
              <a:t>School Ethos across COS</a:t>
            </a:r>
            <a:endParaRPr lang="en-IE" sz="713"/>
          </a:p>
          <a:p>
            <a:endParaRPr lang="en-IE" sz="713" b="1">
              <a:highlight>
                <a:srgbClr val="FFFF00"/>
              </a:highlight>
            </a:endParaRPr>
          </a:p>
        </p:txBody>
      </p:sp>
      <p:sp>
        <p:nvSpPr>
          <p:cNvPr id="8" name="TextBox 7"/>
          <p:cNvSpPr txBox="1"/>
          <p:nvPr/>
        </p:nvSpPr>
        <p:spPr>
          <a:xfrm>
            <a:off x="5175472" y="1211945"/>
            <a:ext cx="1563007" cy="2677656"/>
          </a:xfrm>
          <a:prstGeom prst="rect">
            <a:avLst/>
          </a:prstGeom>
          <a:noFill/>
        </p:spPr>
        <p:txBody>
          <a:bodyPr wrap="square" rtlCol="0" anchor="t">
            <a:spAutoFit/>
          </a:bodyPr>
          <a:lstStyle/>
          <a:p>
            <a:r>
              <a:rPr lang="en-IE" sz="900" b="1" u="sng"/>
              <a:t>CPD Priorities 2022-2023 (e.g.)</a:t>
            </a:r>
            <a:endParaRPr lang="en-IE" sz="825"/>
          </a:p>
          <a:p>
            <a:pPr marL="128588" indent="-128588">
              <a:buFont typeface="Arial" panose="020B0604020202020204" pitchFamily="34" charset="0"/>
              <a:buChar char="•"/>
            </a:pPr>
            <a:r>
              <a:rPr lang="en-IE" sz="825">
                <a:highlight>
                  <a:srgbClr val="FFFF00"/>
                </a:highlight>
              </a:rPr>
              <a:t>Intimate Care Training.</a:t>
            </a:r>
          </a:p>
          <a:p>
            <a:pPr marL="128588" indent="-128588">
              <a:buFont typeface="Arial" panose="020B0604020202020204" pitchFamily="34" charset="0"/>
              <a:buChar char="•"/>
            </a:pPr>
            <a:r>
              <a:rPr lang="en-IE" sz="825">
                <a:highlight>
                  <a:srgbClr val="FFFF00"/>
                </a:highlight>
              </a:rPr>
              <a:t>NCSE Differentiation Workshop – All Staff</a:t>
            </a:r>
          </a:p>
          <a:p>
            <a:pPr marL="128588" indent="-128588">
              <a:buFont typeface="Arial" panose="020B0604020202020204" pitchFamily="34" charset="0"/>
              <a:buChar char="•"/>
            </a:pPr>
            <a:r>
              <a:rPr lang="en-IE" sz="825">
                <a:highlight>
                  <a:srgbClr val="FFFF00"/>
                </a:highlight>
              </a:rPr>
              <a:t>Dyslexia Workshop</a:t>
            </a:r>
          </a:p>
          <a:p>
            <a:pPr marL="128588" indent="-128588">
              <a:buFont typeface="Arial" panose="020B0604020202020204" pitchFamily="34" charset="0"/>
              <a:buChar char="•"/>
            </a:pPr>
            <a:r>
              <a:rPr lang="en-IE" sz="825">
                <a:highlight>
                  <a:srgbClr val="FFFF00"/>
                </a:highlight>
              </a:rPr>
              <a:t>SNA allocation and review training – SENCO / Deputy</a:t>
            </a:r>
          </a:p>
          <a:p>
            <a:pPr marL="128588" indent="-128588">
              <a:buFont typeface="Arial" panose="020B0604020202020204" pitchFamily="34" charset="0"/>
              <a:buChar char="•"/>
            </a:pPr>
            <a:r>
              <a:rPr lang="en-IE" sz="825">
                <a:highlight>
                  <a:srgbClr val="FFFF00"/>
                </a:highlight>
              </a:rPr>
              <a:t>ASD Training - staff teaching in Croi</a:t>
            </a:r>
          </a:p>
          <a:p>
            <a:pPr marL="128588" indent="-128588">
              <a:buFont typeface="Arial" panose="020B0604020202020204" pitchFamily="34" charset="0"/>
              <a:buChar char="•"/>
            </a:pPr>
            <a:r>
              <a:rPr lang="en-IE" sz="825">
                <a:highlight>
                  <a:srgbClr val="FFFF00"/>
                </a:highlight>
              </a:rPr>
              <a:t>L1LP / L2LP Resource Training</a:t>
            </a:r>
          </a:p>
          <a:p>
            <a:pPr marL="128588" indent="-128588">
              <a:buFont typeface="Arial" panose="020B0604020202020204" pitchFamily="34" charset="0"/>
              <a:buChar char="•"/>
            </a:pPr>
            <a:r>
              <a:rPr lang="en-IE" sz="825"/>
              <a:t>Junior Cycle- full day- all staff</a:t>
            </a:r>
          </a:p>
          <a:p>
            <a:pPr marL="128588" indent="-128588">
              <a:buFont typeface="Arial" panose="020B0604020202020204" pitchFamily="34" charset="0"/>
              <a:buChar char="•"/>
            </a:pPr>
            <a:r>
              <a:rPr lang="en-IE" sz="825">
                <a:highlight>
                  <a:srgbClr val="FFFF00"/>
                </a:highlight>
              </a:rPr>
              <a:t>JCT L2LPs- key SETs </a:t>
            </a:r>
          </a:p>
          <a:p>
            <a:pPr marL="128588" indent="-128588">
              <a:buFont typeface="Arial" panose="020B0604020202020204" pitchFamily="34" charset="0"/>
              <a:buChar char="•"/>
            </a:pPr>
            <a:r>
              <a:rPr lang="en-IE" sz="825"/>
              <a:t>Wellbeing curriculum- core staff</a:t>
            </a:r>
          </a:p>
          <a:p>
            <a:pPr marL="128588" indent="-128588">
              <a:buFont typeface="Arial" panose="020B0604020202020204" pitchFamily="34" charset="0"/>
              <a:buChar char="•"/>
            </a:pPr>
            <a:r>
              <a:rPr lang="en-IE" sz="825">
                <a:cs typeface="Calibri" panose="020F0502020204030204"/>
              </a:rPr>
              <a:t>JCT / PSS ASD training</a:t>
            </a:r>
          </a:p>
          <a:p>
            <a:pPr marL="128588" indent="-128588">
              <a:buFont typeface="Arial" panose="020B0604020202020204" pitchFamily="34" charset="0"/>
              <a:buChar char="•"/>
            </a:pPr>
            <a:endParaRPr lang="en-IE" sz="825">
              <a:cs typeface="Calibri" panose="020F0502020204030204"/>
            </a:endParaRPr>
          </a:p>
          <a:p>
            <a:pPr marL="128588" indent="-128588">
              <a:buFont typeface="Arial" panose="020B0604020202020204" pitchFamily="34" charset="0"/>
              <a:buChar char="•"/>
            </a:pPr>
            <a:endParaRPr lang="en-IE" sz="900">
              <a:cs typeface="Calibri" panose="020F0502020204030204"/>
            </a:endParaRPr>
          </a:p>
          <a:p>
            <a:endParaRPr lang="en-IE" sz="900" b="1">
              <a:cs typeface="Calibri" panose="020F0502020204030204"/>
            </a:endParaRPr>
          </a:p>
        </p:txBody>
      </p:sp>
      <p:sp>
        <p:nvSpPr>
          <p:cNvPr id="9" name="TextBox 8"/>
          <p:cNvSpPr txBox="1"/>
          <p:nvPr/>
        </p:nvSpPr>
        <p:spPr>
          <a:xfrm>
            <a:off x="6849471" y="1051560"/>
            <a:ext cx="1743026" cy="2435282"/>
          </a:xfrm>
          <a:prstGeom prst="rect">
            <a:avLst/>
          </a:prstGeom>
          <a:noFill/>
        </p:spPr>
        <p:txBody>
          <a:bodyPr wrap="square" rtlCol="0" anchor="t">
            <a:spAutoFit/>
          </a:bodyPr>
          <a:lstStyle/>
          <a:p>
            <a:r>
              <a:rPr lang="en-IE" sz="900" b="1" u="sng" dirty="0"/>
              <a:t>Key Tasks SEN Team (e.g.)</a:t>
            </a:r>
          </a:p>
          <a:p>
            <a:pPr marL="128588" indent="-128588">
              <a:buFont typeface="Wingdings" panose="05000000000000000000" pitchFamily="2" charset="2"/>
              <a:buChar char="ü"/>
            </a:pPr>
            <a:r>
              <a:rPr lang="en-IE" sz="675" dirty="0"/>
              <a:t>Review and Update Learning Register / Vsware SEN Tab for all students with AEN across he COS.</a:t>
            </a:r>
          </a:p>
          <a:p>
            <a:pPr marL="128588" indent="-128588">
              <a:buFont typeface="Wingdings" panose="05000000000000000000" pitchFamily="2" charset="2"/>
              <a:buChar char="ü"/>
            </a:pPr>
            <a:r>
              <a:rPr lang="en-IE" sz="675" dirty="0"/>
              <a:t>Standardised assessments.</a:t>
            </a:r>
          </a:p>
          <a:p>
            <a:pPr marL="128588" indent="-128588">
              <a:buFont typeface="Wingdings" panose="05000000000000000000" pitchFamily="2" charset="2"/>
              <a:buChar char="ü"/>
            </a:pPr>
            <a:r>
              <a:rPr lang="en-IE" sz="675" dirty="0">
                <a:highlight>
                  <a:srgbClr val="FFFF00"/>
                </a:highlight>
              </a:rPr>
              <a:t>Write Student Support Plans, </a:t>
            </a:r>
            <a:r>
              <a:rPr lang="en-IE" sz="675" dirty="0"/>
              <a:t>including Care Plans- 1 Child, 1 Plan approach</a:t>
            </a:r>
          </a:p>
          <a:p>
            <a:pPr marL="128588" indent="-128588">
              <a:buFont typeface="Wingdings" panose="05000000000000000000" pitchFamily="2" charset="2"/>
              <a:buChar char="ü"/>
            </a:pPr>
            <a:r>
              <a:rPr lang="en-IE" sz="675" dirty="0"/>
              <a:t>Parent meetings and reviews</a:t>
            </a:r>
          </a:p>
          <a:p>
            <a:pPr marL="128588" indent="-128588">
              <a:buFont typeface="Wingdings" panose="05000000000000000000" pitchFamily="2" charset="2"/>
              <a:buChar char="ü"/>
            </a:pPr>
            <a:r>
              <a:rPr lang="en-IE" sz="675" dirty="0"/>
              <a:t>Schoolwide screening assessments- prep &amp; schedule</a:t>
            </a:r>
          </a:p>
          <a:p>
            <a:pPr marL="128588" indent="-128588">
              <a:buFont typeface="Wingdings" panose="05000000000000000000" pitchFamily="2" charset="2"/>
              <a:buChar char="ü"/>
            </a:pPr>
            <a:r>
              <a:rPr lang="en-IE" sz="675" dirty="0"/>
              <a:t>RACE- parents meeting</a:t>
            </a:r>
          </a:p>
          <a:p>
            <a:pPr marL="128588" indent="-128588">
              <a:buFont typeface="Wingdings" panose="05000000000000000000" pitchFamily="2" charset="2"/>
              <a:buChar char="ü"/>
            </a:pPr>
            <a:r>
              <a:rPr lang="en-IE" sz="675" dirty="0"/>
              <a:t>RACE- process applications, assessments</a:t>
            </a:r>
          </a:p>
          <a:p>
            <a:pPr marL="128588" indent="-128588">
              <a:buFont typeface="Wingdings" panose="05000000000000000000" pitchFamily="2" charset="2"/>
              <a:buChar char="ü"/>
            </a:pPr>
            <a:r>
              <a:rPr lang="en-IE" sz="675" dirty="0"/>
              <a:t>CPD- audit, plan and deliver</a:t>
            </a:r>
          </a:p>
          <a:p>
            <a:pPr marL="128588" indent="-128588">
              <a:buFont typeface="Wingdings" panose="05000000000000000000" pitchFamily="2" charset="2"/>
              <a:buChar char="ü"/>
            </a:pPr>
            <a:r>
              <a:rPr lang="en-IE" sz="675" dirty="0"/>
              <a:t>SLARS- meeting &amp; consultation</a:t>
            </a:r>
          </a:p>
          <a:p>
            <a:pPr marL="128588" indent="-128588">
              <a:buFont typeface="Wingdings" panose="05000000000000000000" pitchFamily="2" charset="2"/>
              <a:buChar char="ü"/>
            </a:pPr>
            <a:r>
              <a:rPr lang="en-IE" sz="675" dirty="0"/>
              <a:t>SNA allocation and ongoing review of SNA support </a:t>
            </a:r>
          </a:p>
          <a:p>
            <a:pPr marL="128588" indent="-128588">
              <a:buFont typeface="Wingdings" panose="05000000000000000000" pitchFamily="2" charset="2"/>
              <a:buChar char="ü"/>
            </a:pPr>
            <a:r>
              <a:rPr lang="en-IE" sz="675" dirty="0"/>
              <a:t>Collaboration between SET Co, ASD Co, to optimise use of supports </a:t>
            </a:r>
          </a:p>
          <a:p>
            <a:pPr marL="128588" indent="-128588">
              <a:buFont typeface="Wingdings" panose="05000000000000000000" pitchFamily="2" charset="2"/>
              <a:buChar char="ü"/>
            </a:pPr>
            <a:r>
              <a:rPr lang="en-IE" sz="675" dirty="0">
                <a:highlight>
                  <a:srgbClr val="FFFF00"/>
                </a:highlight>
              </a:rPr>
              <a:t>Student Support Team Weekly meetings</a:t>
            </a:r>
          </a:p>
          <a:p>
            <a:pPr marL="128588" indent="-128588">
              <a:buFont typeface="Wingdings" panose="05000000000000000000" pitchFamily="2" charset="2"/>
              <a:buChar char="ü"/>
            </a:pPr>
            <a:r>
              <a:rPr lang="en-IE" sz="675" dirty="0">
                <a:cs typeface="Calibri" panose="020F0502020204030204"/>
              </a:rPr>
              <a:t>Consultation on overall timetable/mapping needs </a:t>
            </a:r>
          </a:p>
          <a:p>
            <a:pPr marL="128588" indent="-128588">
              <a:buFont typeface="Wingdings" panose="05000000000000000000" pitchFamily="2" charset="2"/>
              <a:buChar char="ü"/>
            </a:pPr>
            <a:endParaRPr lang="en-IE" sz="825" dirty="0">
              <a:cs typeface="Calibri" panose="020F0502020204030204"/>
            </a:endParaRPr>
          </a:p>
        </p:txBody>
      </p:sp>
      <p:sp>
        <p:nvSpPr>
          <p:cNvPr id="10" name="TextBox 9"/>
          <p:cNvSpPr txBox="1"/>
          <p:nvPr/>
        </p:nvSpPr>
        <p:spPr>
          <a:xfrm>
            <a:off x="8920837" y="1156804"/>
            <a:ext cx="1651228" cy="230832"/>
          </a:xfrm>
          <a:prstGeom prst="rect">
            <a:avLst/>
          </a:prstGeom>
          <a:noFill/>
        </p:spPr>
        <p:txBody>
          <a:bodyPr wrap="square" rtlCol="0">
            <a:spAutoFit/>
          </a:bodyPr>
          <a:lstStyle/>
          <a:p>
            <a:r>
              <a:rPr lang="en-IE" sz="900" b="1" u="sng"/>
              <a:t>Resource Allocation 2021-2022</a:t>
            </a:r>
          </a:p>
        </p:txBody>
      </p:sp>
      <p:graphicFrame>
        <p:nvGraphicFramePr>
          <p:cNvPr id="12" name="Diagram 11"/>
          <p:cNvGraphicFramePr/>
          <p:nvPr>
            <p:extLst>
              <p:ext uri="{D42A27DB-BD31-4B8C-83A1-F6EECF244321}">
                <p14:modId xmlns:p14="http://schemas.microsoft.com/office/powerpoint/2010/main" val="1096775707"/>
              </p:ext>
            </p:extLst>
          </p:nvPr>
        </p:nvGraphicFramePr>
        <p:xfrm>
          <a:off x="8663413" y="1435051"/>
          <a:ext cx="1934928" cy="196012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3" name="Left-Right Arrow 12"/>
          <p:cNvSpPr/>
          <p:nvPr/>
        </p:nvSpPr>
        <p:spPr>
          <a:xfrm>
            <a:off x="1654628" y="3543300"/>
            <a:ext cx="4953678" cy="204137"/>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a:cs typeface="Calibri"/>
              </a:rPr>
              <a:t>Integrating the </a:t>
            </a:r>
            <a:r>
              <a:rPr lang="en-IE" sz="1200">
                <a:solidFill>
                  <a:schemeClr val="bg1"/>
                </a:solidFill>
                <a:cs typeface="Calibri"/>
              </a:rPr>
              <a:t>Guidelines Appendix 6: Self-Reflective Questionnaire</a:t>
            </a:r>
            <a:r>
              <a:rPr lang="en-IE" sz="1200">
                <a:solidFill>
                  <a:schemeClr val="tx2">
                    <a:lumMod val="50000"/>
                  </a:schemeClr>
                </a:solidFill>
                <a:cs typeface="Calibri"/>
              </a:rPr>
              <a:t> </a:t>
            </a:r>
          </a:p>
        </p:txBody>
      </p:sp>
      <p:sp>
        <p:nvSpPr>
          <p:cNvPr id="14" name="TextBox 13"/>
          <p:cNvSpPr txBox="1"/>
          <p:nvPr/>
        </p:nvSpPr>
        <p:spPr>
          <a:xfrm>
            <a:off x="1419637" y="3747437"/>
            <a:ext cx="1750144" cy="3489417"/>
          </a:xfrm>
          <a:prstGeom prst="rect">
            <a:avLst/>
          </a:prstGeom>
          <a:noFill/>
        </p:spPr>
        <p:txBody>
          <a:bodyPr wrap="square" rtlCol="0" anchor="t">
            <a:spAutoFit/>
          </a:bodyPr>
          <a:lstStyle/>
          <a:p>
            <a:r>
              <a:rPr lang="en-IE" sz="1050" b="1"/>
              <a:t>Step One- IDENTIFY</a:t>
            </a:r>
          </a:p>
          <a:p>
            <a:pPr marL="214313" indent="-214313">
              <a:buFont typeface="Wingdings" panose="05000000000000000000" pitchFamily="2" charset="2"/>
              <a:buChar char="ü"/>
            </a:pPr>
            <a:r>
              <a:rPr lang="en-IE" sz="800" b="1"/>
              <a:t>Tus Maith Program</a:t>
            </a:r>
            <a:r>
              <a:rPr lang="en-IE" sz="800" b="1">
                <a:cs typeface="Calibri"/>
              </a:rPr>
              <a:t>- </a:t>
            </a:r>
            <a:r>
              <a:rPr lang="en-IE" sz="800"/>
              <a:t>Gather and analyse data from Primary School Passports- </a:t>
            </a:r>
          </a:p>
          <a:p>
            <a:pPr marL="214313" indent="-214313">
              <a:buFont typeface="Wingdings" panose="05000000000000000000" pitchFamily="2" charset="2"/>
              <a:buChar char="ü"/>
            </a:pPr>
            <a:r>
              <a:rPr lang="en-IE" sz="800"/>
              <a:t>Gather and Review Professional Reports </a:t>
            </a:r>
          </a:p>
          <a:p>
            <a:pPr marL="214313" indent="-214313">
              <a:buFont typeface="Wingdings" panose="05000000000000000000" pitchFamily="2" charset="2"/>
              <a:buChar char="ü"/>
            </a:pPr>
            <a:r>
              <a:rPr lang="en-IE" sz="800">
                <a:cs typeface="Calibri"/>
              </a:rPr>
              <a:t>Learning Environment Checklists</a:t>
            </a:r>
          </a:p>
          <a:p>
            <a:pPr marL="214313" indent="-214313">
              <a:buFont typeface="Wingdings" panose="05000000000000000000" pitchFamily="2" charset="2"/>
              <a:buChar char="ü"/>
            </a:pPr>
            <a:r>
              <a:rPr lang="en-IE" sz="800"/>
              <a:t>Consultation with Parents and Students .</a:t>
            </a:r>
          </a:p>
          <a:p>
            <a:pPr marL="214313" indent="-214313">
              <a:buFont typeface="Wingdings" panose="05000000000000000000" pitchFamily="2" charset="2"/>
              <a:buChar char="ü"/>
            </a:pPr>
            <a:r>
              <a:rPr lang="en-IE" sz="800"/>
              <a:t>Consultation with outside agencies if necessary.</a:t>
            </a:r>
          </a:p>
          <a:p>
            <a:pPr marL="214313" indent="-214313">
              <a:buFont typeface="Wingdings" panose="05000000000000000000" pitchFamily="2" charset="2"/>
              <a:buChar char="ü"/>
            </a:pPr>
            <a:r>
              <a:rPr lang="en-IE" sz="800"/>
              <a:t>Consultation with NCSE – assistive Technology / SEN transport etc. </a:t>
            </a:r>
          </a:p>
          <a:p>
            <a:pPr marL="214313" indent="-214313">
              <a:buFont typeface="Wingdings" panose="05000000000000000000" pitchFamily="2" charset="2"/>
              <a:buChar char="ü"/>
            </a:pPr>
            <a:r>
              <a:rPr lang="en-IE" sz="800"/>
              <a:t>First Year Screening Tests</a:t>
            </a:r>
            <a:endParaRPr lang="en-IE" sz="800">
              <a:cs typeface="Calibri"/>
            </a:endParaRPr>
          </a:p>
          <a:p>
            <a:pPr marL="214313" indent="-214313">
              <a:buFont typeface="Wingdings" panose="05000000000000000000" pitchFamily="2" charset="2"/>
              <a:buChar char="ü"/>
            </a:pPr>
            <a:r>
              <a:rPr lang="en-IE" sz="800"/>
              <a:t>Second Year- Screening Tests</a:t>
            </a:r>
            <a:endParaRPr lang="en-IE" sz="800">
              <a:cs typeface="Calibri"/>
            </a:endParaRPr>
          </a:p>
          <a:p>
            <a:pPr marL="214313" indent="-214313">
              <a:buFont typeface="Wingdings" panose="05000000000000000000" pitchFamily="2" charset="2"/>
              <a:buChar char="ü"/>
            </a:pPr>
            <a:r>
              <a:rPr lang="en-IE" sz="800"/>
              <a:t>Review of Semester Exams .</a:t>
            </a:r>
          </a:p>
          <a:p>
            <a:pPr marL="214313" indent="-214313">
              <a:buFont typeface="Wingdings" panose="05000000000000000000" pitchFamily="2" charset="2"/>
              <a:buChar char="ü"/>
            </a:pPr>
            <a:r>
              <a:rPr lang="en-IE" sz="800">
                <a:highlight>
                  <a:srgbClr val="FFFF00"/>
                </a:highlight>
                <a:cs typeface="Calibri"/>
              </a:rPr>
              <a:t>Academic Tracking </a:t>
            </a:r>
            <a:endParaRPr lang="en-IE" sz="800">
              <a:cs typeface="Calibri"/>
            </a:endParaRPr>
          </a:p>
          <a:p>
            <a:pPr marL="214313" indent="-214313">
              <a:buFont typeface="Wingdings" panose="05000000000000000000" pitchFamily="2" charset="2"/>
              <a:buChar char="ü"/>
            </a:pPr>
            <a:r>
              <a:rPr lang="en-IE" sz="800"/>
              <a:t>RACE Testing  for JC State Exams -</a:t>
            </a:r>
            <a:endParaRPr lang="en-IE" sz="800">
              <a:cs typeface="Calibri"/>
            </a:endParaRPr>
          </a:p>
          <a:p>
            <a:pPr marL="214313" indent="-214313">
              <a:buFont typeface="Wingdings" panose="05000000000000000000" pitchFamily="2" charset="2"/>
              <a:buChar char="ü"/>
            </a:pPr>
            <a:r>
              <a:rPr lang="en-IE" sz="800" b="1">
                <a:solidFill>
                  <a:srgbClr val="FF0000"/>
                </a:solidFill>
              </a:rPr>
              <a:t>Teacher referrals/Progress reviews/Subject Teachers survey </a:t>
            </a:r>
            <a:endParaRPr lang="en-IE" sz="800" b="1">
              <a:solidFill>
                <a:srgbClr val="FF0000"/>
              </a:solidFill>
              <a:cs typeface="Calibri"/>
            </a:endParaRPr>
          </a:p>
          <a:p>
            <a:pPr marL="214313" indent="-214313">
              <a:buFont typeface="Wingdings" panose="05000000000000000000" pitchFamily="2" charset="2"/>
              <a:buChar char="ü"/>
            </a:pPr>
            <a:r>
              <a:rPr lang="en-IE" sz="800"/>
              <a:t>Attendance Tracking.</a:t>
            </a:r>
            <a:endParaRPr lang="en-IE" sz="800">
              <a:cs typeface="Calibri"/>
            </a:endParaRPr>
          </a:p>
          <a:p>
            <a:pPr marL="214313" indent="-214313">
              <a:buFont typeface="Wingdings" panose="05000000000000000000" pitchFamily="2" charset="2"/>
              <a:buChar char="ü"/>
            </a:pPr>
            <a:endParaRPr lang="en-IE" sz="825">
              <a:cs typeface="Calibri" panose="020F0502020204030204"/>
            </a:endParaRPr>
          </a:p>
          <a:p>
            <a:pPr marL="214313" indent="-214313">
              <a:buFont typeface="Wingdings" panose="05000000000000000000" pitchFamily="2" charset="2"/>
              <a:buChar char="ü"/>
            </a:pPr>
            <a:endParaRPr lang="en-IE" sz="900">
              <a:cs typeface="Calibri" panose="020F0502020204030204"/>
            </a:endParaRPr>
          </a:p>
          <a:p>
            <a:pPr marL="214313" indent="-214313">
              <a:buFont typeface="Wingdings" panose="05000000000000000000" pitchFamily="2" charset="2"/>
              <a:buChar char="ü"/>
            </a:pPr>
            <a:endParaRPr lang="en-IE" sz="900" i="1">
              <a:cs typeface="Calibri" panose="020F0502020204030204"/>
            </a:endParaRPr>
          </a:p>
        </p:txBody>
      </p:sp>
      <p:sp>
        <p:nvSpPr>
          <p:cNvPr id="15" name="TextBox 14"/>
          <p:cNvSpPr txBox="1"/>
          <p:nvPr/>
        </p:nvSpPr>
        <p:spPr>
          <a:xfrm>
            <a:off x="3154786" y="3717370"/>
            <a:ext cx="1749888" cy="4197303"/>
          </a:xfrm>
          <a:prstGeom prst="rect">
            <a:avLst/>
          </a:prstGeom>
          <a:noFill/>
        </p:spPr>
        <p:txBody>
          <a:bodyPr wrap="square" rtlCol="0" anchor="t">
            <a:spAutoFit/>
          </a:bodyPr>
          <a:lstStyle/>
          <a:p>
            <a:r>
              <a:rPr lang="en-IE" sz="800" b="1"/>
              <a:t>Step Two- MEET NEED</a:t>
            </a:r>
          </a:p>
          <a:p>
            <a:pPr marL="128588" indent="-128588">
              <a:buFont typeface="Wingdings" panose="05000000000000000000" pitchFamily="2" charset="2"/>
              <a:buChar char="ü"/>
            </a:pPr>
            <a:r>
              <a:rPr lang="en-GB" sz="800" b="1">
                <a:ea typeface="+mn-lt"/>
                <a:cs typeface="+mn-lt"/>
              </a:rPr>
              <a:t>Draw up SSF - outline</a:t>
            </a:r>
          </a:p>
          <a:p>
            <a:r>
              <a:rPr lang="en-GB" sz="800">
                <a:ea typeface="+mn-lt"/>
                <a:cs typeface="+mn-lt"/>
              </a:rPr>
              <a:t>Why are You Targeting this Student.</a:t>
            </a:r>
          </a:p>
          <a:p>
            <a:r>
              <a:rPr lang="en-GB" sz="800">
                <a:ea typeface="+mn-lt"/>
                <a:cs typeface="+mn-lt"/>
              </a:rPr>
              <a:t>What are the students individual Targets?</a:t>
            </a:r>
            <a:endParaRPr lang="en-GB" sz="800"/>
          </a:p>
          <a:p>
            <a:r>
              <a:rPr lang="en-GB" sz="800">
                <a:ea typeface="+mn-lt"/>
                <a:cs typeface="+mn-lt"/>
              </a:rPr>
              <a:t>What strategies are You using to meet these targets?</a:t>
            </a:r>
          </a:p>
          <a:p>
            <a:pPr marL="128588" indent="-128588">
              <a:buFont typeface="Wingdings" panose="05000000000000000000" pitchFamily="2" charset="2"/>
              <a:buChar char="ü"/>
            </a:pPr>
            <a:r>
              <a:rPr lang="en-IE" sz="800"/>
              <a:t>Plan and Implement early intervention approaches</a:t>
            </a:r>
            <a:r>
              <a:rPr lang="en-IE" sz="800">
                <a:cs typeface="Calibri"/>
              </a:rPr>
              <a:t>.</a:t>
            </a:r>
          </a:p>
          <a:p>
            <a:pPr marL="128588" indent="-128588">
              <a:buFont typeface="Wingdings" panose="05000000000000000000" pitchFamily="2" charset="2"/>
              <a:buChar char="ü"/>
            </a:pPr>
            <a:r>
              <a:rPr lang="en-IE" sz="800"/>
              <a:t>Vary modes of delivery based on needs- individual, small group or co-teaching </a:t>
            </a:r>
            <a:endParaRPr lang="en-IE" sz="800">
              <a:cs typeface="Calibri"/>
            </a:endParaRPr>
          </a:p>
          <a:p>
            <a:pPr marL="128588" indent="-128588">
              <a:buFont typeface="Wingdings" panose="05000000000000000000" pitchFamily="2" charset="2"/>
              <a:buChar char="ü"/>
            </a:pPr>
            <a:r>
              <a:rPr lang="en-IE" sz="800"/>
              <a:t>Targeted withdrawal for some Evidenced-based interventions (learning and behavioural)  VEP, Catch-Up, Friends, ALERT, Toe By Toe, delivered by the most suitable staff. </a:t>
            </a:r>
            <a:endParaRPr lang="en-IE" sz="800">
              <a:cs typeface="Calibri"/>
            </a:endParaRPr>
          </a:p>
          <a:p>
            <a:pPr marL="128588" indent="-128588">
              <a:buFont typeface="Wingdings" panose="05000000000000000000" pitchFamily="2" charset="2"/>
              <a:buChar char="ü"/>
            </a:pPr>
            <a:r>
              <a:rPr lang="en-IE" sz="800"/>
              <a:t>External Support and/ or referral</a:t>
            </a:r>
            <a:endParaRPr lang="en-IE" sz="800">
              <a:cs typeface="Calibri"/>
            </a:endParaRPr>
          </a:p>
          <a:p>
            <a:pPr marL="128588" indent="-128588">
              <a:buFont typeface="Wingdings" panose="05000000000000000000" pitchFamily="2" charset="2"/>
              <a:buChar char="ü"/>
            </a:pPr>
            <a:r>
              <a:rPr lang="en-IE" sz="800"/>
              <a:t>Reapply evidenced based assessment (Assessment For Intervention)</a:t>
            </a:r>
            <a:endParaRPr lang="en-IE" sz="800">
              <a:cs typeface="Calibri"/>
            </a:endParaRPr>
          </a:p>
          <a:p>
            <a:pPr marL="128588" indent="-128588">
              <a:buFont typeface="Wingdings" panose="05000000000000000000" pitchFamily="2" charset="2"/>
              <a:buChar char="ü"/>
            </a:pPr>
            <a:r>
              <a:rPr lang="en-IE" sz="800"/>
              <a:t>Support for all subject teachers on differentiation/suitable teaching approaches </a:t>
            </a:r>
            <a:endParaRPr lang="en-IE" sz="800">
              <a:cs typeface="Calibri"/>
            </a:endParaRPr>
          </a:p>
          <a:p>
            <a:endParaRPr lang="en-IE" sz="675">
              <a:ea typeface="+mn-lt"/>
              <a:cs typeface="+mn-lt"/>
            </a:endParaRPr>
          </a:p>
          <a:p>
            <a:pPr marL="214313" indent="-214313">
              <a:buFont typeface="Wingdings" panose="05000000000000000000" pitchFamily="2" charset="2"/>
              <a:buChar char="ü"/>
            </a:pPr>
            <a:endParaRPr lang="en-IE" sz="750">
              <a:cs typeface="Calibri" panose="020F0502020204030204"/>
            </a:endParaRPr>
          </a:p>
          <a:p>
            <a:endParaRPr lang="en-IE" sz="750">
              <a:cs typeface="Calibri" panose="020F0502020204030204"/>
            </a:endParaRPr>
          </a:p>
          <a:p>
            <a:endParaRPr lang="en-IE" sz="1350">
              <a:cs typeface="Calibri"/>
            </a:endParaRPr>
          </a:p>
          <a:p>
            <a:pPr marL="214313" indent="-214313">
              <a:buFont typeface="Wingdings" panose="05000000000000000000" pitchFamily="2" charset="2"/>
              <a:buChar char="ü"/>
            </a:pPr>
            <a:endParaRPr lang="en-IE" sz="750">
              <a:cs typeface="Calibri"/>
            </a:endParaRPr>
          </a:p>
          <a:p>
            <a:pPr marL="214313" indent="-214313">
              <a:buFont typeface="Wingdings" panose="05000000000000000000" pitchFamily="2" charset="2"/>
              <a:buChar char="ü"/>
            </a:pPr>
            <a:endParaRPr lang="en-IE" sz="750">
              <a:cs typeface="Calibri"/>
            </a:endParaRPr>
          </a:p>
          <a:p>
            <a:endParaRPr lang="en-IE" sz="750">
              <a:cs typeface="Calibri"/>
            </a:endParaRPr>
          </a:p>
          <a:p>
            <a:pPr marL="214313" indent="-214313">
              <a:buFont typeface="Wingdings" panose="05000000000000000000" pitchFamily="2" charset="2"/>
              <a:buChar char="ü"/>
            </a:pPr>
            <a:endParaRPr lang="en-IE" sz="900">
              <a:cs typeface="Calibri" panose="020F0502020204030204"/>
            </a:endParaRPr>
          </a:p>
        </p:txBody>
      </p:sp>
      <p:sp>
        <p:nvSpPr>
          <p:cNvPr id="16" name="TextBox 15"/>
          <p:cNvSpPr txBox="1"/>
          <p:nvPr/>
        </p:nvSpPr>
        <p:spPr>
          <a:xfrm>
            <a:off x="4951970" y="3683575"/>
            <a:ext cx="1959535" cy="3781805"/>
          </a:xfrm>
          <a:prstGeom prst="rect">
            <a:avLst/>
          </a:prstGeom>
          <a:noFill/>
        </p:spPr>
        <p:txBody>
          <a:bodyPr wrap="square" rtlCol="0" anchor="t">
            <a:spAutoFit/>
          </a:bodyPr>
          <a:lstStyle/>
          <a:p>
            <a:r>
              <a:rPr lang="en-IE" sz="950" b="1"/>
              <a:t>Step Three- MONITOR &amp; RECORD</a:t>
            </a:r>
          </a:p>
          <a:p>
            <a:pPr marL="214313" indent="-214313">
              <a:buFont typeface="Wingdings" panose="05000000000000000000" pitchFamily="2" charset="2"/>
              <a:buChar char="ü"/>
            </a:pPr>
            <a:r>
              <a:rPr lang="en-IE" sz="900">
                <a:highlight>
                  <a:srgbClr val="FFFF00"/>
                </a:highlight>
              </a:rPr>
              <a:t>Review Reports termly (including SSFs/  PPPs).</a:t>
            </a:r>
          </a:p>
          <a:p>
            <a:pPr marL="214313" indent="-214313">
              <a:buFont typeface="Wingdings" panose="05000000000000000000" pitchFamily="2" charset="2"/>
              <a:buChar char="ü"/>
            </a:pPr>
            <a:r>
              <a:rPr lang="en-IE" sz="900"/>
              <a:t>Record Baseline data and set measurable targets, time-specific. </a:t>
            </a:r>
          </a:p>
          <a:p>
            <a:pPr marL="214313" indent="-214313">
              <a:buFont typeface="Wingdings" panose="05000000000000000000" pitchFamily="2" charset="2"/>
              <a:buChar char="ü"/>
            </a:pPr>
            <a:r>
              <a:rPr lang="en-IE" sz="900"/>
              <a:t>Continuous assessment data</a:t>
            </a:r>
          </a:p>
          <a:p>
            <a:pPr marL="214313" indent="-214313">
              <a:buFont typeface="Wingdings" panose="05000000000000000000" pitchFamily="2" charset="2"/>
              <a:buChar char="ü"/>
            </a:pPr>
            <a:r>
              <a:rPr lang="en-IE" sz="900"/>
              <a:t>Engagement in school life</a:t>
            </a:r>
          </a:p>
          <a:p>
            <a:pPr marL="214313" indent="-214313">
              <a:buFont typeface="Wingdings" panose="05000000000000000000" pitchFamily="2" charset="2"/>
              <a:buChar char="ü"/>
            </a:pPr>
            <a:r>
              <a:rPr lang="en-IE" sz="900"/>
              <a:t>Wellbeing- </a:t>
            </a:r>
            <a:r>
              <a:rPr lang="en-IE" sz="900">
                <a:highlight>
                  <a:srgbClr val="FFFF00"/>
                </a:highlight>
              </a:rPr>
              <a:t>Student Support Team</a:t>
            </a:r>
          </a:p>
          <a:p>
            <a:pPr marL="214313" indent="-214313">
              <a:buFont typeface="Wingdings" panose="05000000000000000000" pitchFamily="2" charset="2"/>
              <a:buChar char="ü"/>
            </a:pPr>
            <a:r>
              <a:rPr lang="en-IE" sz="900"/>
              <a:t>Parents Meetings</a:t>
            </a:r>
          </a:p>
          <a:p>
            <a:pPr marL="214313" indent="-214313">
              <a:buFont typeface="Wingdings" panose="05000000000000000000" pitchFamily="2" charset="2"/>
              <a:buChar char="ü"/>
            </a:pPr>
            <a:r>
              <a:rPr lang="en-IE" sz="900"/>
              <a:t>Assessment for Intervention- retesting and informed planning</a:t>
            </a:r>
          </a:p>
          <a:p>
            <a:pPr marL="214313" indent="-214313">
              <a:buFont typeface="Wingdings" panose="05000000000000000000" pitchFamily="2" charset="2"/>
              <a:buChar char="ü"/>
            </a:pPr>
            <a:r>
              <a:rPr lang="en-IE" sz="900"/>
              <a:t>Review of outcomes at individual, group, class and whole-school level </a:t>
            </a:r>
          </a:p>
          <a:p>
            <a:pPr marL="214313" indent="-214313">
              <a:buFont typeface="Wingdings" panose="05000000000000000000" pitchFamily="2" charset="2"/>
              <a:buChar char="ü"/>
            </a:pPr>
            <a:r>
              <a:rPr lang="en-IE" sz="900"/>
              <a:t>Retesting- further referral</a:t>
            </a:r>
          </a:p>
          <a:p>
            <a:pPr marL="214313" indent="-214313">
              <a:buFont typeface="Wingdings" panose="05000000000000000000" pitchFamily="2" charset="2"/>
              <a:buChar char="ü"/>
            </a:pPr>
            <a:r>
              <a:rPr lang="en-IE" sz="900"/>
              <a:t>Observations- SNA support</a:t>
            </a:r>
          </a:p>
          <a:p>
            <a:pPr marL="214313" indent="-214313">
              <a:buFont typeface="Wingdings" panose="05000000000000000000" pitchFamily="2" charset="2"/>
              <a:buChar char="ü"/>
            </a:pPr>
            <a:r>
              <a:rPr lang="en-IE" sz="900"/>
              <a:t>VS Ware integration with documents.</a:t>
            </a:r>
          </a:p>
          <a:p>
            <a:pPr marL="214313" indent="-214313">
              <a:buFont typeface="Wingdings" panose="05000000000000000000" pitchFamily="2" charset="2"/>
              <a:buChar char="ü"/>
            </a:pPr>
            <a:r>
              <a:rPr lang="en-IE" sz="900"/>
              <a:t>Updating Learning Register / SEN Tab on Vsware. </a:t>
            </a:r>
          </a:p>
          <a:p>
            <a:pPr marL="214313" indent="-214313">
              <a:buFont typeface="Wingdings" panose="05000000000000000000" pitchFamily="2" charset="2"/>
              <a:buChar char="ü"/>
            </a:pPr>
            <a:endParaRPr lang="en-IE" sz="675">
              <a:cs typeface="Calibri"/>
            </a:endParaRPr>
          </a:p>
          <a:p>
            <a:endParaRPr lang="en-IE" sz="825"/>
          </a:p>
          <a:p>
            <a:pPr marL="214313" indent="-214313">
              <a:buFont typeface="Wingdings" panose="05000000000000000000" pitchFamily="2" charset="2"/>
              <a:buChar char="ü"/>
            </a:pPr>
            <a:endParaRPr lang="en-IE" sz="825"/>
          </a:p>
          <a:p>
            <a:pPr marL="214313" indent="-214313">
              <a:buFont typeface="Wingdings" panose="05000000000000000000" pitchFamily="2" charset="2"/>
              <a:buChar char="ü"/>
            </a:pPr>
            <a:endParaRPr lang="en-IE" sz="900"/>
          </a:p>
          <a:p>
            <a:pPr marL="214313" indent="-214313">
              <a:buFont typeface="Wingdings" panose="05000000000000000000" pitchFamily="2" charset="2"/>
              <a:buChar char="ü"/>
            </a:pPr>
            <a:endParaRPr lang="en-IE" sz="900"/>
          </a:p>
        </p:txBody>
      </p:sp>
      <p:sp>
        <p:nvSpPr>
          <p:cNvPr id="17" name="TextBox 16"/>
          <p:cNvSpPr txBox="1"/>
          <p:nvPr/>
        </p:nvSpPr>
        <p:spPr>
          <a:xfrm>
            <a:off x="6893043" y="3606562"/>
            <a:ext cx="1570601" cy="369332"/>
          </a:xfrm>
          <a:prstGeom prst="rect">
            <a:avLst/>
          </a:prstGeom>
          <a:noFill/>
        </p:spPr>
        <p:txBody>
          <a:bodyPr wrap="square" rtlCol="0">
            <a:spAutoFit/>
          </a:bodyPr>
          <a:lstStyle/>
          <a:p>
            <a:r>
              <a:rPr lang="en-IE" sz="900" b="1" u="sng"/>
              <a:t>Integration &amp; Support- Whole School Approach</a:t>
            </a:r>
          </a:p>
        </p:txBody>
      </p:sp>
      <p:graphicFrame>
        <p:nvGraphicFramePr>
          <p:cNvPr id="18" name="Diagram 17"/>
          <p:cNvGraphicFramePr/>
          <p:nvPr>
            <p:extLst>
              <p:ext uri="{D42A27DB-BD31-4B8C-83A1-F6EECF244321}">
                <p14:modId xmlns:p14="http://schemas.microsoft.com/office/powerpoint/2010/main" val="175908021"/>
              </p:ext>
            </p:extLst>
          </p:nvPr>
        </p:nvGraphicFramePr>
        <p:xfrm>
          <a:off x="6776806" y="3982041"/>
          <a:ext cx="1794898" cy="2066474"/>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19" name="TextBox 18"/>
          <p:cNvSpPr txBox="1"/>
          <p:nvPr/>
        </p:nvSpPr>
        <p:spPr>
          <a:xfrm>
            <a:off x="8646654" y="3550202"/>
            <a:ext cx="2021346" cy="2169825"/>
          </a:xfrm>
          <a:prstGeom prst="rect">
            <a:avLst/>
          </a:prstGeom>
          <a:noFill/>
        </p:spPr>
        <p:txBody>
          <a:bodyPr wrap="square" rtlCol="0" anchor="t">
            <a:spAutoFit/>
          </a:bodyPr>
          <a:lstStyle/>
          <a:p>
            <a:r>
              <a:rPr lang="en-IE" sz="900" b="1" u="sng"/>
              <a:t>Post COVID – reset in CPS</a:t>
            </a:r>
            <a:endParaRPr lang="en-IE" sz="900" b="1" u="sng">
              <a:cs typeface="Calibri" panose="020F0502020204030204"/>
            </a:endParaRPr>
          </a:p>
          <a:p>
            <a:pPr marL="128588" indent="-128588">
              <a:buFont typeface="Arial" panose="020B0604020202020204" pitchFamily="34" charset="0"/>
              <a:buChar char="•"/>
            </a:pPr>
            <a:r>
              <a:rPr lang="en-IE" sz="900">
                <a:highlight>
                  <a:srgbClr val="FFFF00"/>
                </a:highlight>
                <a:cs typeface="Calibri" panose="020F0502020204030204"/>
              </a:rPr>
              <a:t>Support Hub (21-22)</a:t>
            </a:r>
          </a:p>
          <a:p>
            <a:pPr marL="128588" indent="-128588">
              <a:buFont typeface="Arial" panose="020B0604020202020204" pitchFamily="34" charset="0"/>
              <a:buChar char="•"/>
            </a:pPr>
            <a:r>
              <a:rPr lang="en-IE" sz="900">
                <a:highlight>
                  <a:srgbClr val="FFFF00"/>
                </a:highlight>
                <a:cs typeface="Calibri" panose="020F0502020204030204"/>
              </a:rPr>
              <a:t>1</a:t>
            </a:r>
            <a:r>
              <a:rPr lang="en-IE" sz="900" baseline="30000">
                <a:highlight>
                  <a:srgbClr val="FFFF00"/>
                </a:highlight>
                <a:cs typeface="Calibri" panose="020F0502020204030204"/>
              </a:rPr>
              <a:t>st</a:t>
            </a:r>
            <a:r>
              <a:rPr lang="en-IE" sz="900">
                <a:highlight>
                  <a:srgbClr val="FFFF00"/>
                </a:highlight>
                <a:cs typeface="Calibri" panose="020F0502020204030204"/>
              </a:rPr>
              <a:t> / 2</a:t>
            </a:r>
            <a:r>
              <a:rPr lang="en-IE" sz="900" baseline="30000">
                <a:highlight>
                  <a:srgbClr val="FFFF00"/>
                </a:highlight>
                <a:cs typeface="Calibri" panose="020F0502020204030204"/>
              </a:rPr>
              <a:t>nd</a:t>
            </a:r>
            <a:r>
              <a:rPr lang="en-IE" sz="900">
                <a:highlight>
                  <a:srgbClr val="FFFF00"/>
                </a:highlight>
                <a:cs typeface="Calibri" panose="020F0502020204030204"/>
              </a:rPr>
              <a:t> </a:t>
            </a:r>
            <a:r>
              <a:rPr lang="en-IE" sz="900" err="1">
                <a:highlight>
                  <a:srgbClr val="FFFF00"/>
                </a:highlight>
                <a:cs typeface="Calibri" panose="020F0502020204030204"/>
              </a:rPr>
              <a:t>Yrs</a:t>
            </a:r>
            <a:r>
              <a:rPr lang="en-IE" sz="900">
                <a:highlight>
                  <a:srgbClr val="FFFF00"/>
                </a:highlight>
                <a:cs typeface="Calibri" panose="020F0502020204030204"/>
              </a:rPr>
              <a:t> stay in for Lunch (22-23)</a:t>
            </a:r>
          </a:p>
          <a:p>
            <a:pPr marL="128588" indent="-128588">
              <a:buFont typeface="Arial" panose="020B0604020202020204" pitchFamily="34" charset="0"/>
              <a:buChar char="•"/>
            </a:pPr>
            <a:r>
              <a:rPr lang="en-IE" sz="900">
                <a:highlight>
                  <a:srgbClr val="FFFF00"/>
                </a:highlight>
                <a:cs typeface="Calibri" panose="020F0502020204030204"/>
              </a:rPr>
              <a:t>All AFL strategies back</a:t>
            </a:r>
          </a:p>
          <a:p>
            <a:pPr marL="128588" indent="-128588">
              <a:buFont typeface="Arial" panose="020B0604020202020204" pitchFamily="34" charset="0"/>
              <a:buChar char="•"/>
            </a:pPr>
            <a:r>
              <a:rPr lang="en-IE" sz="900">
                <a:highlight>
                  <a:srgbClr val="FFFF00"/>
                </a:highlight>
                <a:cs typeface="Calibri" panose="020F0502020204030204"/>
              </a:rPr>
              <a:t>All group work back</a:t>
            </a:r>
          </a:p>
          <a:p>
            <a:pPr marL="128588" indent="-128588">
              <a:buFont typeface="Arial" panose="020B0604020202020204" pitchFamily="34" charset="0"/>
              <a:buChar char="•"/>
            </a:pPr>
            <a:r>
              <a:rPr lang="en-IE" sz="900">
                <a:highlight>
                  <a:srgbClr val="FFFF00"/>
                </a:highlight>
                <a:cs typeface="Calibri" panose="020F0502020204030204"/>
              </a:rPr>
              <a:t>Homework Club back</a:t>
            </a:r>
          </a:p>
          <a:p>
            <a:pPr marL="128588" indent="-128588">
              <a:buFont typeface="Arial" panose="020B0604020202020204" pitchFamily="34" charset="0"/>
              <a:buChar char="•"/>
            </a:pPr>
            <a:r>
              <a:rPr lang="en-IE" sz="900">
                <a:highlight>
                  <a:srgbClr val="FFFF00"/>
                </a:highlight>
                <a:cs typeface="Calibri" panose="020F0502020204030204"/>
              </a:rPr>
              <a:t>Maths Club Back - Tuesdays</a:t>
            </a:r>
          </a:p>
          <a:p>
            <a:pPr marL="128588" indent="-128588">
              <a:buFont typeface="Arial" panose="020B0604020202020204" pitchFamily="34" charset="0"/>
              <a:buChar char="•"/>
            </a:pPr>
            <a:r>
              <a:rPr lang="en-IE" sz="900">
                <a:highlight>
                  <a:srgbClr val="FFFF00"/>
                </a:highlight>
                <a:cs typeface="Calibri" panose="020F0502020204030204"/>
              </a:rPr>
              <a:t>All Extracurricular sports back</a:t>
            </a:r>
          </a:p>
          <a:p>
            <a:pPr marL="128588" indent="-128588">
              <a:buFont typeface="Arial" panose="020B0604020202020204" pitchFamily="34" charset="0"/>
              <a:buChar char="•"/>
            </a:pPr>
            <a:r>
              <a:rPr lang="en-IE" sz="900">
                <a:highlight>
                  <a:srgbClr val="FFFF00"/>
                </a:highlight>
                <a:cs typeface="Calibri" panose="020F0502020204030204"/>
              </a:rPr>
              <a:t>Green School committee back</a:t>
            </a:r>
          </a:p>
          <a:p>
            <a:pPr marL="128588" indent="-128588">
              <a:buFont typeface="Arial" panose="020B0604020202020204" pitchFamily="34" charset="0"/>
              <a:buChar char="•"/>
            </a:pPr>
            <a:r>
              <a:rPr lang="en-IE" sz="900">
                <a:highlight>
                  <a:srgbClr val="FFFF00"/>
                </a:highlight>
                <a:cs typeface="Calibri" panose="020F0502020204030204"/>
              </a:rPr>
              <a:t>Talent Show back – Music Dept.</a:t>
            </a:r>
          </a:p>
          <a:p>
            <a:pPr marL="128588" indent="-128588">
              <a:buFont typeface="Arial" panose="020B0604020202020204" pitchFamily="34" charset="0"/>
              <a:buChar char="•"/>
            </a:pPr>
            <a:r>
              <a:rPr lang="en-IE" sz="900">
                <a:highlight>
                  <a:srgbClr val="FFFF00"/>
                </a:highlight>
                <a:cs typeface="Calibri" panose="020F0502020204030204"/>
              </a:rPr>
              <a:t>German Exchange &amp; Erasmus Plus</a:t>
            </a:r>
          </a:p>
          <a:p>
            <a:pPr marL="128588" indent="-128588">
              <a:buFont typeface="Arial" panose="020B0604020202020204" pitchFamily="34" charset="0"/>
              <a:buChar char="•"/>
            </a:pPr>
            <a:r>
              <a:rPr lang="en-IE" sz="900">
                <a:highlight>
                  <a:srgbClr val="FFFF00"/>
                </a:highlight>
                <a:cs typeface="Calibri" panose="020F0502020204030204"/>
              </a:rPr>
              <a:t>All Themed weeks back </a:t>
            </a:r>
          </a:p>
          <a:p>
            <a:pPr marL="128588" indent="-128588">
              <a:buFont typeface="Arial" panose="020B0604020202020204" pitchFamily="34" charset="0"/>
              <a:buChar char="•"/>
            </a:pPr>
            <a:r>
              <a:rPr lang="en-IE" sz="900">
                <a:highlight>
                  <a:srgbClr val="FFFF00"/>
                </a:highlight>
                <a:cs typeface="Calibri" panose="020F0502020204030204"/>
              </a:rPr>
              <a:t>Parent Student Teacher Meeting back face to face </a:t>
            </a:r>
          </a:p>
          <a:p>
            <a:pPr marL="128588" indent="-128588">
              <a:buFont typeface="Arial" panose="020B0604020202020204" pitchFamily="34" charset="0"/>
              <a:buChar char="•"/>
            </a:pPr>
            <a:endParaRPr lang="en-IE" sz="900">
              <a:cs typeface="Calibri" panose="020F0502020204030204"/>
            </a:endParaRPr>
          </a:p>
        </p:txBody>
      </p:sp>
      <p:sp>
        <p:nvSpPr>
          <p:cNvPr id="20" name="TextBox 19"/>
          <p:cNvSpPr txBox="1"/>
          <p:nvPr/>
        </p:nvSpPr>
        <p:spPr>
          <a:xfrm>
            <a:off x="2922656" y="2907252"/>
            <a:ext cx="933756" cy="553998"/>
          </a:xfrm>
          <a:prstGeom prst="rect">
            <a:avLst/>
          </a:prstGeom>
          <a:solidFill>
            <a:schemeClr val="accent1">
              <a:lumMod val="20000"/>
              <a:lumOff val="80000"/>
            </a:schemeClr>
          </a:solidFill>
          <a:ln>
            <a:solidFill>
              <a:srgbClr val="7030A0"/>
            </a:solidFill>
          </a:ln>
        </p:spPr>
        <p:txBody>
          <a:bodyPr wrap="square" rtlCol="0" anchor="t">
            <a:spAutoFit/>
          </a:bodyPr>
          <a:lstStyle/>
          <a:p>
            <a:r>
              <a:rPr lang="en-IE" sz="600" b="1" i="1" dirty="0"/>
              <a:t>Refer to School Provision Map for detailed interventions across the 3 stages of the PP-COS</a:t>
            </a:r>
            <a:endParaRPr lang="en-IE" sz="600" b="1" i="1" dirty="0">
              <a:cs typeface="Calibri"/>
            </a:endParaRPr>
          </a:p>
        </p:txBody>
      </p:sp>
      <p:sp>
        <p:nvSpPr>
          <p:cNvPr id="21" name="Footer Placeholder 20"/>
          <p:cNvSpPr>
            <a:spLocks noGrp="1"/>
          </p:cNvSpPr>
          <p:nvPr>
            <p:ph type="ftr" sz="quarter" idx="11"/>
          </p:nvPr>
        </p:nvSpPr>
        <p:spPr>
          <a:xfrm>
            <a:off x="8796670" y="5610004"/>
            <a:ext cx="1871330" cy="390746"/>
          </a:xfrm>
          <a:ln>
            <a:solidFill>
              <a:schemeClr val="tx1"/>
            </a:solidFill>
          </a:ln>
        </p:spPr>
        <p:txBody>
          <a:bodyPr/>
          <a:lstStyle/>
          <a:p>
            <a:r>
              <a:rPr lang="en-IE" sz="600" i="1">
                <a:solidFill>
                  <a:srgbClr val="FF0000"/>
                </a:solidFill>
              </a:rPr>
              <a:t>Template adapted by Dr Johanna Fitzgerald &amp; Sinead O’Hara with permission from Mr.  Billy Redmond, Principal North Wicklow ETSS. Further resources on </a:t>
            </a:r>
            <a:r>
              <a:rPr lang="en-IE" sz="600" i="1">
                <a:solidFill>
                  <a:srgbClr val="FF0000"/>
                </a:solidFill>
                <a:hlinkClick r:id="rId15"/>
              </a:rPr>
              <a:t>www.learninghouse.ie</a:t>
            </a:r>
            <a:endParaRPr lang="en-IE" i="1">
              <a:solidFill>
                <a:schemeClr val="tx1"/>
              </a:solidFill>
            </a:endParaRPr>
          </a:p>
        </p:txBody>
      </p:sp>
      <p:sp>
        <p:nvSpPr>
          <p:cNvPr id="1029" name="TextBox 1028">
            <a:extLst>
              <a:ext uri="{FF2B5EF4-FFF2-40B4-BE49-F238E27FC236}">
                <a16:creationId xmlns:a16="http://schemas.microsoft.com/office/drawing/2014/main" id="{A77470D8-B651-469D-83A1-7D21A1F071F0}"/>
              </a:ext>
            </a:extLst>
          </p:cNvPr>
          <p:cNvSpPr txBox="1"/>
          <p:nvPr/>
        </p:nvSpPr>
        <p:spPr>
          <a:xfrm>
            <a:off x="8726214" y="2064205"/>
            <a:ext cx="1801211" cy="1177245"/>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900">
                <a:cs typeface="Calibri"/>
              </a:rPr>
              <a:t>SET Total Hours: </a:t>
            </a:r>
            <a:r>
              <a:rPr lang="en-US" sz="900">
                <a:highlight>
                  <a:srgbClr val="FFFF00"/>
                </a:highlight>
                <a:cs typeface="Calibri"/>
              </a:rPr>
              <a:t>195 </a:t>
            </a:r>
            <a:r>
              <a:rPr lang="en-US" sz="900" err="1">
                <a:highlight>
                  <a:srgbClr val="FFFF00"/>
                </a:highlight>
                <a:cs typeface="Calibri"/>
              </a:rPr>
              <a:t>hrs</a:t>
            </a:r>
            <a:r>
              <a:rPr lang="en-US" sz="900">
                <a:highlight>
                  <a:srgbClr val="FFFF00"/>
                </a:highlight>
                <a:cs typeface="Calibri"/>
              </a:rPr>
              <a:t> </a:t>
            </a:r>
            <a:r>
              <a:rPr lang="en-US" sz="900">
                <a:cs typeface="Calibri"/>
              </a:rPr>
              <a:t>/ week</a:t>
            </a:r>
          </a:p>
          <a:p>
            <a:r>
              <a:rPr lang="en-US" sz="900">
                <a:cs typeface="Calibri"/>
              </a:rPr>
              <a:t>ASD Special Class : </a:t>
            </a:r>
            <a:r>
              <a:rPr lang="en-US" sz="900">
                <a:highlight>
                  <a:srgbClr val="FFFF00"/>
                </a:highlight>
                <a:cs typeface="Calibri"/>
              </a:rPr>
              <a:t>99 </a:t>
            </a:r>
            <a:r>
              <a:rPr lang="en-US" sz="900" err="1">
                <a:highlight>
                  <a:srgbClr val="FFFF00"/>
                </a:highlight>
                <a:cs typeface="Calibri"/>
              </a:rPr>
              <a:t>hrs</a:t>
            </a:r>
            <a:r>
              <a:rPr lang="en-US" sz="900">
                <a:highlight>
                  <a:srgbClr val="FFFF00"/>
                </a:highlight>
                <a:cs typeface="Calibri"/>
              </a:rPr>
              <a:t> </a:t>
            </a:r>
            <a:r>
              <a:rPr lang="en-US" sz="900">
                <a:cs typeface="Calibri"/>
              </a:rPr>
              <a:t>/ week</a:t>
            </a:r>
          </a:p>
          <a:p>
            <a:r>
              <a:rPr lang="en-US" sz="900">
                <a:cs typeface="Calibri"/>
              </a:rPr>
              <a:t>SEN Coordinators: 1</a:t>
            </a:r>
          </a:p>
          <a:p>
            <a:r>
              <a:rPr lang="en-US" sz="900" b="1">
                <a:highlight>
                  <a:srgbClr val="FFFF00"/>
                </a:highlight>
                <a:cs typeface="Calibri"/>
              </a:rPr>
              <a:t>Assistant SEN Coordinator: 1</a:t>
            </a:r>
          </a:p>
          <a:p>
            <a:r>
              <a:rPr lang="en-US" sz="900" b="1">
                <a:highlight>
                  <a:srgbClr val="FFFF00"/>
                </a:highlight>
                <a:cs typeface="Calibri"/>
              </a:rPr>
              <a:t>Sen Link Teaches : 5</a:t>
            </a:r>
          </a:p>
          <a:p>
            <a:r>
              <a:rPr lang="en-US" sz="900">
                <a:cs typeface="Calibri"/>
              </a:rPr>
              <a:t>ASD Coordinators: 1</a:t>
            </a:r>
          </a:p>
          <a:p>
            <a:r>
              <a:rPr lang="en-US" sz="900">
                <a:cs typeface="Calibri"/>
              </a:rPr>
              <a:t>SNAs Main: 8 </a:t>
            </a:r>
            <a:r>
              <a:rPr lang="en-US" sz="900">
                <a:highlight>
                  <a:srgbClr val="FFFF00"/>
                </a:highlight>
                <a:cs typeface="Calibri"/>
              </a:rPr>
              <a:t>(3.5 NEW SNA’s)</a:t>
            </a:r>
          </a:p>
          <a:p>
            <a:r>
              <a:rPr lang="en-US" sz="900">
                <a:cs typeface="Calibri"/>
              </a:rPr>
              <a:t>SNAs ASD: 7 </a:t>
            </a:r>
            <a:r>
              <a:rPr lang="en-US" sz="900">
                <a:highlight>
                  <a:srgbClr val="FFFF00"/>
                </a:highlight>
                <a:cs typeface="Calibri"/>
              </a:rPr>
              <a:t>(3 new SNA’S)</a:t>
            </a:r>
          </a:p>
        </p:txBody>
      </p:sp>
      <p:pic>
        <p:nvPicPr>
          <p:cNvPr id="22" name="Picture 21">
            <a:extLst>
              <a:ext uri="{FF2B5EF4-FFF2-40B4-BE49-F238E27FC236}">
                <a16:creationId xmlns:a16="http://schemas.microsoft.com/office/drawing/2014/main" id="{38B2A241-9DAB-4720-B8EC-761B5D376FD3}"/>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224740" y="6183909"/>
            <a:ext cx="1814861" cy="674091"/>
          </a:xfrm>
          <a:prstGeom prst="rect">
            <a:avLst/>
          </a:prstGeom>
        </p:spPr>
      </p:pic>
      <p:pic>
        <p:nvPicPr>
          <p:cNvPr id="23" name="Picture 22">
            <a:extLst>
              <a:ext uri="{FF2B5EF4-FFF2-40B4-BE49-F238E27FC236}">
                <a16:creationId xmlns:a16="http://schemas.microsoft.com/office/drawing/2014/main" id="{922274C5-25F8-4A5A-8DE8-E189C8F72C5A}"/>
              </a:ext>
            </a:extLst>
          </p:cNvPr>
          <p:cNvPicPr>
            <a:picLocks noChangeAspect="1"/>
          </p:cNvPicPr>
          <p:nvPr/>
        </p:nvPicPr>
        <p:blipFill>
          <a:blip r:embed="rId17"/>
          <a:stretch>
            <a:fillRect/>
          </a:stretch>
        </p:blipFill>
        <p:spPr>
          <a:xfrm>
            <a:off x="10758892" y="210390"/>
            <a:ext cx="1433108" cy="1177246"/>
          </a:xfrm>
          <a:prstGeom prst="rect">
            <a:avLst/>
          </a:prstGeom>
        </p:spPr>
      </p:pic>
    </p:spTree>
    <p:custDataLst>
      <p:tags r:id="rId1"/>
    </p:custDataLst>
    <p:extLst>
      <p:ext uri="{BB962C8B-B14F-4D97-AF65-F5344CB8AC3E}">
        <p14:creationId xmlns:p14="http://schemas.microsoft.com/office/powerpoint/2010/main" val="11064379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104172" y="171492"/>
            <a:ext cx="11875625" cy="6686508"/>
          </a:xfrm>
          <a:prstGeom prst="rect">
            <a:avLst/>
          </a:prstGeom>
          <a:solidFill>
            <a:srgbClr val="276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276254"/>
              </a:solidFill>
            </a:endParaRPr>
          </a:p>
        </p:txBody>
      </p:sp>
      <p:sp>
        <p:nvSpPr>
          <p:cNvPr id="13" name="TextBox 12"/>
          <p:cNvSpPr txBox="1"/>
          <p:nvPr/>
        </p:nvSpPr>
        <p:spPr>
          <a:xfrm>
            <a:off x="2667001" y="2594373"/>
            <a:ext cx="138548" cy="830997"/>
          </a:xfrm>
          <a:prstGeom prst="rect">
            <a:avLst/>
          </a:prstGeom>
          <a:noFill/>
        </p:spPr>
        <p:txBody>
          <a:bodyPr wrap="square" lIns="68580" tIns="34290" rIns="68580" bIns="34290" rtlCol="0" anchor="t">
            <a:spAutoFit/>
          </a:bodyPr>
          <a:lstStyle/>
          <a:p>
            <a:endParaRPr lang="en-GB" sz="4950" b="1">
              <a:solidFill>
                <a:schemeClr val="bg1"/>
              </a:solidFill>
              <a:latin typeface="Roboto"/>
              <a:ea typeface="Roboto"/>
              <a:cs typeface="Roboto"/>
            </a:endParaRPr>
          </a:p>
        </p:txBody>
      </p:sp>
      <p:sp>
        <p:nvSpPr>
          <p:cNvPr id="14" name="TextBox 13"/>
          <p:cNvSpPr txBox="1"/>
          <p:nvPr/>
        </p:nvSpPr>
        <p:spPr>
          <a:xfrm>
            <a:off x="116713" y="3566661"/>
            <a:ext cx="8700842" cy="2916183"/>
          </a:xfrm>
          <a:prstGeom prst="rect">
            <a:avLst/>
          </a:prstGeom>
          <a:noFill/>
        </p:spPr>
        <p:txBody>
          <a:bodyPr wrap="square" lIns="68580" tIns="34290" rIns="68580" bIns="34290" rtlCol="0" anchor="t">
            <a:spAutoFit/>
          </a:bodyPr>
          <a:lstStyle/>
          <a:p>
            <a:r>
              <a:rPr lang="en-GB" sz="2800" b="1" i="1" dirty="0">
                <a:effectLst/>
                <a:latin typeface="Cambria" panose="02040503050406030204" pitchFamily="18" charset="0"/>
                <a:ea typeface="Cambria" panose="02040503050406030204" pitchFamily="18" charset="0"/>
                <a:cs typeface="Cambria" panose="02040503050406030204" pitchFamily="18" charset="0"/>
              </a:rPr>
              <a:t>“Inclusive practice is a living and breathing facet that permeates all that we do in </a:t>
            </a:r>
            <a:r>
              <a:rPr lang="en-GB" sz="2800" b="1" i="1" dirty="0" err="1">
                <a:effectLst/>
                <a:latin typeface="Cambria" panose="02040503050406030204" pitchFamily="18" charset="0"/>
                <a:ea typeface="Cambria" panose="02040503050406030204" pitchFamily="18" charset="0"/>
                <a:cs typeface="Cambria" panose="02040503050406030204" pitchFamily="18" charset="0"/>
              </a:rPr>
              <a:t>Coláiste</a:t>
            </a:r>
            <a:r>
              <a:rPr lang="en-GB" sz="2800" b="1" i="1" dirty="0">
                <a:effectLst/>
                <a:latin typeface="Cambria" panose="02040503050406030204" pitchFamily="18" charset="0"/>
                <a:ea typeface="Cambria" panose="02040503050406030204" pitchFamily="18" charset="0"/>
                <a:cs typeface="Cambria" panose="02040503050406030204" pitchFamily="18" charset="0"/>
              </a:rPr>
              <a:t> </a:t>
            </a:r>
            <a:r>
              <a:rPr lang="en-GB" sz="2800" b="1" i="1" dirty="0" err="1">
                <a:effectLst/>
                <a:latin typeface="Cambria" panose="02040503050406030204" pitchFamily="18" charset="0"/>
                <a:ea typeface="Cambria" panose="02040503050406030204" pitchFamily="18" charset="0"/>
                <a:cs typeface="Cambria" panose="02040503050406030204" pitchFamily="18" charset="0"/>
              </a:rPr>
              <a:t>Pobail</a:t>
            </a:r>
            <a:r>
              <a:rPr lang="en-GB" sz="2800" b="1" i="1" dirty="0">
                <a:effectLst/>
                <a:latin typeface="Cambria" panose="02040503050406030204" pitchFamily="18" charset="0"/>
                <a:ea typeface="Cambria" panose="02040503050406030204" pitchFamily="18" charset="0"/>
                <a:cs typeface="Cambria" panose="02040503050406030204" pitchFamily="18" charset="0"/>
              </a:rPr>
              <a:t> Setanta.”</a:t>
            </a:r>
          </a:p>
          <a:p>
            <a:endParaRPr lang="en-IE" sz="2800" dirty="0">
              <a:effectLst/>
              <a:latin typeface="Calibri" panose="020F0502020204030204" pitchFamily="34" charset="0"/>
              <a:ea typeface="Calibri" panose="020F0502020204030204" pitchFamily="34" charset="0"/>
              <a:cs typeface="Arial" panose="020B0604020202020204" pitchFamily="34" charset="0"/>
            </a:endParaRPr>
          </a:p>
          <a:p>
            <a:r>
              <a:rPr lang="en-US" sz="2800" b="1" dirty="0">
                <a:ea typeface="+mn-lt"/>
                <a:cs typeface="+mn-lt"/>
              </a:rPr>
              <a:t>Thank you for the opportunity to share</a:t>
            </a:r>
            <a:endParaRPr lang="en-US" sz="2800" dirty="0">
              <a:ea typeface="+mn-lt"/>
              <a:cs typeface="+mn-lt"/>
            </a:endParaRPr>
          </a:p>
          <a:p>
            <a:r>
              <a:rPr lang="en-US" sz="2800" b="1" dirty="0">
                <a:ea typeface="+mn-lt"/>
                <a:cs typeface="+mn-lt"/>
              </a:rPr>
              <a:t>our Provision Map Pilot Project journey to date.  </a:t>
            </a:r>
            <a:endParaRPr lang="en-US" sz="2800" dirty="0">
              <a:ea typeface="+mn-lt"/>
              <a:cs typeface="+mn-lt"/>
            </a:endParaRPr>
          </a:p>
          <a:p>
            <a:endParaRPr lang="en-US" sz="2700" b="1" dirty="0">
              <a:solidFill>
                <a:srgbClr val="000000"/>
              </a:solidFill>
              <a:latin typeface="Calibri"/>
              <a:ea typeface="Roboto"/>
              <a:cs typeface="Calibri"/>
            </a:endParaRPr>
          </a:p>
          <a:p>
            <a:endParaRPr lang="en-US" b="1" dirty="0">
              <a:solidFill>
                <a:srgbClr val="000000"/>
              </a:solidFill>
              <a:latin typeface="Calibri"/>
              <a:ea typeface="Roboto"/>
              <a:cs typeface="Calibri"/>
            </a:endParaRP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78850" y="5408139"/>
            <a:ext cx="3103550" cy="1156294"/>
          </a:xfrm>
          <a:prstGeom prst="rect">
            <a:avLst/>
          </a:prstGeom>
        </p:spPr>
      </p:pic>
      <p:pic>
        <p:nvPicPr>
          <p:cNvPr id="2" name="Picture 2">
            <a:extLst>
              <a:ext uri="{FF2B5EF4-FFF2-40B4-BE49-F238E27FC236}">
                <a16:creationId xmlns:a16="http://schemas.microsoft.com/office/drawing/2014/main" id="{D613FEAB-06A9-A4AB-44FF-BC77EE4A7CFA}"/>
              </a:ext>
            </a:extLst>
          </p:cNvPr>
          <p:cNvPicPr>
            <a:picLocks noChangeAspect="1"/>
          </p:cNvPicPr>
          <p:nvPr/>
        </p:nvPicPr>
        <p:blipFill>
          <a:blip r:embed="rId4"/>
          <a:stretch>
            <a:fillRect/>
          </a:stretch>
        </p:blipFill>
        <p:spPr>
          <a:xfrm>
            <a:off x="116713" y="375156"/>
            <a:ext cx="5100576" cy="2553239"/>
          </a:xfrm>
          <a:prstGeom prst="rect">
            <a:avLst/>
          </a:prstGeom>
        </p:spPr>
      </p:pic>
      <p:pic>
        <p:nvPicPr>
          <p:cNvPr id="4" name="Picture 3" descr="Diagram&#10;&#10;Description automatically generated">
            <a:extLst>
              <a:ext uri="{FF2B5EF4-FFF2-40B4-BE49-F238E27FC236}">
                <a16:creationId xmlns:a16="http://schemas.microsoft.com/office/drawing/2014/main" id="{39D77DF6-EB61-88F3-7C08-2C00C24E4D5C}"/>
              </a:ext>
            </a:extLst>
          </p:cNvPr>
          <p:cNvPicPr>
            <a:picLocks noChangeAspect="1"/>
          </p:cNvPicPr>
          <p:nvPr/>
        </p:nvPicPr>
        <p:blipFill>
          <a:blip r:embed="rId5"/>
          <a:stretch>
            <a:fillRect/>
          </a:stretch>
        </p:blipFill>
        <p:spPr>
          <a:xfrm>
            <a:off x="9213447" y="263524"/>
            <a:ext cx="2453833" cy="2394922"/>
          </a:xfrm>
          <a:prstGeom prst="rect">
            <a:avLst/>
          </a:prstGeom>
        </p:spPr>
      </p:pic>
    </p:spTree>
    <p:extLst>
      <p:ext uri="{BB962C8B-B14F-4D97-AF65-F5344CB8AC3E}">
        <p14:creationId xmlns:p14="http://schemas.microsoft.com/office/powerpoint/2010/main" val="206160773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E883D84ADF6754D9F116BA134FD08A3" ma:contentTypeVersion="12" ma:contentTypeDescription="Create a new document." ma:contentTypeScope="" ma:versionID="50cdf3253c30957bb501b2006e0a861e">
  <xsd:schema xmlns:xsd="http://www.w3.org/2001/XMLSchema" xmlns:xs="http://www.w3.org/2001/XMLSchema" xmlns:p="http://schemas.microsoft.com/office/2006/metadata/properties" xmlns:ns2="c76087dc-7adb-4d27-9ead-252784ea2bc5" xmlns:ns3="50043232-3d34-45cb-8aa9-1b66cdf2b87b" targetNamespace="http://schemas.microsoft.com/office/2006/metadata/properties" ma:root="true" ma:fieldsID="9acdc4b0d3544690f39f915f5ba4f30d" ns2:_="" ns3:_="">
    <xsd:import namespace="c76087dc-7adb-4d27-9ead-252784ea2bc5"/>
    <xsd:import namespace="50043232-3d34-45cb-8aa9-1b66cdf2b87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76087dc-7adb-4d27-9ead-252784ea2bc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0043232-3d34-45cb-8aa9-1b66cdf2b87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D7BBDB2-3875-48A5-8CEB-CAD15876A11F}">
  <ds:schemaRefs>
    <ds:schemaRef ds:uri="http://schemas.microsoft.com/sharepoint/v3/contenttype/forms"/>
  </ds:schemaRefs>
</ds:datastoreItem>
</file>

<file path=customXml/itemProps2.xml><?xml version="1.0" encoding="utf-8"?>
<ds:datastoreItem xmlns:ds="http://schemas.openxmlformats.org/officeDocument/2006/customXml" ds:itemID="{030698B8-7907-4EF8-8DE2-A2606EC4855A}"/>
</file>

<file path=customXml/itemProps3.xml><?xml version="1.0" encoding="utf-8"?>
<ds:datastoreItem xmlns:ds="http://schemas.openxmlformats.org/officeDocument/2006/customXml" ds:itemID="{793FEF22-2E25-4904-BA8E-DC063A865264}">
  <ds:schemaRefs>
    <ds:schemaRef ds:uri="http://purl.org/dc/elements/1.1/"/>
    <ds:schemaRef ds:uri="http://schemas.microsoft.com/office/2006/metadata/properties"/>
    <ds:schemaRef ds:uri="45df2978-acde-430b-8d94-397a4ddae034"/>
    <ds:schemaRef ds:uri="http://purl.org/dc/terms/"/>
    <ds:schemaRef ds:uri="http://schemas.openxmlformats.org/package/2006/metadata/core-properties"/>
    <ds:schemaRef ds:uri="711ce673-763e-47d0-89f7-04fe24d817d6"/>
    <ds:schemaRef ds:uri="http://schemas.microsoft.com/office/2006/documentManagement/typ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0</TotalTime>
  <Words>5430</Words>
  <Application>Microsoft Office PowerPoint</Application>
  <PresentationFormat>Widescreen</PresentationFormat>
  <Paragraphs>738</Paragraphs>
  <Slides>29</Slides>
  <Notes>29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29</vt:i4>
      </vt:variant>
    </vt:vector>
  </HeadingPairs>
  <TitlesOfParts>
    <vt:vector size="38" baseType="lpstr">
      <vt:lpstr>Arial</vt:lpstr>
      <vt:lpstr>Arial,Sans-Serif</vt:lpstr>
      <vt:lpstr>Calibri</vt:lpstr>
      <vt:lpstr>Calibri Light</vt:lpstr>
      <vt:lpstr>Cambria</vt:lpstr>
      <vt:lpstr>Roboto</vt:lpstr>
      <vt:lpstr>Times New Roman</vt:lpstr>
      <vt:lpstr>Wingdings</vt:lpstr>
      <vt:lpstr>Office Theme</vt:lpstr>
      <vt:lpstr>PowerPoint Presentation</vt:lpstr>
      <vt:lpstr>Aim of Pilot Project </vt:lpstr>
      <vt:lpstr> In CPS, we have mapped the relationship between  Cognitive Ability Test results with  Support across COS and Attainment.</vt:lpstr>
      <vt:lpstr>PowerPoint Presentation</vt:lpstr>
      <vt:lpstr>Looking At Our School (2022)</vt:lpstr>
      <vt:lpstr>PowerPoint Presentation</vt:lpstr>
      <vt:lpstr>How to Integrate Provision Mapping  with key steps in SSE</vt:lpstr>
      <vt:lpstr>Coláiste Pobail Setanta's  Journey to date with Pilot Project  - Provision Mapping Initiative</vt:lpstr>
      <vt:lpstr>PowerPoint Presentation</vt:lpstr>
      <vt:lpstr>  School Visit- 3rd March 22 from  Johanna Fitzgerald (MIC),  Frances Gibson &amp; Aoife Smith (Inclusion Coaches)</vt:lpstr>
      <vt:lpstr>Step One - Set up a working group committee within our school to collaborate with:</vt:lpstr>
      <vt:lpstr>Step 2- April 22 -  Delivered a Whole staff workshop around: </vt:lpstr>
      <vt:lpstr>Step 3- April 22 –  Surveyed all Staff Using MS Forms  during Subject Department Meetings</vt:lpstr>
      <vt:lpstr> Step 4 May 22   Surveyed Students  1st- 6th Year across the Continuum of Support using MS Forms  </vt:lpstr>
      <vt:lpstr>        Step 5- MAY 22  Surveyed Parents of Students across the Continuum of Support  using MS Forms </vt:lpstr>
      <vt:lpstr>Step 6- Analyse Data  From our Data we were looking for: </vt:lpstr>
      <vt:lpstr>Analysing Staff Survey Data –  Thematic Analysis- Braun &amp; Clarke 2006;2020</vt:lpstr>
      <vt:lpstr>Collecting the Data was very powerful in this process </vt:lpstr>
      <vt:lpstr> Themes that arose from Staff Survey data:</vt:lpstr>
      <vt:lpstr>  Progress to Date (Nov 21- to date)    </vt:lpstr>
      <vt:lpstr> Progress to Date (Nov 21- date) Focusing in on Continuum of Support (COS)  </vt:lpstr>
      <vt:lpstr> Our Progress to Date (Sep 22 to date)   </vt:lpstr>
      <vt:lpstr>Progress to Date (Nov 21- date)    </vt:lpstr>
      <vt:lpstr>   Future Planning arising from Surveys-   (Sep 22 to June 24)   </vt:lpstr>
      <vt:lpstr>What went well to date   </vt:lpstr>
      <vt:lpstr>What didn't go well to date in Pilot Project </vt:lpstr>
      <vt:lpstr>Provision Mapping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Kevin O'Shea</dc:creator>
  <cp:lastModifiedBy>Frances Shannon (CP Setanta)</cp:lastModifiedBy>
  <cp:revision>3</cp:revision>
  <dcterms:created xsi:type="dcterms:W3CDTF">2017-09-05T10:44:23Z</dcterms:created>
  <dcterms:modified xsi:type="dcterms:W3CDTF">2023-01-24T16:14:05Z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0x0101004E883D84ADF6754D9F116BA134FD08A3</vt:lpwstr>
  </property>
  <property fmtid="{D5CDD505-2E9C-101B-9397-08002B2CF9AE}" pid="3" name="MSIP_Label_bb170d26-a298-4fcb-93e8-f72c55c78d0a_Enabled">
    <vt:lpwstr>true</vt:lpwstr>
  </property>
  <property fmtid="{D5CDD505-2E9C-101B-9397-08002B2CF9AE}" pid="4" name="MSIP_Label_bb170d26-a298-4fcb-93e8-f72c55c78d0a_SetDate">
    <vt:lpwstr>2022-10-06T14:27:40Z</vt:lpwstr>
  </property>
  <property fmtid="{D5CDD505-2E9C-101B-9397-08002B2CF9AE}" pid="5" name="MSIP_Label_bb170d26-a298-4fcb-93e8-f72c55c78d0a_Method">
    <vt:lpwstr>Standard</vt:lpwstr>
  </property>
  <property fmtid="{D5CDD505-2E9C-101B-9397-08002B2CF9AE}" pid="6" name="MSIP_Label_bb170d26-a298-4fcb-93e8-f72c55c78d0a_Name">
    <vt:lpwstr>defa4170-0d19-0005-0004-bc88714345d2</vt:lpwstr>
  </property>
  <property fmtid="{D5CDD505-2E9C-101B-9397-08002B2CF9AE}" pid="7" name="MSIP_Label_bb170d26-a298-4fcb-93e8-f72c55c78d0a_SiteId">
    <vt:lpwstr>3ed6c8f5-4c16-44ad-9eed-60f851834a84</vt:lpwstr>
  </property>
  <property fmtid="{D5CDD505-2E9C-101B-9397-08002B2CF9AE}" pid="8" name="MSIP_Label_bb170d26-a298-4fcb-93e8-f72c55c78d0a_ActionId">
    <vt:lpwstr>4dd9ed4f-7857-4b15-8ba7-e5ecc381a8bd</vt:lpwstr>
  </property>
  <property fmtid="{D5CDD505-2E9C-101B-9397-08002B2CF9AE}" pid="9" name="MSIP_Label_bb170d26-a298-4fcb-93e8-f72c55c78d0a_ContentBits">
    <vt:lpwstr>0</vt:lpwstr>
  </property>
</Properties>
</file>