
<file path=[Content_Types].xml><?xml version="1.0" encoding="utf-8"?>
<Types xmlns="http://schemas.openxmlformats.org/package/2006/content-types">
  <Default Extension="png" ContentType="image/png"/>
  <Default Extension="jpeg" ContentType="image/jpeg"/>
  <Default Extension="emf" ContentType="image/x-emf"/>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 id="2147483677" r:id="rId5"/>
    <p:sldMasterId id="2147483691" r:id="rId6"/>
    <p:sldMasterId id="2147483751" r:id="rId7"/>
  </p:sldMasterIdLst>
  <p:notesMasterIdLst>
    <p:notesMasterId r:id="rId23"/>
  </p:notesMasterIdLst>
  <p:handoutMasterIdLst>
    <p:handoutMasterId r:id="rId24"/>
  </p:handoutMasterIdLst>
  <p:sldIdLst>
    <p:sldId id="305" r:id="rId8"/>
    <p:sldId id="306" r:id="rId9"/>
    <p:sldId id="282" r:id="rId10"/>
    <p:sldId id="283" r:id="rId11"/>
    <p:sldId id="264" r:id="rId12"/>
    <p:sldId id="284" r:id="rId13"/>
    <p:sldId id="317" r:id="rId14"/>
    <p:sldId id="324" r:id="rId15"/>
    <p:sldId id="325" r:id="rId16"/>
    <p:sldId id="304" r:id="rId17"/>
    <p:sldId id="265" r:id="rId18"/>
    <p:sldId id="266" r:id="rId19"/>
    <p:sldId id="267" r:id="rId20"/>
    <p:sldId id="328" r:id="rId21"/>
    <p:sldId id="318"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19" autoAdjust="0"/>
    <p:restoredTop sz="53413" autoAdjust="0"/>
  </p:normalViewPr>
  <p:slideViewPr>
    <p:cSldViewPr snapToGrid="0">
      <p:cViewPr varScale="1">
        <p:scale>
          <a:sx n="62" d="100"/>
          <a:sy n="62" d="100"/>
        </p:scale>
        <p:origin x="2898" y="42"/>
      </p:cViewPr>
      <p:guideLst/>
    </p:cSldViewPr>
  </p:slideViewPr>
  <p:notesTextViewPr>
    <p:cViewPr>
      <p:scale>
        <a:sx n="150" d="100"/>
        <a:sy n="150" d="100"/>
      </p:scale>
      <p:origin x="0" y="0"/>
    </p:cViewPr>
  </p:notesTextViewPr>
  <p:sorterViewPr>
    <p:cViewPr>
      <p:scale>
        <a:sx n="100" d="100"/>
        <a:sy n="100" d="100"/>
      </p:scale>
      <p:origin x="0" y="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5561" tIns="47781" rIns="95561" bIns="47781" rtlCol="0"/>
          <a:lstStyle>
            <a:lvl1pPr algn="l">
              <a:defRPr sz="1300"/>
            </a:lvl1pPr>
          </a:lstStyle>
          <a:p>
            <a:endParaRPr lang="en-IE"/>
          </a:p>
        </p:txBody>
      </p:sp>
      <p:sp>
        <p:nvSpPr>
          <p:cNvPr id="3" name="Date Placeholder 2"/>
          <p:cNvSpPr>
            <a:spLocks noGrp="1"/>
          </p:cNvSpPr>
          <p:nvPr>
            <p:ph type="dt" sz="quarter" idx="1"/>
          </p:nvPr>
        </p:nvSpPr>
        <p:spPr>
          <a:xfrm>
            <a:off x="3850444" y="0"/>
            <a:ext cx="2945659" cy="498056"/>
          </a:xfrm>
          <a:prstGeom prst="rect">
            <a:avLst/>
          </a:prstGeom>
        </p:spPr>
        <p:txBody>
          <a:bodyPr vert="horz" lIns="95561" tIns="47781" rIns="95561" bIns="47781" rtlCol="0"/>
          <a:lstStyle>
            <a:lvl1pPr algn="r">
              <a:defRPr sz="1300"/>
            </a:lvl1pPr>
          </a:lstStyle>
          <a:p>
            <a:fld id="{F81B6B36-D869-4D5F-9092-65DAF60F07A8}" type="datetimeFigureOut">
              <a:rPr lang="en-IE" smtClean="0"/>
              <a:t>23/08/2022</a:t>
            </a:fld>
            <a:endParaRPr lang="en-IE"/>
          </a:p>
        </p:txBody>
      </p:sp>
      <p:sp>
        <p:nvSpPr>
          <p:cNvPr id="4" name="Footer Placeholder 3"/>
          <p:cNvSpPr>
            <a:spLocks noGrp="1"/>
          </p:cNvSpPr>
          <p:nvPr>
            <p:ph type="ftr" sz="quarter" idx="2"/>
          </p:nvPr>
        </p:nvSpPr>
        <p:spPr>
          <a:xfrm>
            <a:off x="1" y="9428584"/>
            <a:ext cx="2945659" cy="498055"/>
          </a:xfrm>
          <a:prstGeom prst="rect">
            <a:avLst/>
          </a:prstGeom>
        </p:spPr>
        <p:txBody>
          <a:bodyPr vert="horz" lIns="95561" tIns="47781" rIns="95561" bIns="47781" rtlCol="0" anchor="b"/>
          <a:lstStyle>
            <a:lvl1pPr algn="l">
              <a:defRPr sz="1300"/>
            </a:lvl1pPr>
          </a:lstStyle>
          <a:p>
            <a:endParaRPr lang="en-IE"/>
          </a:p>
        </p:txBody>
      </p:sp>
      <p:sp>
        <p:nvSpPr>
          <p:cNvPr id="5" name="Slide Number Placeholder 4"/>
          <p:cNvSpPr>
            <a:spLocks noGrp="1"/>
          </p:cNvSpPr>
          <p:nvPr>
            <p:ph type="sldNum" sz="quarter" idx="3"/>
          </p:nvPr>
        </p:nvSpPr>
        <p:spPr>
          <a:xfrm>
            <a:off x="3850444" y="9428584"/>
            <a:ext cx="2945659" cy="498055"/>
          </a:xfrm>
          <a:prstGeom prst="rect">
            <a:avLst/>
          </a:prstGeom>
        </p:spPr>
        <p:txBody>
          <a:bodyPr vert="horz" lIns="95561" tIns="47781" rIns="95561" bIns="47781" rtlCol="0" anchor="b"/>
          <a:lstStyle>
            <a:lvl1pPr algn="r">
              <a:defRPr sz="1300"/>
            </a:lvl1pPr>
          </a:lstStyle>
          <a:p>
            <a:fld id="{1CE6CB56-37FA-4C14-8C22-F59D40E59A38}" type="slidenum">
              <a:rPr lang="en-IE" smtClean="0"/>
              <a:t>‹#›</a:t>
            </a:fld>
            <a:endParaRPr lang="en-IE"/>
          </a:p>
        </p:txBody>
      </p:sp>
    </p:spTree>
    <p:extLst>
      <p:ext uri="{BB962C8B-B14F-4D97-AF65-F5344CB8AC3E}">
        <p14:creationId xmlns:p14="http://schemas.microsoft.com/office/powerpoint/2010/main" val="2400638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5561" tIns="47781" rIns="95561" bIns="47781" rtlCol="0"/>
          <a:lstStyle>
            <a:lvl1pPr algn="l">
              <a:defRPr sz="1300"/>
            </a:lvl1pPr>
          </a:lstStyle>
          <a:p>
            <a:endParaRPr lang="en-GB"/>
          </a:p>
        </p:txBody>
      </p:sp>
      <p:sp>
        <p:nvSpPr>
          <p:cNvPr id="3" name="Date Placeholder 2"/>
          <p:cNvSpPr>
            <a:spLocks noGrp="1"/>
          </p:cNvSpPr>
          <p:nvPr>
            <p:ph type="dt" idx="1"/>
          </p:nvPr>
        </p:nvSpPr>
        <p:spPr>
          <a:xfrm>
            <a:off x="3850444" y="0"/>
            <a:ext cx="2945659" cy="498056"/>
          </a:xfrm>
          <a:prstGeom prst="rect">
            <a:avLst/>
          </a:prstGeom>
        </p:spPr>
        <p:txBody>
          <a:bodyPr vert="horz" lIns="95561" tIns="47781" rIns="95561" bIns="47781" rtlCol="0"/>
          <a:lstStyle>
            <a:lvl1pPr algn="r">
              <a:defRPr sz="1300"/>
            </a:lvl1pPr>
          </a:lstStyle>
          <a:p>
            <a:fld id="{606F78BC-82A6-4B62-A18C-C2D27F5D5117}" type="datetimeFigureOut">
              <a:rPr lang="en-GB" smtClean="0"/>
              <a:t>23/08/2022</a:t>
            </a:fld>
            <a:endParaRPr lang="en-GB"/>
          </a:p>
        </p:txBody>
      </p:sp>
      <p:sp>
        <p:nvSpPr>
          <p:cNvPr id="4" name="Slide Image Placeholder 3"/>
          <p:cNvSpPr>
            <a:spLocks noGrp="1" noRot="1" noChangeAspect="1"/>
          </p:cNvSpPr>
          <p:nvPr>
            <p:ph type="sldImg" idx="2"/>
          </p:nvPr>
        </p:nvSpPr>
        <p:spPr>
          <a:xfrm>
            <a:off x="422275" y="1241425"/>
            <a:ext cx="5954713" cy="3349625"/>
          </a:xfrm>
          <a:prstGeom prst="rect">
            <a:avLst/>
          </a:prstGeom>
          <a:noFill/>
          <a:ln w="12700">
            <a:solidFill>
              <a:prstClr val="black"/>
            </a:solidFill>
          </a:ln>
        </p:spPr>
        <p:txBody>
          <a:bodyPr vert="horz" lIns="95561" tIns="47781" rIns="95561" bIns="47781"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5561" tIns="47781" rIns="95561" bIns="477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8055"/>
          </a:xfrm>
          <a:prstGeom prst="rect">
            <a:avLst/>
          </a:prstGeom>
        </p:spPr>
        <p:txBody>
          <a:bodyPr vert="horz" lIns="95561" tIns="47781" rIns="95561" bIns="47781" rtlCol="0" anchor="b"/>
          <a:lstStyle>
            <a:lvl1pPr algn="l">
              <a:defRPr sz="1300"/>
            </a:lvl1pPr>
          </a:lstStyle>
          <a:p>
            <a:endParaRPr lang="en-GB"/>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5561" tIns="47781" rIns="95561" bIns="47781" rtlCol="0" anchor="b"/>
          <a:lstStyle>
            <a:lvl1pPr algn="r">
              <a:defRPr sz="1300"/>
            </a:lvl1pPr>
          </a:lstStyle>
          <a:p>
            <a:fld id="{71A7CE86-DA5C-456B-8597-B686BE0BBADF}" type="slidenum">
              <a:rPr lang="en-GB" smtClean="0"/>
              <a:t>‹#›</a:t>
            </a:fld>
            <a:endParaRPr lang="en-GB"/>
          </a:p>
        </p:txBody>
      </p:sp>
    </p:spTree>
    <p:extLst>
      <p:ext uri="{BB962C8B-B14F-4D97-AF65-F5344CB8AC3E}">
        <p14:creationId xmlns:p14="http://schemas.microsoft.com/office/powerpoint/2010/main" val="341651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1100"/>
          </a:xfrm>
        </p:spPr>
      </p:sp>
      <p:sp>
        <p:nvSpPr>
          <p:cNvPr id="3" name="Notes Placeholder 2"/>
          <p:cNvSpPr>
            <a:spLocks noGrp="1"/>
          </p:cNvSpPr>
          <p:nvPr>
            <p:ph type="body" idx="1"/>
          </p:nvPr>
        </p:nvSpPr>
        <p:spPr/>
        <p:txBody>
          <a:bodyPr/>
          <a:lstStyle/>
          <a:p>
            <a:r>
              <a:rPr lang="en-IE" dirty="0"/>
              <a:t>Hello and welcome to</a:t>
            </a:r>
            <a:r>
              <a:rPr lang="en-IE" baseline="0" dirty="0"/>
              <a:t> this</a:t>
            </a:r>
            <a:r>
              <a:rPr lang="en-IE" dirty="0"/>
              <a:t> webinar which has been developed </a:t>
            </a:r>
            <a:r>
              <a:rPr lang="en-IE" dirty="0" smtClean="0"/>
              <a:t>for</a:t>
            </a:r>
            <a:r>
              <a:rPr lang="en-IE" baseline="0" dirty="0" smtClean="0"/>
              <a:t> </a:t>
            </a:r>
            <a:r>
              <a:rPr lang="en-IE" dirty="0" smtClean="0"/>
              <a:t>Guidance Counsellors as they prepare to offer support to students</a:t>
            </a:r>
            <a:r>
              <a:rPr lang="en-IE" baseline="0" dirty="0" smtClean="0"/>
              <a:t> from the Leaving Certificate  class of 2020 upon the release of their calculated grades on September 7</a:t>
            </a:r>
            <a:r>
              <a:rPr lang="en-IE" baseline="30000" dirty="0" smtClean="0"/>
              <a:t>th</a:t>
            </a:r>
            <a:r>
              <a:rPr lang="en-IE" baseline="0" dirty="0" smtClean="0"/>
              <a:t>. </a:t>
            </a:r>
          </a:p>
          <a:p>
            <a:endParaRPr lang="en-IE" baseline="0" dirty="0" smtClean="0"/>
          </a:p>
          <a:p>
            <a:r>
              <a:rPr lang="en-IE" baseline="0" dirty="0" smtClean="0"/>
              <a:t>M</a:t>
            </a:r>
            <a:r>
              <a:rPr lang="en-IE" dirty="0" smtClean="0"/>
              <a:t>y</a:t>
            </a:r>
            <a:r>
              <a:rPr lang="en-IE" baseline="0" dirty="0" smtClean="0"/>
              <a:t> </a:t>
            </a:r>
            <a:r>
              <a:rPr lang="en-IE" baseline="0" dirty="0"/>
              <a:t>name </a:t>
            </a:r>
            <a:r>
              <a:rPr lang="en-IE" dirty="0"/>
              <a:t>is Theresa Tierney and I am a </a:t>
            </a:r>
            <a:r>
              <a:rPr lang="en-IE" dirty="0" smtClean="0"/>
              <a:t>Psychologist </a:t>
            </a:r>
            <a:r>
              <a:rPr lang="en-IE" dirty="0"/>
              <a:t>in NEPS </a:t>
            </a:r>
            <a:r>
              <a:rPr lang="en-IE" dirty="0" smtClean="0"/>
              <a:t>, Wexford. I am joined today by my colleague David Carroll from the Carlow /Kilkenny team.</a:t>
            </a:r>
            <a:r>
              <a:rPr lang="en-IE" baseline="0" dirty="0" smtClean="0"/>
              <a:t> </a:t>
            </a:r>
          </a:p>
          <a:p>
            <a:endParaRPr lang="en-IE" dirty="0" smtClean="0"/>
          </a:p>
          <a:p>
            <a:pPr defTabSz="955618">
              <a:defRPr/>
            </a:pPr>
            <a:r>
              <a:rPr lang="en-IE" baseline="0" dirty="0" smtClean="0"/>
              <a:t> </a:t>
            </a:r>
            <a:endParaRPr lang="en-IE" baseline="0" dirty="0"/>
          </a:p>
          <a:p>
            <a:pPr defTabSz="955618">
              <a:defRPr/>
            </a:pPr>
            <a:r>
              <a:rPr lang="en-IE" baseline="0" dirty="0" smtClean="0"/>
              <a:t>We would like </a:t>
            </a:r>
            <a:r>
              <a:rPr lang="en-IE" baseline="0" dirty="0"/>
              <a:t>to thank </a:t>
            </a:r>
            <a:r>
              <a:rPr lang="en-IE" baseline="0" dirty="0" smtClean="0"/>
              <a:t>the National Centre for Guidance in Education for inviting NEPS to contribute  to their recent webinar  on the 1</a:t>
            </a:r>
            <a:r>
              <a:rPr lang="en-IE" baseline="30000" dirty="0" smtClean="0"/>
              <a:t>st</a:t>
            </a:r>
            <a:r>
              <a:rPr lang="en-IE" baseline="0" dirty="0" smtClean="0"/>
              <a:t> of September entitled Supporting Outgoing students –the class of 2020 . This involvement has led to the development of this webinar.  </a:t>
            </a:r>
          </a:p>
          <a:p>
            <a:pPr defTabSz="955618">
              <a:defRPr/>
            </a:pPr>
            <a:endParaRPr lang="en-IE" baseline="0" dirty="0" smtClean="0"/>
          </a:p>
          <a:p>
            <a:pPr marL="0" marR="0" lvl="0" indent="0" algn="l" defTabSz="955618" rtl="0" eaLnBrk="1" fontAlgn="auto" latinLnBrk="0" hangingPunct="1">
              <a:lnSpc>
                <a:spcPct val="100000"/>
              </a:lnSpc>
              <a:spcBef>
                <a:spcPts val="0"/>
              </a:spcBef>
              <a:spcAft>
                <a:spcPts val="0"/>
              </a:spcAft>
              <a:buClrTx/>
              <a:buSzTx/>
              <a:buFontTx/>
              <a:buNone/>
              <a:tabLst/>
              <a:defRPr/>
            </a:pPr>
            <a:r>
              <a:rPr lang="en-IE" baseline="0" dirty="0" smtClean="0"/>
              <a:t>The aim of this webinar is to introduce the rationale and format of PFA as it can be a useful tool for those offering support in times of crisis. </a:t>
            </a:r>
          </a:p>
          <a:p>
            <a:pPr defTabSz="955618">
              <a:defRPr/>
            </a:pPr>
            <a:endParaRPr lang="en-IE" baseline="0" dirty="0" smtClean="0"/>
          </a:p>
          <a:p>
            <a:pPr defTabSz="955618">
              <a:defRPr/>
            </a:pPr>
            <a:r>
              <a:rPr lang="en-IE" baseline="0" dirty="0" smtClean="0"/>
              <a:t>We are aware that this webinar is designed for Guidance Counsellors, an audience that have a well developed skill set and expertise in working with students. PFA provides a sequenced format that draws upon and utilises many of these skills in a structured way. Aspects of PFA will be familiar to you.  We encourage you as you complete this webinar to consider what elements of PFA you already use and what elements you might add to your practice when supporting the Leaving Certificate class of 2020.   </a:t>
            </a:r>
          </a:p>
          <a:p>
            <a:pPr defTabSz="955618">
              <a:defRPr/>
            </a:pPr>
            <a:endParaRPr lang="en-IE" baseline="0" dirty="0" smtClean="0"/>
          </a:p>
          <a:p>
            <a:pPr defTabSz="955618">
              <a:defRPr/>
            </a:pPr>
            <a:r>
              <a:rPr lang="en-IE" baseline="0" dirty="0" smtClean="0"/>
              <a:t>  </a:t>
            </a:r>
          </a:p>
        </p:txBody>
      </p:sp>
    </p:spTree>
    <p:extLst>
      <p:ext uri="{BB962C8B-B14F-4D97-AF65-F5344CB8AC3E}">
        <p14:creationId xmlns:p14="http://schemas.microsoft.com/office/powerpoint/2010/main" val="2408151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1100"/>
          </a:xfrm>
        </p:spPr>
      </p:sp>
      <p:sp>
        <p:nvSpPr>
          <p:cNvPr id="3" name="Notes Placeholder 2"/>
          <p:cNvSpPr>
            <a:spLocks noGrp="1"/>
          </p:cNvSpPr>
          <p:nvPr>
            <p:ph type="body" idx="1"/>
          </p:nvPr>
        </p:nvSpPr>
        <p:spPr/>
        <p:txBody>
          <a:bodyPr/>
          <a:lstStyle/>
          <a:p>
            <a:r>
              <a:rPr lang="en-GB" dirty="0" smtClean="0">
                <a:solidFill>
                  <a:srgbClr val="FF0000"/>
                </a:solidFill>
              </a:rPr>
              <a:t>We </a:t>
            </a:r>
            <a:r>
              <a:rPr lang="en-GB" dirty="0">
                <a:solidFill>
                  <a:srgbClr val="FF0000"/>
                </a:solidFill>
              </a:rPr>
              <a:t>will begin by </a:t>
            </a:r>
            <a:r>
              <a:rPr lang="en-GB" dirty="0" smtClean="0">
                <a:solidFill>
                  <a:srgbClr val="FF0000"/>
                </a:solidFill>
              </a:rPr>
              <a:t>introducing</a:t>
            </a:r>
            <a:r>
              <a:rPr lang="en-GB" baseline="0" dirty="0" smtClean="0">
                <a:solidFill>
                  <a:srgbClr val="FF0000"/>
                </a:solidFill>
              </a:rPr>
              <a:t> Psychological First Aid which we will refer to as PFA for the remainder of the webinar</a:t>
            </a:r>
          </a:p>
          <a:p>
            <a:endParaRPr lang="en-GB" baseline="0" dirty="0" smtClean="0">
              <a:solidFill>
                <a:srgbClr val="FF0000"/>
              </a:solidFill>
            </a:endParaRPr>
          </a:p>
          <a:p>
            <a:r>
              <a:rPr lang="en-GB" baseline="0" dirty="0" smtClean="0">
                <a:solidFill>
                  <a:srgbClr val="FF0000"/>
                </a:solidFill>
              </a:rPr>
              <a:t>Then we will consider the current context in which the calculated grades will be released and also highlight self care</a:t>
            </a:r>
          </a:p>
          <a:p>
            <a:endParaRPr lang="en-GB" baseline="0" dirty="0" smtClean="0">
              <a:solidFill>
                <a:srgbClr val="FF0000"/>
              </a:solidFill>
            </a:endParaRPr>
          </a:p>
          <a:p>
            <a:r>
              <a:rPr lang="en-GB" baseline="0" dirty="0" smtClean="0">
                <a:solidFill>
                  <a:srgbClr val="FF0000"/>
                </a:solidFill>
              </a:rPr>
              <a:t>David will then talk though the steps of  one model of PFA prepare . Look , listen and link </a:t>
            </a:r>
            <a:endParaRPr lang="en-GB" dirty="0">
              <a:solidFill>
                <a:srgbClr val="FF0000"/>
              </a:solidFill>
            </a:endParaRPr>
          </a:p>
        </p:txBody>
      </p:sp>
    </p:spTree>
    <p:extLst>
      <p:ext uri="{BB962C8B-B14F-4D97-AF65-F5344CB8AC3E}">
        <p14:creationId xmlns:p14="http://schemas.microsoft.com/office/powerpoint/2010/main" val="1289555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aseline="0" dirty="0"/>
              <a:t> </a:t>
            </a:r>
            <a:r>
              <a:rPr lang="en-IE" dirty="0" smtClean="0"/>
              <a:t>PFA </a:t>
            </a:r>
            <a:r>
              <a:rPr lang="en-IE" dirty="0"/>
              <a:t>is a </a:t>
            </a:r>
            <a:r>
              <a:rPr lang="en-IE" baseline="0" dirty="0"/>
              <a:t>psychosocial response much like physical first </a:t>
            </a:r>
            <a:r>
              <a:rPr lang="en-IE" baseline="0" dirty="0" smtClean="0"/>
              <a:t>aid.  </a:t>
            </a:r>
            <a:r>
              <a:rPr lang="en-IE" baseline="0" dirty="0"/>
              <a:t>it is how you interact with somebody when a crisis occurs ……. While it was initially developed in the aftermath of natural </a:t>
            </a:r>
            <a:r>
              <a:rPr lang="en-IE" baseline="0" dirty="0" smtClean="0"/>
              <a:t>disasters </a:t>
            </a:r>
            <a:r>
              <a:rPr lang="en-IE" baseline="0" dirty="0"/>
              <a:t>such as flooding , earthquakes it has now been adapted and adopted by many countries including Ireland </a:t>
            </a:r>
            <a:r>
              <a:rPr lang="en-IE" baseline="0" dirty="0" smtClean="0"/>
              <a:t>as </a:t>
            </a:r>
            <a:r>
              <a:rPr lang="en-IE" baseline="0" dirty="0"/>
              <a:t>the way of  supporting psychosocial needs. In the early days of </a:t>
            </a:r>
            <a:r>
              <a:rPr lang="en-IE" baseline="0" dirty="0" smtClean="0"/>
              <a:t>the COVID pandemic </a:t>
            </a:r>
            <a:r>
              <a:rPr lang="en-IE" baseline="0" dirty="0"/>
              <a:t>the HSE offered training to all front line workers  </a:t>
            </a:r>
            <a:r>
              <a:rPr lang="en-IE" baseline="0" dirty="0" smtClean="0"/>
              <a:t>. </a:t>
            </a:r>
            <a:r>
              <a:rPr lang="en-IE" baseline="0" dirty="0"/>
              <a:t>They also used this model to support front line workers. </a:t>
            </a:r>
            <a:endParaRPr lang="en-IE" baseline="0" dirty="0" smtClean="0"/>
          </a:p>
          <a:p>
            <a:endParaRPr lang="en-IE" dirty="0"/>
          </a:p>
          <a:p>
            <a:pPr defTabSz="955618">
              <a:defRPr/>
            </a:pPr>
            <a:r>
              <a:rPr lang="en-IE" sz="1300" dirty="0"/>
              <a:t>IN NEPS </a:t>
            </a:r>
            <a:r>
              <a:rPr lang="en-IE" sz="1300" dirty="0" smtClean="0"/>
              <a:t>we have  used the Listen,</a:t>
            </a:r>
            <a:r>
              <a:rPr lang="en-IE" sz="1300" baseline="0" dirty="0" smtClean="0"/>
              <a:t> Protect, Connect, Model and teach model of </a:t>
            </a:r>
            <a:r>
              <a:rPr lang="en-IE" sz="1300" dirty="0" smtClean="0"/>
              <a:t> PFA in responding to critical incidents in schools. </a:t>
            </a:r>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3</a:t>
            </a:fld>
            <a:endParaRPr lang="en-GB"/>
          </a:p>
        </p:txBody>
      </p:sp>
    </p:spTree>
    <p:extLst>
      <p:ext uri="{BB962C8B-B14F-4D97-AF65-F5344CB8AC3E}">
        <p14:creationId xmlns:p14="http://schemas.microsoft.com/office/powerpoint/2010/main" val="1707255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PFA ? This slide tells us</a:t>
            </a:r>
            <a:r>
              <a:rPr lang="en-US" baseline="0" dirty="0"/>
              <a:t> that PFA involves …..read slide </a:t>
            </a:r>
          </a:p>
          <a:p>
            <a:endParaRPr lang="en-US" baseline="0" dirty="0"/>
          </a:p>
          <a:p>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4</a:t>
            </a:fld>
            <a:endParaRPr lang="en-GB"/>
          </a:p>
        </p:txBody>
      </p:sp>
    </p:spTree>
    <p:extLst>
      <p:ext uri="{BB962C8B-B14F-4D97-AF65-F5344CB8AC3E}">
        <p14:creationId xmlns:p14="http://schemas.microsoft.com/office/powerpoint/2010/main" val="126840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1400" dirty="0"/>
          </a:p>
          <a:p>
            <a:r>
              <a:rPr lang="en-IE" dirty="0">
                <a:latin typeface="Arial" panose="020B0604020202020204" pitchFamily="34" charset="0"/>
                <a:cs typeface="Arial" panose="020B0604020202020204" pitchFamily="34" charset="0"/>
              </a:rPr>
              <a:t>It is </a:t>
            </a:r>
            <a:r>
              <a:rPr lang="en-IE" b="1" dirty="0">
                <a:latin typeface="Arial" panose="020B0604020202020204" pitchFamily="34" charset="0"/>
                <a:cs typeface="Arial" panose="020B0604020202020204" pitchFamily="34" charset="0"/>
              </a:rPr>
              <a:t>NOT</a:t>
            </a:r>
            <a:r>
              <a:rPr lang="en-IE" dirty="0">
                <a:latin typeface="Arial" panose="020B0604020202020204" pitchFamily="34" charset="0"/>
                <a:cs typeface="Arial" panose="020B0604020202020204" pitchFamily="34" charset="0"/>
              </a:rPr>
              <a:t> something only professionals can do (though professionals can and do use it</a:t>
            </a:r>
            <a:r>
              <a:rPr lang="en-IE" dirty="0" smtClean="0">
                <a:latin typeface="Arial" panose="020B0604020202020204" pitchFamily="34" charset="0"/>
                <a:cs typeface="Arial" panose="020B0604020202020204" pitchFamily="34" charset="0"/>
              </a:rPr>
              <a:t>)</a:t>
            </a:r>
          </a:p>
          <a:p>
            <a:endParaRPr lang="en-IE" dirty="0" smtClean="0">
              <a:latin typeface="Arial" panose="020B0604020202020204" pitchFamily="34" charset="0"/>
              <a:cs typeface="Arial" panose="020B0604020202020204" pitchFamily="34" charset="0"/>
            </a:endParaRPr>
          </a:p>
          <a:p>
            <a:r>
              <a:rPr lang="en-IE" dirty="0" smtClean="0">
                <a:latin typeface="Arial" panose="020B0604020202020204" pitchFamily="34" charset="0"/>
                <a:cs typeface="Arial" panose="020B0604020202020204" pitchFamily="34" charset="0"/>
              </a:rPr>
              <a:t>It is not for</a:t>
            </a:r>
            <a:r>
              <a:rPr lang="en-IE" baseline="0" dirty="0" smtClean="0">
                <a:latin typeface="Arial" panose="020B0604020202020204" pitchFamily="34" charset="0"/>
                <a:cs typeface="Arial" panose="020B0604020202020204" pitchFamily="34" charset="0"/>
              </a:rPr>
              <a:t> everyone / some people who experience a traumatic event will not need PFA </a:t>
            </a:r>
            <a:endParaRPr lang="en-IE" dirty="0">
              <a:latin typeface="Arial" panose="020B0604020202020204" pitchFamily="34" charset="0"/>
              <a:cs typeface="Arial" panose="020B0604020202020204" pitchFamily="34" charset="0"/>
            </a:endParaRPr>
          </a:p>
          <a:p>
            <a:endParaRPr lang="en-IE" dirty="0">
              <a:latin typeface="Arial" panose="020B0604020202020204" pitchFamily="34" charset="0"/>
              <a:cs typeface="Arial" panose="020B0604020202020204" pitchFamily="34" charset="0"/>
            </a:endParaRPr>
          </a:p>
          <a:p>
            <a:r>
              <a:rPr lang="en-IE" dirty="0">
                <a:latin typeface="Arial" panose="020B0604020202020204" pitchFamily="34" charset="0"/>
                <a:cs typeface="Arial" panose="020B0604020202020204" pitchFamily="34" charset="0"/>
              </a:rPr>
              <a:t>It is </a:t>
            </a:r>
            <a:r>
              <a:rPr lang="en-IE" b="1" dirty="0">
                <a:latin typeface="Arial" panose="020B0604020202020204" pitchFamily="34" charset="0"/>
                <a:cs typeface="Arial" panose="020B0604020202020204" pitchFamily="34" charset="0"/>
              </a:rPr>
              <a:t>NOT </a:t>
            </a:r>
            <a:r>
              <a:rPr lang="en-IE" dirty="0">
                <a:latin typeface="Arial" panose="020B0604020202020204" pitchFamily="34" charset="0"/>
                <a:cs typeface="Arial" panose="020B0604020202020204" pitchFamily="34" charset="0"/>
              </a:rPr>
              <a:t>professional counselling </a:t>
            </a:r>
          </a:p>
          <a:p>
            <a:endParaRPr lang="en-IE" dirty="0">
              <a:latin typeface="Arial" panose="020B0604020202020204" pitchFamily="34" charset="0"/>
              <a:cs typeface="Arial" panose="020B0604020202020204" pitchFamily="34" charset="0"/>
            </a:endParaRPr>
          </a:p>
          <a:p>
            <a:r>
              <a:rPr lang="en-IE" dirty="0">
                <a:latin typeface="Arial" panose="020B0604020202020204" pitchFamily="34" charset="0"/>
                <a:cs typeface="Arial" panose="020B0604020202020204" pitchFamily="34" charset="0"/>
              </a:rPr>
              <a:t>It is </a:t>
            </a:r>
            <a:r>
              <a:rPr lang="en-IE" b="1" dirty="0">
                <a:latin typeface="Arial" panose="020B0604020202020204" pitchFamily="34" charset="0"/>
                <a:cs typeface="Arial" panose="020B0604020202020204" pitchFamily="34" charset="0"/>
              </a:rPr>
              <a:t>NOT </a:t>
            </a:r>
            <a:r>
              <a:rPr lang="en-IE" dirty="0">
                <a:latin typeface="Arial" panose="020B0604020202020204" pitchFamily="34" charset="0"/>
                <a:cs typeface="Arial" panose="020B0604020202020204" pitchFamily="34" charset="0"/>
              </a:rPr>
              <a:t>“psychological debriefing”. Evidence suggests now that psychological debriefing of itself increases the risk of trauma and therefore is not </a:t>
            </a:r>
            <a:r>
              <a:rPr lang="en-IE" dirty="0" err="1">
                <a:latin typeface="Arial" panose="020B0604020202020204" pitchFamily="34" charset="0"/>
                <a:cs typeface="Arial" panose="020B0604020202020204" pitchFamily="34" charset="0"/>
              </a:rPr>
              <a:t>reccoemended</a:t>
            </a:r>
            <a:r>
              <a:rPr lang="en-IE" dirty="0">
                <a:latin typeface="Arial" panose="020B0604020202020204" pitchFamily="34" charset="0"/>
                <a:cs typeface="Arial" panose="020B0604020202020204" pitchFamily="34" charset="0"/>
              </a:rPr>
              <a:t> </a:t>
            </a:r>
          </a:p>
          <a:p>
            <a:endParaRPr lang="en-IE" dirty="0">
              <a:latin typeface="Arial" panose="020B0604020202020204" pitchFamily="34" charset="0"/>
              <a:cs typeface="Arial" panose="020B0604020202020204" pitchFamily="34" charset="0"/>
            </a:endParaRPr>
          </a:p>
          <a:p>
            <a:r>
              <a:rPr lang="en-IE" dirty="0">
                <a:latin typeface="Arial" panose="020B0604020202020204" pitchFamily="34" charset="0"/>
                <a:cs typeface="Arial" panose="020B0604020202020204" pitchFamily="34" charset="0"/>
              </a:rPr>
              <a:t>It is </a:t>
            </a:r>
            <a:r>
              <a:rPr lang="en-IE" b="1" dirty="0">
                <a:latin typeface="Arial" panose="020B0604020202020204" pitchFamily="34" charset="0"/>
                <a:cs typeface="Arial" panose="020B0604020202020204" pitchFamily="34" charset="0"/>
              </a:rPr>
              <a:t>NOT</a:t>
            </a:r>
            <a:r>
              <a:rPr lang="en-IE" dirty="0">
                <a:latin typeface="Arial" panose="020B0604020202020204" pitchFamily="34" charset="0"/>
                <a:cs typeface="Arial" panose="020B0604020202020204" pitchFamily="34" charset="0"/>
              </a:rPr>
              <a:t> a detailed discussion of the distressing event</a:t>
            </a:r>
          </a:p>
          <a:p>
            <a:endParaRPr lang="en-IE" dirty="0">
              <a:latin typeface="Arial" panose="020B0604020202020204" pitchFamily="34" charset="0"/>
              <a:cs typeface="Arial" panose="020B0604020202020204" pitchFamily="34" charset="0"/>
            </a:endParaRPr>
          </a:p>
          <a:p>
            <a:r>
              <a:rPr lang="en-IE" dirty="0">
                <a:latin typeface="Arial" panose="020B0604020202020204" pitchFamily="34" charset="0"/>
                <a:cs typeface="Arial" panose="020B0604020202020204" pitchFamily="34" charset="0"/>
              </a:rPr>
              <a:t>It is </a:t>
            </a:r>
            <a:r>
              <a:rPr lang="en-IE" b="1" dirty="0">
                <a:latin typeface="Arial" panose="020B0604020202020204" pitchFamily="34" charset="0"/>
                <a:cs typeface="Arial" panose="020B0604020202020204" pitchFamily="34" charset="0"/>
              </a:rPr>
              <a:t>NOT </a:t>
            </a:r>
            <a:r>
              <a:rPr lang="en-IE" dirty="0">
                <a:latin typeface="Arial" panose="020B0604020202020204" pitchFamily="34" charset="0"/>
                <a:cs typeface="Arial" panose="020B0604020202020204" pitchFamily="34" charset="0"/>
              </a:rPr>
              <a:t>asking people to analyse events</a:t>
            </a:r>
          </a:p>
          <a:p>
            <a:endParaRPr lang="en-IE" dirty="0">
              <a:latin typeface="Arial" panose="020B0604020202020204" pitchFamily="34" charset="0"/>
              <a:cs typeface="Arial" panose="020B0604020202020204" pitchFamily="34" charset="0"/>
            </a:endParaRPr>
          </a:p>
          <a:p>
            <a:r>
              <a:rPr lang="en-IE" dirty="0">
                <a:latin typeface="Arial" panose="020B0604020202020204" pitchFamily="34" charset="0"/>
                <a:cs typeface="Arial" panose="020B0604020202020204" pitchFamily="34" charset="0"/>
              </a:rPr>
              <a:t>It is </a:t>
            </a:r>
            <a:r>
              <a:rPr lang="en-IE" b="1" dirty="0">
                <a:latin typeface="Arial" panose="020B0604020202020204" pitchFamily="34" charset="0"/>
                <a:cs typeface="Arial" panose="020B0604020202020204" pitchFamily="34" charset="0"/>
              </a:rPr>
              <a:t>NOT </a:t>
            </a:r>
            <a:r>
              <a:rPr lang="en-IE" dirty="0">
                <a:latin typeface="Arial" panose="020B0604020202020204" pitchFamily="34" charset="0"/>
                <a:cs typeface="Arial" panose="020B0604020202020204" pitchFamily="34" charset="0"/>
              </a:rPr>
              <a:t>pressurising people to describe their feelings or reactions, though it does try to establish a safe setting to enable people to tell their story</a:t>
            </a:r>
          </a:p>
          <a:p>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5</a:t>
            </a:fld>
            <a:endParaRPr lang="en-GB"/>
          </a:p>
        </p:txBody>
      </p:sp>
    </p:spTree>
    <p:extLst>
      <p:ext uri="{BB962C8B-B14F-4D97-AF65-F5344CB8AC3E}">
        <p14:creationId xmlns:p14="http://schemas.microsoft.com/office/powerpoint/2010/main" val="1280249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outlines why </a:t>
            </a:r>
            <a:r>
              <a:rPr lang="en-US" baseline="0" dirty="0"/>
              <a:t>PFA might be used ….</a:t>
            </a:r>
          </a:p>
          <a:p>
            <a:r>
              <a:rPr lang="en-IE" dirty="0">
                <a:latin typeface="Arial" panose="020B0604020202020204" pitchFamily="34" charset="0"/>
                <a:cs typeface="Arial" panose="020B0604020202020204" pitchFamily="34" charset="0"/>
              </a:rPr>
              <a:t>People do better over the long-term if they….</a:t>
            </a:r>
          </a:p>
          <a:p>
            <a:endParaRPr lang="en-IE" dirty="0">
              <a:latin typeface="Arial" panose="020B0604020202020204" pitchFamily="34" charset="0"/>
              <a:cs typeface="Arial" panose="020B0604020202020204" pitchFamily="34" charset="0"/>
            </a:endParaRPr>
          </a:p>
          <a:p>
            <a:pPr marL="283035" indent="-283035">
              <a:buFont typeface="Arial" panose="020B0604020202020204" pitchFamily="34" charset="0"/>
              <a:buChar char="•"/>
            </a:pPr>
            <a:r>
              <a:rPr lang="en-IE" dirty="0">
                <a:latin typeface="Arial" panose="020B0604020202020204" pitchFamily="34" charset="0"/>
                <a:cs typeface="Arial" panose="020B0604020202020204" pitchFamily="34" charset="0"/>
              </a:rPr>
              <a:t>Feel safe, connected to others, calm &amp; hopeful</a:t>
            </a:r>
          </a:p>
          <a:p>
            <a:pPr marL="283035" indent="-283035">
              <a:buFont typeface="Arial" panose="020B0604020202020204" pitchFamily="34" charset="0"/>
              <a:buChar char="•"/>
            </a:pPr>
            <a:endParaRPr lang="en-IE" dirty="0">
              <a:latin typeface="Arial" panose="020B0604020202020204" pitchFamily="34" charset="0"/>
              <a:cs typeface="Arial" panose="020B0604020202020204" pitchFamily="34" charset="0"/>
            </a:endParaRPr>
          </a:p>
          <a:p>
            <a:pPr marL="283035" indent="-283035">
              <a:buFont typeface="Arial" panose="020B0604020202020204" pitchFamily="34" charset="0"/>
              <a:buChar char="•"/>
            </a:pPr>
            <a:r>
              <a:rPr lang="en-IE" dirty="0">
                <a:latin typeface="Arial" panose="020B0604020202020204" pitchFamily="34" charset="0"/>
                <a:cs typeface="Arial" panose="020B0604020202020204" pitchFamily="34" charset="0"/>
              </a:rPr>
              <a:t>Have access to social, physical, emotional and educational </a:t>
            </a:r>
          </a:p>
          <a:p>
            <a:r>
              <a:rPr lang="en-IE" dirty="0">
                <a:latin typeface="Arial" panose="020B0604020202020204" pitchFamily="34" charset="0"/>
                <a:cs typeface="Arial" panose="020B0604020202020204" pitchFamily="34" charset="0"/>
              </a:rPr>
              <a:t>  support</a:t>
            </a:r>
          </a:p>
          <a:p>
            <a:endParaRPr lang="en-IE" dirty="0">
              <a:latin typeface="Arial" panose="020B0604020202020204" pitchFamily="34" charset="0"/>
              <a:cs typeface="Arial" panose="020B0604020202020204" pitchFamily="34" charset="0"/>
            </a:endParaRPr>
          </a:p>
          <a:p>
            <a:pPr marL="283035" indent="-283035">
              <a:buFont typeface="Arial" panose="020B0604020202020204" pitchFamily="34" charset="0"/>
              <a:buChar char="•"/>
            </a:pPr>
            <a:r>
              <a:rPr lang="en-IE" dirty="0">
                <a:latin typeface="Arial" panose="020B0604020202020204" pitchFamily="34" charset="0"/>
                <a:cs typeface="Arial" panose="020B0604020202020204" pitchFamily="34" charset="0"/>
              </a:rPr>
              <a:t>Regain a sense of control by being able to help themselves</a:t>
            </a:r>
          </a:p>
          <a:p>
            <a:endParaRPr lang="en-US" baseline="0" dirty="0"/>
          </a:p>
          <a:p>
            <a:r>
              <a:rPr lang="en-US" baseline="0" dirty="0"/>
              <a:t>PFA enable these things to happen </a:t>
            </a:r>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6</a:t>
            </a:fld>
            <a:endParaRPr lang="en-GB"/>
          </a:p>
        </p:txBody>
      </p:sp>
    </p:spTree>
    <p:extLst>
      <p:ext uri="{BB962C8B-B14F-4D97-AF65-F5344CB8AC3E}">
        <p14:creationId xmlns:p14="http://schemas.microsoft.com/office/powerpoint/2010/main" val="3554390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618">
              <a:defRPr/>
            </a:pPr>
            <a:r>
              <a:rPr lang="en-IE" sz="1300" dirty="0"/>
              <a:t>There are many models of PFA. It is in essence the same wine in different bottles. </a:t>
            </a:r>
          </a:p>
          <a:p>
            <a:pPr marL="0" marR="0" lvl="0" indent="0" algn="l" defTabSz="955618" rtl="0" eaLnBrk="1" fontAlgn="auto" latinLnBrk="0" hangingPunct="1">
              <a:lnSpc>
                <a:spcPct val="100000"/>
              </a:lnSpc>
              <a:spcBef>
                <a:spcPts val="0"/>
              </a:spcBef>
              <a:spcAft>
                <a:spcPts val="0"/>
              </a:spcAft>
              <a:buClrTx/>
              <a:buSzTx/>
              <a:buFontTx/>
              <a:buNone/>
              <a:tabLst/>
              <a:defRPr/>
            </a:pPr>
            <a:r>
              <a:rPr lang="en-IE" sz="1300" dirty="0" smtClean="0"/>
              <a:t>The </a:t>
            </a:r>
            <a:r>
              <a:rPr lang="en-IE" sz="1300" dirty="0"/>
              <a:t>One promoted by the HSE is the </a:t>
            </a:r>
            <a:r>
              <a:rPr lang="en-IE" sz="1300" dirty="0" smtClean="0"/>
              <a:t>Prepare Look Listen and</a:t>
            </a:r>
            <a:r>
              <a:rPr lang="en-IE" sz="1300" baseline="0" dirty="0" smtClean="0"/>
              <a:t> Link sometimes </a:t>
            </a:r>
            <a:endParaRPr lang="en-IE" sz="1300" dirty="0" smtClean="0"/>
          </a:p>
          <a:p>
            <a:pPr defTabSz="955618">
              <a:defRPr/>
            </a:pPr>
            <a:r>
              <a:rPr lang="en-IE" sz="1300" baseline="0" dirty="0" smtClean="0"/>
              <a:t>refereed to as PLLL or P triple  L</a:t>
            </a:r>
          </a:p>
          <a:p>
            <a:pPr defTabSz="955618">
              <a:defRPr/>
            </a:pPr>
            <a:endParaRPr lang="en-IE" sz="1300" baseline="0" dirty="0" smtClean="0"/>
          </a:p>
          <a:p>
            <a:pPr defTabSz="955618">
              <a:defRPr/>
            </a:pPr>
            <a:r>
              <a:rPr lang="en-IE" sz="1300" dirty="0" smtClean="0"/>
              <a:t>For the purposes of</a:t>
            </a:r>
            <a:r>
              <a:rPr lang="en-IE" sz="1300" baseline="0" dirty="0" smtClean="0"/>
              <a:t> this webinar we are focusing on the needs of the leaving certificate class of 2020 who have left the school system and whose formal relationship with their school has come to an end. As such the P triple L  model is likely to be more appropriate . </a:t>
            </a:r>
          </a:p>
          <a:p>
            <a:pPr defTabSz="955618">
              <a:defRPr/>
            </a:pPr>
            <a:endParaRPr lang="en-IE" sz="1300" baseline="0" dirty="0" smtClean="0"/>
          </a:p>
          <a:p>
            <a:pPr defTabSz="955618">
              <a:defRPr/>
            </a:pPr>
            <a:endParaRPr lang="en-IE" sz="1300" dirty="0"/>
          </a:p>
          <a:p>
            <a:pPr defTabSz="955618">
              <a:defRPr/>
            </a:pPr>
            <a:r>
              <a:rPr lang="en-IE" sz="1300" dirty="0" smtClean="0"/>
              <a:t>The</a:t>
            </a:r>
            <a:r>
              <a:rPr lang="en-IE" sz="1300" baseline="0" dirty="0" smtClean="0"/>
              <a:t> </a:t>
            </a:r>
            <a:r>
              <a:rPr lang="en-IE" sz="1300" dirty="0" smtClean="0"/>
              <a:t>alternative PFA</a:t>
            </a:r>
            <a:r>
              <a:rPr lang="en-IE" sz="1300" baseline="0" dirty="0" smtClean="0"/>
              <a:t> model of </a:t>
            </a:r>
            <a:r>
              <a:rPr lang="en-IE" sz="1300" dirty="0" smtClean="0"/>
              <a:t> </a:t>
            </a:r>
            <a:r>
              <a:rPr lang="en-IE" sz="1300" dirty="0"/>
              <a:t>Listen Protect Connect Model and Teach </a:t>
            </a:r>
            <a:r>
              <a:rPr lang="en-IE" sz="1300" dirty="0" smtClean="0"/>
              <a:t>is </a:t>
            </a:r>
            <a:r>
              <a:rPr lang="en-IE" sz="1300" dirty="0"/>
              <a:t>the one adapted by NEPS for use in </a:t>
            </a:r>
            <a:r>
              <a:rPr lang="en-IE" sz="1300" dirty="0" smtClean="0"/>
              <a:t>schools.</a:t>
            </a:r>
            <a:r>
              <a:rPr lang="en-IE" sz="1300" baseline="0" dirty="0" smtClean="0"/>
              <a:t> W</a:t>
            </a:r>
            <a:r>
              <a:rPr lang="en-IE" sz="1300" dirty="0" smtClean="0"/>
              <a:t>e suggest that, in</a:t>
            </a:r>
            <a:r>
              <a:rPr lang="en-IE" sz="1300" baseline="0" dirty="0" smtClean="0"/>
              <a:t> your on-going work with your school community,</a:t>
            </a:r>
            <a:r>
              <a:rPr lang="en-IE" sz="1300" dirty="0" smtClean="0"/>
              <a:t> you may want to continue</a:t>
            </a:r>
            <a:r>
              <a:rPr lang="en-IE" sz="1300" baseline="0" dirty="0" smtClean="0"/>
              <a:t> to use that format as it incorporates a learning component, namely the teach step, in supporting students in times of crisis such as a Critical incident.. </a:t>
            </a:r>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7</a:t>
            </a:fld>
            <a:endParaRPr lang="en-GB"/>
          </a:p>
        </p:txBody>
      </p:sp>
    </p:spTree>
    <p:extLst>
      <p:ext uri="{BB962C8B-B14F-4D97-AF65-F5344CB8AC3E}">
        <p14:creationId xmlns:p14="http://schemas.microsoft.com/office/powerpoint/2010/main" val="66303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618">
              <a:defRPr/>
            </a:pPr>
            <a:r>
              <a:rPr lang="en-IE" dirty="0" smtClean="0"/>
              <a:t>While</a:t>
            </a:r>
            <a:r>
              <a:rPr lang="en-IE" baseline="0" dirty="0" smtClean="0"/>
              <a:t> is an overused expression we need to acknowledge that are working in unprecedented  times. We are living and working in a time of national crisis. For this Leaving certificate cohort in addition to the </a:t>
            </a:r>
            <a:r>
              <a:rPr lang="en-IE" dirty="0" smtClean="0"/>
              <a:t>public health measures which have restricted all of us , they </a:t>
            </a:r>
            <a:r>
              <a:rPr lang="en-IE" baseline="0" dirty="0" smtClean="0"/>
              <a:t>have not been able to engage in rites of passage such as debs , summer jobs and normal end of school life.  </a:t>
            </a:r>
          </a:p>
          <a:p>
            <a:pPr defTabSz="955618">
              <a:defRPr/>
            </a:pPr>
            <a:endParaRPr lang="en-IE" baseline="0" dirty="0" smtClean="0"/>
          </a:p>
          <a:p>
            <a:pPr defTabSz="955618">
              <a:defRPr/>
            </a:pPr>
            <a:r>
              <a:rPr lang="en-IE" baseline="0" dirty="0" smtClean="0"/>
              <a:t>The last six months has seen considerable flux and upheaval for these students with regard to the Leaving Certificate in particular.  </a:t>
            </a:r>
          </a:p>
          <a:p>
            <a:pPr defTabSz="955618">
              <a:defRPr/>
            </a:pPr>
            <a:endParaRPr lang="en-IE" baseline="0" dirty="0" smtClean="0"/>
          </a:p>
          <a:p>
            <a:pPr defTabSz="955618">
              <a:defRPr/>
            </a:pPr>
            <a:r>
              <a:rPr lang="en-IE" baseline="0" dirty="0" smtClean="0"/>
              <a:t>Many of the students will not need additional support at this time  and will have adequate resilience skills however ,  given the impact of COVID 19 on the  support networks these young people would have traditionally had and the fact that they Leaving Certificate is considered a high stakes exam some will struggle to cope. It is this cohort that might benefit from PFA. </a:t>
            </a:r>
          </a:p>
        </p:txBody>
      </p:sp>
      <p:sp>
        <p:nvSpPr>
          <p:cNvPr id="4" name="Slide Number Placeholder 3"/>
          <p:cNvSpPr>
            <a:spLocks noGrp="1"/>
          </p:cNvSpPr>
          <p:nvPr>
            <p:ph type="sldNum" sz="quarter" idx="10"/>
          </p:nvPr>
        </p:nvSpPr>
        <p:spPr/>
        <p:txBody>
          <a:bodyPr/>
          <a:lstStyle/>
          <a:p>
            <a:fld id="{71A7CE86-DA5C-456B-8597-B686BE0BBADF}" type="slidenum">
              <a:rPr lang="en-GB" smtClean="0"/>
              <a:t>8</a:t>
            </a:fld>
            <a:endParaRPr lang="en-GB"/>
          </a:p>
        </p:txBody>
      </p:sp>
    </p:spTree>
    <p:extLst>
      <p:ext uri="{BB962C8B-B14F-4D97-AF65-F5344CB8AC3E}">
        <p14:creationId xmlns:p14="http://schemas.microsoft.com/office/powerpoint/2010/main" val="708791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618">
              <a:defRPr/>
            </a:pPr>
            <a:r>
              <a:rPr lang="en-IE" dirty="0" smtClean="0"/>
              <a:t>We encourage you to consider your own self care for the</a:t>
            </a:r>
            <a:r>
              <a:rPr lang="en-IE" baseline="0" dirty="0" smtClean="0"/>
              <a:t> week of the release of the calculated grades</a:t>
            </a:r>
            <a:r>
              <a:rPr lang="en-IE" dirty="0" smtClean="0"/>
              <a:t>.</a:t>
            </a:r>
            <a:r>
              <a:rPr lang="en-IE" baseline="0" dirty="0" smtClean="0"/>
              <a:t>  You will be better able to support students if you are able to put on your own oxygen mask first. However we know that you are likely to be already b</a:t>
            </a:r>
            <a:r>
              <a:rPr lang="en-IE" dirty="0" smtClean="0"/>
              <a:t>usy</a:t>
            </a:r>
            <a:r>
              <a:rPr lang="en-IE" baseline="0" dirty="0" smtClean="0"/>
              <a:t> in the reopening of your school and settling students.</a:t>
            </a:r>
          </a:p>
          <a:p>
            <a:pPr defTabSz="955618">
              <a:defRPr/>
            </a:pPr>
            <a:endParaRPr lang="en-IE" baseline="0" dirty="0" smtClean="0"/>
          </a:p>
          <a:p>
            <a:pPr defTabSz="955618">
              <a:defRPr/>
            </a:pPr>
            <a:r>
              <a:rPr lang="en-IE" baseline="0" dirty="0" smtClean="0"/>
              <a:t>We ask you to consider how you might support your own well being for the coming week ? What self care practices could you use this week? What can you control and what cant you control? Are there any aspects of your other work can wait for a week?   </a:t>
            </a:r>
          </a:p>
          <a:p>
            <a:pPr defTabSz="955618">
              <a:defRPr/>
            </a:pPr>
            <a:endParaRPr lang="en-IE" baseline="0" dirty="0" smtClean="0"/>
          </a:p>
        </p:txBody>
      </p:sp>
      <p:sp>
        <p:nvSpPr>
          <p:cNvPr id="4" name="Slide Number Placeholder 3"/>
          <p:cNvSpPr>
            <a:spLocks noGrp="1"/>
          </p:cNvSpPr>
          <p:nvPr>
            <p:ph type="sldNum" sz="quarter" idx="10"/>
          </p:nvPr>
        </p:nvSpPr>
        <p:spPr/>
        <p:txBody>
          <a:bodyPr/>
          <a:lstStyle/>
          <a:p>
            <a:fld id="{71A7CE86-DA5C-456B-8597-B686BE0BBADF}" type="slidenum">
              <a:rPr lang="en-GB" smtClean="0"/>
              <a:t>9</a:t>
            </a:fld>
            <a:endParaRPr lang="en-GB"/>
          </a:p>
        </p:txBody>
      </p:sp>
    </p:spTree>
    <p:extLst>
      <p:ext uri="{BB962C8B-B14F-4D97-AF65-F5344CB8AC3E}">
        <p14:creationId xmlns:p14="http://schemas.microsoft.com/office/powerpoint/2010/main" val="300245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 the first step is prepare. This is done before you engage with the </a:t>
            </a:r>
            <a:r>
              <a:rPr lang="en-IE" dirty="0" smtClean="0"/>
              <a:t>student </a:t>
            </a:r>
            <a:endParaRPr lang="en-IE" dirty="0"/>
          </a:p>
          <a:p>
            <a:r>
              <a:rPr lang="en-IE" dirty="0" smtClean="0"/>
              <a:t>Set out on this slide you will see a number of sources</a:t>
            </a:r>
            <a:r>
              <a:rPr lang="en-IE" baseline="0" dirty="0" smtClean="0"/>
              <a:t> of </a:t>
            </a:r>
            <a:r>
              <a:rPr lang="en-IE" baseline="0" dirty="0" err="1" smtClean="0"/>
              <a:t>informationa</a:t>
            </a:r>
            <a:r>
              <a:rPr lang="en-IE" baseline="0" dirty="0" smtClean="0"/>
              <a:t> </a:t>
            </a:r>
            <a:r>
              <a:rPr lang="en-IE" baseline="0" dirty="0" err="1" smtClean="0"/>
              <a:t>nd</a:t>
            </a:r>
            <a:r>
              <a:rPr lang="en-IE" baseline="0" dirty="0" smtClean="0"/>
              <a:t> support that you may find helpful when interacting with Leaving Cert 2020 students when they get their results </a:t>
            </a:r>
            <a:r>
              <a:rPr lang="en-IE" dirty="0" smtClean="0"/>
              <a:t> </a:t>
            </a:r>
            <a:endParaRPr lang="en-IE" dirty="0"/>
          </a:p>
          <a:p>
            <a:endParaRPr lang="en-IE" dirty="0" smtClean="0"/>
          </a:p>
          <a:p>
            <a:r>
              <a:rPr lang="en-IE" sz="1200" dirty="0" smtClean="0">
                <a:solidFill>
                  <a:schemeClr val="tx1"/>
                </a:solidFill>
              </a:rPr>
              <a:t> </a:t>
            </a:r>
          </a:p>
          <a:p>
            <a:r>
              <a:rPr lang="en-IE" sz="1200" dirty="0" smtClean="0">
                <a:solidFill>
                  <a:schemeClr val="tx1"/>
                </a:solidFill>
              </a:rPr>
              <a:t>On Gov.ie there is a dedicated Leaving Certificate 2020 page on</a:t>
            </a:r>
            <a:r>
              <a:rPr lang="en-IE" sz="1200" baseline="0" dirty="0" smtClean="0">
                <a:solidFill>
                  <a:schemeClr val="tx1"/>
                </a:solidFill>
              </a:rPr>
              <a:t> which can be found information including the calculated grades systems and tips for well being </a:t>
            </a:r>
            <a:endParaRPr lang="en-IE" sz="1200" dirty="0" smtClean="0">
              <a:solidFill>
                <a:schemeClr val="tx1"/>
              </a:solidFill>
            </a:endParaRPr>
          </a:p>
          <a:p>
            <a:r>
              <a:rPr lang="en-IE" sz="1200" dirty="0" smtClean="0">
                <a:solidFill>
                  <a:schemeClr val="tx1"/>
                </a:solidFill>
              </a:rPr>
              <a:t>Cao.ie is</a:t>
            </a:r>
            <a:r>
              <a:rPr lang="en-IE" sz="1200" baseline="0" dirty="0" smtClean="0">
                <a:solidFill>
                  <a:schemeClr val="tx1"/>
                </a:solidFill>
              </a:rPr>
              <a:t> the reference point for third level applications</a:t>
            </a:r>
          </a:p>
          <a:p>
            <a:endParaRPr lang="en-IE" sz="1200" dirty="0" smtClean="0">
              <a:solidFill>
                <a:schemeClr val="tx1"/>
              </a:solidFill>
            </a:endParaRPr>
          </a:p>
          <a:p>
            <a:r>
              <a:rPr lang="en-IE" sz="1200" dirty="0" smtClean="0">
                <a:solidFill>
                  <a:schemeClr val="tx1"/>
                </a:solidFill>
              </a:rPr>
              <a:t>The</a:t>
            </a:r>
            <a:r>
              <a:rPr lang="en-IE" sz="1200" baseline="0" dirty="0" smtClean="0">
                <a:solidFill>
                  <a:schemeClr val="tx1"/>
                </a:solidFill>
              </a:rPr>
              <a:t> </a:t>
            </a:r>
            <a:r>
              <a:rPr lang="en-IE" sz="1200" dirty="0" smtClean="0">
                <a:solidFill>
                  <a:schemeClr val="tx1"/>
                </a:solidFill>
              </a:rPr>
              <a:t>National Parents Council have a helpline where</a:t>
            </a:r>
            <a:r>
              <a:rPr lang="en-IE" sz="1200" baseline="0" dirty="0" smtClean="0">
                <a:solidFill>
                  <a:schemeClr val="tx1"/>
                </a:solidFill>
              </a:rPr>
              <a:t> the Institute of Guidance Counsellors are providing advice and support to students and parents. This helpline is available at </a:t>
            </a:r>
            <a:r>
              <a:rPr lang="en-IE" sz="1200" dirty="0" smtClean="0">
                <a:solidFill>
                  <a:schemeClr val="tx1"/>
                </a:solidFill>
              </a:rPr>
              <a:t>  1800 265 165 from Monday the 7</a:t>
            </a:r>
            <a:r>
              <a:rPr lang="en-IE" sz="1200" baseline="30000" dirty="0" smtClean="0">
                <a:solidFill>
                  <a:schemeClr val="tx1"/>
                </a:solidFill>
              </a:rPr>
              <a:t>th</a:t>
            </a:r>
            <a:r>
              <a:rPr lang="en-IE" sz="1200" dirty="0" smtClean="0">
                <a:solidFill>
                  <a:schemeClr val="tx1"/>
                </a:solidFill>
              </a:rPr>
              <a:t> of September until</a:t>
            </a:r>
            <a:r>
              <a:rPr lang="en-IE" sz="1200" baseline="0" dirty="0" smtClean="0">
                <a:solidFill>
                  <a:schemeClr val="tx1"/>
                </a:solidFill>
              </a:rPr>
              <a:t> Saturday the 12</a:t>
            </a:r>
            <a:r>
              <a:rPr lang="en-IE" sz="1200" baseline="30000" dirty="0" smtClean="0">
                <a:solidFill>
                  <a:schemeClr val="tx1"/>
                </a:solidFill>
              </a:rPr>
              <a:t>th</a:t>
            </a:r>
            <a:r>
              <a:rPr lang="en-IE" sz="1200" baseline="0" dirty="0" smtClean="0">
                <a:solidFill>
                  <a:schemeClr val="tx1"/>
                </a:solidFill>
              </a:rPr>
              <a:t> of September</a:t>
            </a:r>
          </a:p>
          <a:p>
            <a:endParaRPr lang="en-IE" sz="1200" dirty="0" smtClean="0">
              <a:solidFill>
                <a:schemeClr val="tx1"/>
              </a:solidFill>
            </a:endParaRPr>
          </a:p>
          <a:p>
            <a:r>
              <a:rPr lang="en-IE" sz="1200" dirty="0" smtClean="0">
                <a:solidFill>
                  <a:schemeClr val="tx1"/>
                </a:solidFill>
              </a:rPr>
              <a:t>The</a:t>
            </a:r>
            <a:r>
              <a:rPr lang="en-IE" sz="1200" baseline="0" dirty="0" smtClean="0">
                <a:solidFill>
                  <a:schemeClr val="tx1"/>
                </a:solidFill>
              </a:rPr>
              <a:t> </a:t>
            </a:r>
            <a:r>
              <a:rPr lang="en-IE" sz="1200" dirty="0" err="1" smtClean="0">
                <a:solidFill>
                  <a:schemeClr val="tx1"/>
                </a:solidFill>
              </a:rPr>
              <a:t>Natioanl</a:t>
            </a:r>
            <a:r>
              <a:rPr lang="en-IE" sz="1200" dirty="0" smtClean="0">
                <a:solidFill>
                  <a:schemeClr val="tx1"/>
                </a:solidFill>
              </a:rPr>
              <a:t> Centre</a:t>
            </a:r>
            <a:r>
              <a:rPr lang="en-IE" sz="1200" baseline="0" dirty="0" smtClean="0">
                <a:solidFill>
                  <a:schemeClr val="tx1"/>
                </a:solidFill>
              </a:rPr>
              <a:t> for </a:t>
            </a:r>
            <a:r>
              <a:rPr lang="en-IE" sz="1200" dirty="0" smtClean="0">
                <a:solidFill>
                  <a:schemeClr val="tx1"/>
                </a:solidFill>
              </a:rPr>
              <a:t>Guidance in Education has developed a webinar which can be found on their website. This webinar, titled supporting Outgoing students -</a:t>
            </a:r>
            <a:r>
              <a:rPr lang="en-IE" sz="1200" baseline="0" dirty="0" smtClean="0">
                <a:solidFill>
                  <a:schemeClr val="tx1"/>
                </a:solidFill>
              </a:rPr>
              <a:t> </a:t>
            </a:r>
            <a:r>
              <a:rPr lang="en-IE" sz="1200" dirty="0" smtClean="0">
                <a:solidFill>
                  <a:schemeClr val="tx1"/>
                </a:solidFill>
              </a:rPr>
              <a:t>the class of 2020 - is</a:t>
            </a:r>
            <a:r>
              <a:rPr lang="en-IE" sz="1200" baseline="0" dirty="0" smtClean="0">
                <a:solidFill>
                  <a:schemeClr val="tx1"/>
                </a:solidFill>
              </a:rPr>
              <a:t> aimed at giving information and support to Guidance Counsellors in their work at this time. This webinar has information on CAO offers, calculated grades , appeals, informed decisions making , sitting exams in November and other key information for students and parents. </a:t>
            </a:r>
          </a:p>
          <a:p>
            <a:r>
              <a:rPr lang="en-IE" sz="1200" baseline="0" dirty="0" smtClean="0">
                <a:solidFill>
                  <a:schemeClr val="tx1"/>
                </a:solidFill>
              </a:rPr>
              <a:t>  </a:t>
            </a:r>
            <a:endParaRPr lang="en-IE" sz="1200" dirty="0" smtClean="0">
              <a:solidFill>
                <a:schemeClr val="tx1"/>
              </a:solidFill>
            </a:endParaRPr>
          </a:p>
          <a:p>
            <a:r>
              <a:rPr lang="en-IE" sz="1200" dirty="0" smtClean="0">
                <a:solidFill>
                  <a:schemeClr val="tx1"/>
                </a:solidFill>
              </a:rPr>
              <a:t>You</a:t>
            </a:r>
            <a:r>
              <a:rPr lang="en-IE" sz="1200" baseline="0" dirty="0" smtClean="0">
                <a:solidFill>
                  <a:schemeClr val="tx1"/>
                </a:solidFill>
              </a:rPr>
              <a:t> may also want to familiarise yourself with  </a:t>
            </a:r>
            <a:r>
              <a:rPr lang="en-IE" sz="1200" dirty="0" smtClean="0">
                <a:solidFill>
                  <a:schemeClr val="tx1"/>
                </a:solidFill>
              </a:rPr>
              <a:t>Third level institutes' websites and local  Adult Guidance services </a:t>
            </a:r>
          </a:p>
          <a:p>
            <a:endParaRPr lang="en-IE" sz="1200" dirty="0" smtClean="0">
              <a:solidFill>
                <a:schemeClr val="tx1"/>
              </a:solidFill>
            </a:endParaRPr>
          </a:p>
          <a:p>
            <a:r>
              <a:rPr lang="en-IE" dirty="0" smtClean="0"/>
              <a:t>In the prepare stage we</a:t>
            </a:r>
            <a:r>
              <a:rPr lang="en-IE" baseline="0" dirty="0" smtClean="0"/>
              <a:t> suggest that you give some consideration to i</a:t>
            </a:r>
            <a:r>
              <a:rPr lang="en-IE" dirty="0" smtClean="0"/>
              <a:t>dentifying an</a:t>
            </a:r>
            <a:r>
              <a:rPr lang="en-IE" baseline="0" dirty="0" smtClean="0"/>
              <a:t> appropriate </a:t>
            </a:r>
            <a:r>
              <a:rPr lang="en-IE" dirty="0" smtClean="0"/>
              <a:t>space in the school environs that you can go to with a student that</a:t>
            </a:r>
            <a:r>
              <a:rPr lang="en-IE" baseline="0" dirty="0" smtClean="0"/>
              <a:t> is private and discreet but in line with public health  should you decide to provide PFA </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smtClean="0">
                <a:solidFill>
                  <a:schemeClr val="tx1"/>
                </a:solidFill>
              </a:rPr>
              <a:t>You</a:t>
            </a:r>
            <a:r>
              <a:rPr lang="en-IE" sz="1200" baseline="0" dirty="0" smtClean="0">
                <a:solidFill>
                  <a:schemeClr val="tx1"/>
                </a:solidFill>
              </a:rPr>
              <a:t> may also wish to ensure that you have up-to-date information and contact details </a:t>
            </a:r>
            <a:r>
              <a:rPr lang="en-IE" sz="1200" dirty="0" smtClean="0">
                <a:solidFill>
                  <a:schemeClr val="tx1"/>
                </a:solidFill>
              </a:rPr>
              <a:t> about local services </a:t>
            </a:r>
          </a:p>
          <a:p>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10</a:t>
            </a:fld>
            <a:endParaRPr lang="en-GB"/>
          </a:p>
        </p:txBody>
      </p:sp>
    </p:spTree>
    <p:extLst>
      <p:ext uri="{BB962C8B-B14F-4D97-AF65-F5344CB8AC3E}">
        <p14:creationId xmlns:p14="http://schemas.microsoft.com/office/powerpoint/2010/main" val="1066895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smtClean="0"/>
          </a:p>
          <a:p>
            <a:r>
              <a:rPr lang="en-GB" dirty="0" smtClean="0"/>
              <a:t>If you are inviting the students into the school you will be able to implement</a:t>
            </a:r>
            <a:r>
              <a:rPr lang="en-GB" baseline="0" dirty="0" smtClean="0"/>
              <a:t> </a:t>
            </a:r>
            <a:r>
              <a:rPr lang="en-GB" dirty="0" smtClean="0"/>
              <a:t> this step . You will look for ……………………</a:t>
            </a:r>
          </a:p>
          <a:p>
            <a:endParaRPr lang="en-GB" dirty="0" smtClean="0"/>
          </a:p>
          <a:p>
            <a:r>
              <a:rPr lang="en-GB" baseline="0" dirty="0" smtClean="0"/>
              <a:t>In the current context you might not be in a position to meet up with students and your ability to ‘</a:t>
            </a:r>
            <a:r>
              <a:rPr lang="en-GB" b="1" baseline="0" dirty="0" smtClean="0"/>
              <a:t>look</a:t>
            </a:r>
            <a:r>
              <a:rPr lang="en-GB" baseline="0" dirty="0" smtClean="0"/>
              <a:t>’ may  be limited. In this situation be cognisant  that there is </a:t>
            </a:r>
            <a:r>
              <a:rPr lang="en-GB" baseline="0" dirty="0" err="1" smtClean="0"/>
              <a:t>apotential</a:t>
            </a:r>
            <a:r>
              <a:rPr lang="en-GB" baseline="0" dirty="0" smtClean="0"/>
              <a:t> for  others to alert you to their concerns about a student for example close friends and family . We advise that in the current context you take note of any concerns and  where possible be proactive in following up. You could do this by establishing contact and </a:t>
            </a:r>
            <a:r>
              <a:rPr lang="en-GB" b="1" i="1" baseline="0" dirty="0" smtClean="0"/>
              <a:t>offering </a:t>
            </a:r>
            <a:r>
              <a:rPr lang="en-GB" baseline="0" dirty="0" smtClean="0"/>
              <a:t>support. Remember as you know already PFA is non intrusive. The students should not feel pressurised to engage. The aim of   PFA is for  students to know that you are </a:t>
            </a:r>
            <a:r>
              <a:rPr lang="en-GB" b="1" baseline="0" dirty="0" smtClean="0"/>
              <a:t>available </a:t>
            </a:r>
            <a:r>
              <a:rPr lang="en-GB" baseline="0" dirty="0" smtClean="0"/>
              <a:t>to listen , comfort and provide information   </a:t>
            </a:r>
            <a:endParaRPr lang="en-GB" dirty="0" smtClean="0"/>
          </a:p>
          <a:p>
            <a:endParaRPr lang="en-GB" baseline="0" dirty="0" smtClean="0"/>
          </a:p>
          <a:p>
            <a:endParaRPr lang="en-GB" baseline="0" dirty="0" smtClean="0"/>
          </a:p>
          <a:p>
            <a:endParaRPr lang="en-GB" baseline="0" dirty="0" smtClean="0"/>
          </a:p>
          <a:p>
            <a:r>
              <a:rPr lang="en-GB" baseline="0" dirty="0" smtClean="0"/>
              <a:t> </a:t>
            </a:r>
            <a:endParaRPr lang="en-GB" dirty="0"/>
          </a:p>
        </p:txBody>
      </p:sp>
      <p:sp>
        <p:nvSpPr>
          <p:cNvPr id="4" name="Slide Number Placeholder 3"/>
          <p:cNvSpPr>
            <a:spLocks noGrp="1"/>
          </p:cNvSpPr>
          <p:nvPr>
            <p:ph type="sldNum" sz="quarter" idx="5"/>
          </p:nvPr>
        </p:nvSpPr>
        <p:spPr/>
        <p:txBody>
          <a:bodyPr/>
          <a:lstStyle/>
          <a:p>
            <a:fld id="{71A7CE86-DA5C-456B-8597-B686BE0BBADF}" type="slidenum">
              <a:rPr lang="en-GB" smtClean="0"/>
              <a:t>11</a:t>
            </a:fld>
            <a:endParaRPr lang="en-GB"/>
          </a:p>
        </p:txBody>
      </p:sp>
    </p:spTree>
    <p:extLst>
      <p:ext uri="{BB962C8B-B14F-4D97-AF65-F5344CB8AC3E}">
        <p14:creationId xmlns:p14="http://schemas.microsoft.com/office/powerpoint/2010/main" val="2387305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a:p>
            <a:r>
              <a:rPr lang="en-GB" dirty="0"/>
              <a:t>In </a:t>
            </a:r>
            <a:r>
              <a:rPr lang="en-GB" b="1" dirty="0"/>
              <a:t>listen</a:t>
            </a:r>
            <a:r>
              <a:rPr lang="en-GB" dirty="0"/>
              <a:t> we ask about their needs and concerns.</a:t>
            </a:r>
            <a:r>
              <a:rPr lang="en-US" dirty="0"/>
              <a:t> </a:t>
            </a:r>
            <a:r>
              <a:rPr lang="en-US" dirty="0" smtClean="0"/>
              <a:t> As Guidance counsellors you will already have well developed skills in terms of active listening</a:t>
            </a:r>
            <a:r>
              <a:rPr lang="en-US" baseline="0" dirty="0" smtClean="0"/>
              <a:t>. This is the step where you will use these skills</a:t>
            </a:r>
          </a:p>
          <a:p>
            <a:endParaRPr lang="en-US" dirty="0"/>
          </a:p>
          <a:p>
            <a:r>
              <a:rPr lang="en-US" dirty="0"/>
              <a:t>Find out what is most important to them at </a:t>
            </a:r>
            <a:r>
              <a:rPr lang="en-US" dirty="0" smtClean="0"/>
              <a:t>that </a:t>
            </a:r>
            <a:r>
              <a:rPr lang="en-US" dirty="0"/>
              <a:t>moment, and help them work out what their priorities are.</a:t>
            </a:r>
            <a:endParaRPr lang="en-GB" dirty="0"/>
          </a:p>
          <a:p>
            <a:r>
              <a:rPr lang="en-GB" dirty="0"/>
              <a:t>Listen to them and help them feel calm by k</a:t>
            </a:r>
            <a:r>
              <a:rPr lang="en-US" dirty="0" err="1"/>
              <a:t>eeping</a:t>
            </a:r>
            <a:r>
              <a:rPr lang="en-US" dirty="0"/>
              <a:t> your tone of voice calm and soft.</a:t>
            </a:r>
            <a:r>
              <a:rPr lang="en-GB" dirty="0"/>
              <a:t> Provide them with </a:t>
            </a:r>
            <a:r>
              <a:rPr lang="en-GB" dirty="0" smtClean="0"/>
              <a:t>facts</a:t>
            </a:r>
            <a:r>
              <a:rPr lang="en-GB" baseline="0" dirty="0" smtClean="0"/>
              <a:t> and necessary steps especially those outlined the NCGE webinar which you have watch  </a:t>
            </a:r>
            <a:r>
              <a:rPr lang="en-GB" dirty="0" smtClean="0"/>
              <a:t>. </a:t>
            </a:r>
            <a:r>
              <a:rPr lang="en-GB" dirty="0"/>
              <a:t>Be honest with them. </a:t>
            </a:r>
          </a:p>
          <a:p>
            <a:r>
              <a:rPr lang="en-GB" dirty="0"/>
              <a:t>Keep the language simple. </a:t>
            </a:r>
          </a:p>
          <a:p>
            <a:r>
              <a:rPr lang="en-GB" dirty="0"/>
              <a:t>Acknowledge their feelings and explain that all feelings are normal. </a:t>
            </a:r>
          </a:p>
          <a:p>
            <a:r>
              <a:rPr lang="en-GB" dirty="0"/>
              <a:t>Respect their privacy as they may not wish to share their full story with you and that’s </a:t>
            </a:r>
            <a:r>
              <a:rPr lang="en-GB" dirty="0" smtClean="0"/>
              <a:t>okay. </a:t>
            </a:r>
            <a:r>
              <a:rPr lang="en-GB" dirty="0"/>
              <a:t>Let them know that what they share is </a:t>
            </a:r>
            <a:r>
              <a:rPr lang="en-GB" dirty="0" smtClean="0"/>
              <a:t>private. </a:t>
            </a:r>
            <a:endParaRPr lang="en-GB" dirty="0"/>
          </a:p>
          <a:p>
            <a:r>
              <a:rPr lang="en-GB" dirty="0"/>
              <a:t>Talk to them about their own personal strengths and ways they have shown resilience or helped their own </a:t>
            </a:r>
            <a:r>
              <a:rPr lang="en-GB" dirty="0" smtClean="0"/>
              <a:t>situation in the past . </a:t>
            </a:r>
            <a:endParaRPr lang="en-GB" dirty="0"/>
          </a:p>
          <a:p>
            <a:r>
              <a:rPr lang="en-GB" dirty="0"/>
              <a:t>Do not give your own opinion or pressure them to speak. </a:t>
            </a:r>
          </a:p>
          <a:p>
            <a:r>
              <a:rPr lang="en-GB" dirty="0"/>
              <a:t>Do not make unhelpful comments </a:t>
            </a:r>
            <a:r>
              <a:rPr lang="en-GB" dirty="0" smtClean="0"/>
              <a:t>in</a:t>
            </a:r>
            <a:r>
              <a:rPr lang="en-GB" baseline="0" dirty="0" smtClean="0"/>
              <a:t> an effort to</a:t>
            </a:r>
            <a:r>
              <a:rPr lang="en-GB" dirty="0" smtClean="0"/>
              <a:t> minimise their</a:t>
            </a:r>
            <a:r>
              <a:rPr lang="en-GB" baseline="0" dirty="0" smtClean="0"/>
              <a:t> distress </a:t>
            </a:r>
            <a:r>
              <a:rPr lang="en-GB" dirty="0" smtClean="0"/>
              <a:t>like “the</a:t>
            </a:r>
            <a:r>
              <a:rPr lang="en-GB" baseline="0" dirty="0" smtClean="0"/>
              <a:t> Leaving Certificate is not that important anyway</a:t>
            </a:r>
            <a:r>
              <a:rPr lang="en-GB" dirty="0" smtClean="0"/>
              <a:t> </a:t>
            </a:r>
            <a:r>
              <a:rPr lang="en-GB" dirty="0"/>
              <a:t>”. </a:t>
            </a:r>
          </a:p>
          <a:p>
            <a:r>
              <a:rPr lang="en-GB" dirty="0" smtClean="0"/>
              <a:t>At this point do </a:t>
            </a:r>
            <a:r>
              <a:rPr lang="en-GB" dirty="0"/>
              <a:t>not tell someone else’s story. </a:t>
            </a:r>
          </a:p>
          <a:p>
            <a:r>
              <a:rPr lang="en-GB" dirty="0"/>
              <a:t>Do not make false promises. </a:t>
            </a:r>
          </a:p>
          <a:p>
            <a:endParaRPr lang="en-US" dirty="0"/>
          </a:p>
          <a:p>
            <a:endParaRPr lang="en-US" dirty="0"/>
          </a:p>
          <a:p>
            <a:endParaRPr lang="en-GB" dirty="0"/>
          </a:p>
          <a:p>
            <a:endParaRPr lang="en-GB" dirty="0"/>
          </a:p>
        </p:txBody>
      </p:sp>
      <p:sp>
        <p:nvSpPr>
          <p:cNvPr id="4" name="Slide Number Placeholder 3"/>
          <p:cNvSpPr>
            <a:spLocks noGrp="1"/>
          </p:cNvSpPr>
          <p:nvPr>
            <p:ph type="sldNum" sz="quarter" idx="5"/>
          </p:nvPr>
        </p:nvSpPr>
        <p:spPr/>
        <p:txBody>
          <a:bodyPr/>
          <a:lstStyle/>
          <a:p>
            <a:fld id="{71A7CE86-DA5C-456B-8597-B686BE0BBADF}" type="slidenum">
              <a:rPr lang="en-GB" smtClean="0"/>
              <a:t>12</a:t>
            </a:fld>
            <a:endParaRPr lang="en-GB"/>
          </a:p>
        </p:txBody>
      </p:sp>
    </p:spTree>
    <p:extLst>
      <p:ext uri="{BB962C8B-B14F-4D97-AF65-F5344CB8AC3E}">
        <p14:creationId xmlns:p14="http://schemas.microsoft.com/office/powerpoint/2010/main" val="3236072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main action point. This is where you link them to services or supports </a:t>
            </a:r>
            <a:endParaRPr lang="en-US" dirty="0" smtClean="0"/>
          </a:p>
          <a:p>
            <a:r>
              <a:rPr lang="en-GB" sz="1200" dirty="0" smtClean="0">
                <a:solidFill>
                  <a:schemeClr val="tx1"/>
                </a:solidFill>
                <a:latin typeface="Arial" panose="020B0604020202020204" pitchFamily="34" charset="0"/>
                <a:cs typeface="Arial" panose="020B0604020202020204" pitchFamily="34" charset="0"/>
              </a:rPr>
              <a:t>Advise  use of supports: e.g. family, friends and local services and agencies. </a:t>
            </a:r>
          </a:p>
          <a:p>
            <a:r>
              <a:rPr lang="en-GB" sz="1200" dirty="0" smtClean="0">
                <a:solidFill>
                  <a:schemeClr val="tx1"/>
                </a:solidFill>
                <a:latin typeface="Arial" panose="020B0604020202020204" pitchFamily="34" charset="0"/>
                <a:cs typeface="Arial" panose="020B0604020202020204" pitchFamily="34" charset="0"/>
              </a:rPr>
              <a:t>Give reminders  about times they have felt safe and what enables them to feel safe now.</a:t>
            </a:r>
          </a:p>
          <a:p>
            <a:r>
              <a:rPr lang="en-GB" sz="1200" dirty="0" smtClean="0">
                <a:solidFill>
                  <a:schemeClr val="tx1"/>
                </a:solidFill>
                <a:latin typeface="Arial" panose="020B0604020202020204" pitchFamily="34" charset="0"/>
                <a:cs typeface="Arial" panose="020B0604020202020204" pitchFamily="34" charset="0"/>
              </a:rPr>
              <a:t>Keep in contact and arrange a further ‘check in’ meeting. </a:t>
            </a:r>
          </a:p>
          <a:p>
            <a:r>
              <a:rPr lang="en-GB" sz="1200" dirty="0" smtClean="0">
                <a:solidFill>
                  <a:schemeClr val="tx1"/>
                </a:solidFill>
                <a:latin typeface="Arial" panose="020B0604020202020204" pitchFamily="34" charset="0"/>
                <a:cs typeface="Arial" panose="020B0604020202020204" pitchFamily="34" charset="0"/>
              </a:rPr>
              <a:t>Encourage those around them to remain as supportive and remind them to monitor conversations. </a:t>
            </a:r>
          </a:p>
          <a:p>
            <a:r>
              <a:rPr lang="en-GB" sz="1200" dirty="0" smtClean="0">
                <a:solidFill>
                  <a:schemeClr val="tx1"/>
                </a:solidFill>
                <a:latin typeface="Arial" panose="020B0604020202020204" pitchFamily="34" charset="0"/>
                <a:cs typeface="Arial" panose="020B0604020202020204" pitchFamily="34" charset="0"/>
              </a:rPr>
              <a:t>Try and keep as much of a routine as possible e.g. meeting with friends, engaging in pastimes, going to part time work etc. </a:t>
            </a:r>
          </a:p>
          <a:p>
            <a:r>
              <a:rPr lang="en-GB" sz="1200" dirty="0" smtClean="0">
                <a:solidFill>
                  <a:schemeClr val="tx1"/>
                </a:solidFill>
                <a:latin typeface="Arial" panose="020B0604020202020204" pitchFamily="34" charset="0"/>
                <a:cs typeface="Arial" panose="020B0604020202020204" pitchFamily="34" charset="0"/>
              </a:rPr>
              <a:t>Highlight any activities from the NEPS Well being toolkit  that you feel might be helpful e.g. square breathing ( insert hyperlink) </a:t>
            </a:r>
          </a:p>
          <a:p>
            <a:endParaRPr lang="en-GB" sz="1200" dirty="0" smtClean="0">
              <a:solidFill>
                <a:schemeClr val="tx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1A7CE86-DA5C-456B-8597-B686BE0BBADF}" type="slidenum">
              <a:rPr lang="en-GB" smtClean="0"/>
              <a:t>13</a:t>
            </a:fld>
            <a:endParaRPr lang="en-GB"/>
          </a:p>
        </p:txBody>
      </p:sp>
    </p:spTree>
    <p:extLst>
      <p:ext uri="{BB962C8B-B14F-4D97-AF65-F5344CB8AC3E}">
        <p14:creationId xmlns:p14="http://schemas.microsoft.com/office/powerpoint/2010/main" val="1091279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On</a:t>
            </a:r>
            <a:r>
              <a:rPr lang="en-US" baseline="0" dirty="0" smtClean="0"/>
              <a:t> this slide which we have taken from the NCGE webinar-Supporting Outgoing Students,  which is available at ncge.ie, you will see outlined  sources of additional support that are available. You might also want to consider resources such as a local youth or community service which may be offering support at this time   </a:t>
            </a:r>
            <a:endParaRPr lang="en-GB" dirty="0" smtClean="0"/>
          </a:p>
          <a:p>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14</a:t>
            </a:fld>
            <a:endParaRPr lang="en-GB"/>
          </a:p>
        </p:txBody>
      </p:sp>
    </p:spTree>
    <p:extLst>
      <p:ext uri="{BB962C8B-B14F-4D97-AF65-F5344CB8AC3E}">
        <p14:creationId xmlns:p14="http://schemas.microsoft.com/office/powerpoint/2010/main" val="3772376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In order to end PFA you need to consider the student’s needs. </a:t>
            </a:r>
          </a:p>
          <a:p>
            <a:r>
              <a:rPr lang="en-GB" sz="1200" dirty="0" smtClean="0"/>
              <a:t>If they seem calm or tell you they feel better then you can decide that no further intervention is needed. Use your best judgement of the situation. </a:t>
            </a:r>
          </a:p>
          <a:p>
            <a:r>
              <a:rPr lang="en-GB" sz="1200" dirty="0" smtClean="0"/>
              <a:t>If you feel you need to make contact with the student again this is okay. Arrange a time and date.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Consider your own needs. Do you do need to talk this through with a fellow Guidance Counsellor? What supports are available within your own school? Do you need to access external support </a:t>
            </a:r>
          </a:p>
          <a:p>
            <a:endParaRPr lang="en-IE" dirty="0"/>
          </a:p>
        </p:txBody>
      </p:sp>
      <p:sp>
        <p:nvSpPr>
          <p:cNvPr id="4" name="Slide Number Placeholder 3"/>
          <p:cNvSpPr>
            <a:spLocks noGrp="1"/>
          </p:cNvSpPr>
          <p:nvPr>
            <p:ph type="sldNum" sz="quarter" idx="10"/>
          </p:nvPr>
        </p:nvSpPr>
        <p:spPr/>
        <p:txBody>
          <a:bodyPr/>
          <a:lstStyle/>
          <a:p>
            <a:fld id="{71A7CE86-DA5C-456B-8597-B686BE0BBADF}" type="slidenum">
              <a:rPr lang="en-GB" smtClean="0"/>
              <a:t>15</a:t>
            </a:fld>
            <a:endParaRPr lang="en-GB"/>
          </a:p>
        </p:txBody>
      </p:sp>
    </p:spTree>
    <p:extLst>
      <p:ext uri="{BB962C8B-B14F-4D97-AF65-F5344CB8AC3E}">
        <p14:creationId xmlns:p14="http://schemas.microsoft.com/office/powerpoint/2010/main" val="615483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8/23/2022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8/23/2022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8/23/2022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8/23/2022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8/23/2022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8/23/2022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8/23/2022</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8/23/2022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Blank (with Harp) - White">
    <p:bg>
      <p:bgPr>
        <a:solidFill>
          <a:srgbClr val="FFFFFF"/>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1800" y="4044950"/>
            <a:ext cx="10490200" cy="2813050"/>
          </a:xfrm>
          <a:prstGeom prst="rect">
            <a:avLst/>
          </a:prstGeom>
        </p:spPr>
      </p:pic>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118100"/>
            <a:ext cx="6502400" cy="1739900"/>
          </a:xfrm>
          <a:prstGeom prst="rect">
            <a:avLst/>
          </a:prstGeom>
        </p:spPr>
      </p:pic>
      <p:sp>
        <p:nvSpPr>
          <p:cNvPr id="43"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rgbClr val="004D44"/>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10852484" y="475249"/>
            <a:ext cx="737274" cy="1004637"/>
          </a:xfrm>
          <a:prstGeom prst="rect">
            <a:avLst/>
          </a:prstGeom>
        </p:spPr>
      </p:pic>
      <p:sp>
        <p:nvSpPr>
          <p:cNvPr id="9"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Roinn Oideachais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07712075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Text &amp; Image">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473075"/>
            <a:ext cx="9662528" cy="1143000"/>
          </a:xfrm>
          <a:prstGeom prst="rect">
            <a:avLst/>
          </a:prstGeom>
        </p:spPr>
        <p:txBody>
          <a:bodyPr anchor="t">
            <a:normAutofit/>
          </a:bodyPr>
          <a:lstStyle>
            <a:lvl1pPr algn="l">
              <a:lnSpc>
                <a:spcPct val="80000"/>
              </a:lnSpc>
              <a:defRPr sz="4800" b="1" cap="none" spc="-9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6" name="Picture Placeholder 5"/>
          <p:cNvSpPr>
            <a:spLocks noGrp="1"/>
          </p:cNvSpPr>
          <p:nvPr>
            <p:ph type="pic" sz="quarter" idx="10"/>
          </p:nvPr>
        </p:nvSpPr>
        <p:spPr>
          <a:xfrm>
            <a:off x="6003925" y="1778000"/>
            <a:ext cx="5616575" cy="4322011"/>
          </a:xfrm>
          <a:prstGeom prst="rect">
            <a:avLst/>
          </a:prstGeom>
        </p:spPr>
        <p:txBody>
          <a:bodyPr/>
          <a:lstStyle>
            <a:lvl1pPr>
              <a:defRPr sz="3000">
                <a:latin typeface="+mn-lt"/>
              </a:defRPr>
            </a:lvl1pPr>
          </a:lstStyle>
          <a:p>
            <a:r>
              <a:rPr lang="en-US"/>
              <a:t>Click icon to add picture</a:t>
            </a:r>
            <a:endParaRPr lang="en-US" dirty="0"/>
          </a:p>
        </p:txBody>
      </p:sp>
      <p:sp>
        <p:nvSpPr>
          <p:cNvPr id="8" name="Text Placeholder 4"/>
          <p:cNvSpPr>
            <a:spLocks noGrp="1"/>
          </p:cNvSpPr>
          <p:nvPr>
            <p:ph type="body" sz="quarter" idx="12"/>
          </p:nvPr>
        </p:nvSpPr>
        <p:spPr>
          <a:xfrm>
            <a:off x="731149" y="1778000"/>
            <a:ext cx="4928394" cy="4322011"/>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ialtas na hÉireann | Government of Ireland"/>
          <p:cNvSpPr txBox="1"/>
          <p:nvPr userDrawn="1"/>
        </p:nvSpPr>
        <p:spPr>
          <a:xfrm>
            <a:off x="720724" y="6305902"/>
            <a:ext cx="4398640"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fld id="{93D0CC9E-ED4E-524D-8BB9-8829151DFDE7}" type="slidenum">
              <a:rPr lang="uk-UA" sz="900" b="1" smtClean="0">
                <a:latin typeface="+mn-lt"/>
              </a:rPr>
              <a:pPr/>
              <a:t>‹#›</a:t>
            </a:fld>
            <a:r>
              <a:rPr lang="en-GB" sz="900" b="1" dirty="0">
                <a:latin typeface="+mn-lt"/>
              </a:rPr>
              <a:t>  An </a:t>
            </a:r>
            <a:r>
              <a:rPr lang="en-GB" sz="900" b="1" dirty="0" err="1">
                <a:latin typeface="+mn-lt"/>
              </a:rPr>
              <a:t>Roinn</a:t>
            </a:r>
            <a:r>
              <a:rPr lang="en-GB" sz="900" b="1" dirty="0">
                <a:latin typeface="+mn-lt"/>
              </a:rPr>
              <a:t> </a:t>
            </a:r>
            <a:r>
              <a:rPr lang="en-GB" sz="900" b="1" dirty="0" err="1">
                <a:latin typeface="+mn-lt"/>
              </a:rPr>
              <a:t>Oideachais</a:t>
            </a:r>
            <a:r>
              <a:rPr lang="en-GB" sz="900" b="1" baseline="0" dirty="0">
                <a:latin typeface="+mn-lt"/>
              </a:rPr>
              <a:t> </a:t>
            </a:r>
            <a:r>
              <a:rPr lang="en-GB" sz="900" b="1" dirty="0" err="1">
                <a:latin typeface="+mn-lt"/>
              </a:rPr>
              <a:t>agus</a:t>
            </a:r>
            <a:r>
              <a:rPr lang="en-GB" sz="900" b="1" dirty="0">
                <a:latin typeface="+mn-lt"/>
              </a:rPr>
              <a:t> </a:t>
            </a:r>
            <a:r>
              <a:rPr lang="en-GB" sz="900" b="1" dirty="0" err="1">
                <a:latin typeface="+mn-lt"/>
              </a:rPr>
              <a:t>Scileanna</a:t>
            </a:r>
            <a:r>
              <a:rPr lang="en-GB" sz="900" b="1" baseline="0" dirty="0">
                <a:latin typeface="+mn-lt"/>
              </a:rPr>
              <a:t> </a:t>
            </a:r>
            <a:r>
              <a:rPr lang="en-GB" sz="900" dirty="0">
                <a:latin typeface="+mn-lt"/>
              </a:rPr>
              <a:t>|</a:t>
            </a:r>
            <a:r>
              <a:rPr lang="en-GB" sz="900" baseline="0" dirty="0">
                <a:latin typeface="+mn-lt"/>
              </a:rPr>
              <a:t> </a:t>
            </a:r>
            <a:r>
              <a:rPr lang="en-GB" sz="900" dirty="0">
                <a:latin typeface="+mn-lt"/>
              </a:rPr>
              <a:t>Department of</a:t>
            </a:r>
            <a:r>
              <a:rPr lang="en-GB" sz="900" baseline="0" dirty="0">
                <a:latin typeface="+mn-lt"/>
              </a:rPr>
              <a:t> </a:t>
            </a:r>
            <a:r>
              <a:rPr lang="en-GB" sz="900" dirty="0">
                <a:latin typeface="+mn-lt"/>
              </a:rPr>
              <a:t>Education and Skills</a:t>
            </a:r>
            <a:endParaRPr sz="900" dirty="0">
              <a:latin typeface="+mn-lt"/>
            </a:endParaRPr>
          </a:p>
        </p:txBody>
      </p:sp>
    </p:spTree>
    <p:extLst>
      <p:ext uri="{BB962C8B-B14F-4D97-AF65-F5344CB8AC3E}">
        <p14:creationId xmlns:p14="http://schemas.microsoft.com/office/powerpoint/2010/main" val="1014155068"/>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D5780093-3D17-47CD-B377-759A96A6086D}" type="datetimeFigureOut">
              <a:rPr lang="en-IE" smtClean="0"/>
              <a:t>23/08/2022</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B72FAF86-0F4C-4019-83F8-FC0812CB6EB8}" type="slidenum">
              <a:rPr lang="en-IE" smtClean="0"/>
              <a:t>‹#›</a:t>
            </a:fld>
            <a:endParaRPr lang="en-IE" dirty="0"/>
          </a:p>
        </p:txBody>
      </p:sp>
      <p:sp>
        <p:nvSpPr>
          <p:cNvPr id="9" name="Content Placeholder 8"/>
          <p:cNvSpPr>
            <a:spLocks noGrp="1"/>
          </p:cNvSpPr>
          <p:nvPr>
            <p:ph sz="quarter" idx="13"/>
          </p:nvPr>
        </p:nvSpPr>
        <p:spPr>
          <a:xfrm>
            <a:off x="902207"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478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Title &amp; Subtitl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701800" y="4044950"/>
            <a:ext cx="10490200" cy="2813050"/>
          </a:xfrm>
          <a:prstGeom prst="rect">
            <a:avLst/>
          </a:prstGeom>
        </p:spPr>
      </p:pic>
      <p:pic>
        <p:nvPicPr>
          <p:cNvPr id="3" name="Picture 2"/>
          <p:cNvPicPr>
            <a:picLocks noChangeAspect="1"/>
          </p:cNvPicPr>
          <p:nvPr userDrawn="1"/>
        </p:nvPicPr>
        <p:blipFill>
          <a:blip r:embed="rId3"/>
          <a:stretch>
            <a:fillRect/>
          </a:stretch>
        </p:blipFill>
        <p:spPr>
          <a:xfrm>
            <a:off x="0" y="5118100"/>
            <a:ext cx="6502400" cy="1739900"/>
          </a:xfrm>
          <a:prstGeom prst="rect">
            <a:avLst/>
          </a:prstGeom>
        </p:spPr>
      </p:pic>
      <p:sp>
        <p:nvSpPr>
          <p:cNvPr id="13" name="Title Text"/>
          <p:cNvSpPr txBox="1">
            <a:spLocks noGrp="1"/>
          </p:cNvSpPr>
          <p:nvPr>
            <p:ph type="title"/>
          </p:nvPr>
        </p:nvSpPr>
        <p:spPr>
          <a:xfrm>
            <a:off x="1854485" y="1907006"/>
            <a:ext cx="9448515" cy="2619571"/>
          </a:xfrm>
          <a:prstGeom prst="rect">
            <a:avLst/>
          </a:prstGeom>
        </p:spPr>
        <p:txBody>
          <a:bodyPr anchor="b">
            <a:normAutofit/>
          </a:bodyPr>
          <a:lstStyle>
            <a:lvl1pPr algn="l">
              <a:lnSpc>
                <a:spcPct val="80000"/>
              </a:lnSpc>
              <a:defRPr sz="8000" b="0" i="0" cap="none" spc="-136">
                <a:solidFill>
                  <a:srgbClr val="FFFFFF"/>
                </a:solidFill>
                <a:latin typeface="+mn-lt"/>
                <a:ea typeface="Calibri Light" charset="0"/>
                <a:cs typeface="Calibri Light" charset="0"/>
                <a:sym typeface="Open Sans Light"/>
              </a:defRPr>
            </a:lvl1pPr>
          </a:lstStyle>
          <a:p>
            <a:r>
              <a:rPr lang="en-US"/>
              <a:t>Click to edit Master title style</a:t>
            </a:r>
            <a:endParaRPr dirty="0"/>
          </a:p>
        </p:txBody>
      </p:sp>
      <p:sp>
        <p:nvSpPr>
          <p:cNvPr id="14" name="Body Level One…"/>
          <p:cNvSpPr txBox="1">
            <a:spLocks noGrp="1"/>
          </p:cNvSpPr>
          <p:nvPr>
            <p:ph type="body" sz="quarter" idx="1"/>
          </p:nvPr>
        </p:nvSpPr>
        <p:spPr>
          <a:xfrm>
            <a:off x="1854485" y="4741162"/>
            <a:ext cx="9448515" cy="1503400"/>
          </a:xfrm>
          <a:prstGeom prst="rect">
            <a:avLst/>
          </a:prstGeom>
        </p:spPr>
        <p:txBody>
          <a:bodyPr/>
          <a:lstStyle>
            <a:lvl1pPr algn="l">
              <a:lnSpc>
                <a:spcPct val="120000"/>
              </a:lnSpc>
              <a:buClr>
                <a:srgbClr val="A39161"/>
              </a:buClr>
              <a:defRPr sz="1600" b="0" i="0" spc="0">
                <a:solidFill>
                  <a:srgbClr val="A39161"/>
                </a:solidFill>
                <a:latin typeface="+mn-lt"/>
                <a:ea typeface="Calibri Light" charset="0"/>
                <a:cs typeface="Calibri Light" charset="0"/>
              </a:defRPr>
            </a:lvl1pPr>
            <a:lvl2pPr indent="0" algn="l">
              <a:lnSpc>
                <a:spcPct val="120000"/>
              </a:lnSpc>
              <a:buClr>
                <a:srgbClr val="A39161"/>
              </a:buClr>
              <a:defRPr sz="1600" b="0" spc="0">
                <a:solidFill>
                  <a:srgbClr val="A39161"/>
                </a:solidFill>
                <a:latin typeface="+mn-lt"/>
                <a:ea typeface="Calibri" charset="0"/>
                <a:cs typeface="Calibri" charset="0"/>
                <a:sym typeface="Georgia"/>
              </a:defRPr>
            </a:lvl2pPr>
            <a:lvl3pPr algn="l">
              <a:lnSpc>
                <a:spcPct val="120000"/>
              </a:lnSpc>
              <a:buClr>
                <a:srgbClr val="A39161"/>
              </a:buClr>
              <a:defRPr sz="1200" b="0" i="1" spc="0">
                <a:solidFill>
                  <a:srgbClr val="A39161"/>
                </a:solidFill>
                <a:latin typeface="+mn-lt"/>
                <a:ea typeface="Calibri Light" charset="0"/>
                <a:cs typeface="Calibri Light" charset="0"/>
              </a:defRPr>
            </a:lvl3pPr>
            <a:lvl4pPr algn="l">
              <a:lnSpc>
                <a:spcPct val="120000"/>
              </a:lnSpc>
              <a:buClr>
                <a:srgbClr val="A39161"/>
              </a:buClr>
              <a:defRPr sz="1200" spc="0">
                <a:solidFill>
                  <a:srgbClr val="A39161"/>
                </a:solidFill>
                <a:latin typeface="+mn-lt"/>
                <a:ea typeface="Georgia"/>
                <a:cs typeface="Georgia"/>
                <a:sym typeface="Georgia"/>
              </a:defRPr>
            </a:lvl4pPr>
            <a:lvl5pPr algn="l">
              <a:lnSpc>
                <a:spcPct val="120000"/>
              </a:lnSpc>
              <a:buClr>
                <a:srgbClr val="A39161"/>
              </a:buClr>
              <a:defRPr sz="1200" b="0" i="1" spc="0">
                <a:solidFill>
                  <a:srgbClr val="A39161"/>
                </a:solidFill>
                <a:latin typeface="+mn-lt"/>
                <a:ea typeface="Calibri Light" charset="0"/>
                <a:cs typeface="Calibri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34000" y="3117850"/>
            <a:ext cx="0" cy="0"/>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7315" y="531394"/>
            <a:ext cx="3828238" cy="1549800"/>
          </a:xfrm>
          <a:prstGeom prst="rect">
            <a:avLst/>
          </a:prstGeom>
        </p:spPr>
      </p:pic>
    </p:spTree>
    <p:extLst>
      <p:ext uri="{BB962C8B-B14F-4D97-AF65-F5344CB8AC3E}">
        <p14:creationId xmlns:p14="http://schemas.microsoft.com/office/powerpoint/2010/main" val="313796334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mp; Subtitle - White">
    <p:bg>
      <p:bgPr>
        <a:solidFill>
          <a:srgbClr val="FFFFFF"/>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701800" y="4044950"/>
            <a:ext cx="10490200" cy="2813050"/>
          </a:xfrm>
          <a:prstGeom prst="rect">
            <a:avLst/>
          </a:prstGeom>
        </p:spPr>
      </p:pic>
      <p:pic>
        <p:nvPicPr>
          <p:cNvPr id="6" name="Picture 5"/>
          <p:cNvPicPr>
            <a:picLocks noChangeAspect="1"/>
          </p:cNvPicPr>
          <p:nvPr userDrawn="1"/>
        </p:nvPicPr>
        <p:blipFill>
          <a:blip r:embed="rId3"/>
          <a:stretch>
            <a:fillRect/>
          </a:stretch>
        </p:blipFill>
        <p:spPr>
          <a:xfrm>
            <a:off x="0" y="5118100"/>
            <a:ext cx="6502400" cy="1739900"/>
          </a:xfrm>
          <a:prstGeom prst="rect">
            <a:avLst/>
          </a:prstGeom>
        </p:spPr>
      </p:pic>
      <p:sp>
        <p:nvSpPr>
          <p:cNvPr id="3" name="Title Text"/>
          <p:cNvSpPr txBox="1">
            <a:spLocks noGrp="1"/>
          </p:cNvSpPr>
          <p:nvPr>
            <p:ph type="title"/>
          </p:nvPr>
        </p:nvSpPr>
        <p:spPr>
          <a:xfrm>
            <a:off x="1854485" y="1907006"/>
            <a:ext cx="9448515" cy="2619571"/>
          </a:xfrm>
          <a:prstGeom prst="rect">
            <a:avLst/>
          </a:prstGeom>
        </p:spPr>
        <p:txBody>
          <a:bodyPr anchor="b">
            <a:normAutofit/>
          </a:bodyPr>
          <a:lstStyle>
            <a:lvl1pPr algn="l">
              <a:lnSpc>
                <a:spcPct val="80000"/>
              </a:lnSpc>
              <a:defRPr sz="8000" b="0" i="0" cap="none" spc="-136">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sp>
        <p:nvSpPr>
          <p:cNvPr id="4" name="Body Level One…"/>
          <p:cNvSpPr txBox="1">
            <a:spLocks noGrp="1"/>
          </p:cNvSpPr>
          <p:nvPr>
            <p:ph type="body" sz="quarter" idx="1"/>
          </p:nvPr>
        </p:nvSpPr>
        <p:spPr>
          <a:xfrm>
            <a:off x="1854485" y="4741162"/>
            <a:ext cx="9448515" cy="1503400"/>
          </a:xfrm>
          <a:prstGeom prst="rect">
            <a:avLst/>
          </a:prstGeom>
        </p:spPr>
        <p:txBody>
          <a:bodyPr/>
          <a:lstStyle>
            <a:lvl1pPr algn="l">
              <a:lnSpc>
                <a:spcPct val="120000"/>
              </a:lnSpc>
              <a:buClr>
                <a:srgbClr val="A39161"/>
              </a:buClr>
              <a:defRPr sz="1600" b="0" i="0" spc="0">
                <a:solidFill>
                  <a:srgbClr val="A39161"/>
                </a:solidFill>
                <a:latin typeface="+mn-lt"/>
                <a:ea typeface="Calibri Light" charset="0"/>
                <a:cs typeface="Calibri Light" charset="0"/>
              </a:defRPr>
            </a:lvl1pPr>
            <a:lvl2pPr indent="0" algn="l">
              <a:lnSpc>
                <a:spcPct val="120000"/>
              </a:lnSpc>
              <a:buClr>
                <a:srgbClr val="A39161"/>
              </a:buClr>
              <a:defRPr sz="1600" b="0" spc="0">
                <a:solidFill>
                  <a:srgbClr val="A39161"/>
                </a:solidFill>
                <a:latin typeface="+mn-lt"/>
                <a:ea typeface="Calibri" charset="0"/>
                <a:cs typeface="Calibri" charset="0"/>
                <a:sym typeface="Georgia"/>
              </a:defRPr>
            </a:lvl2pPr>
            <a:lvl3pPr algn="l">
              <a:lnSpc>
                <a:spcPct val="120000"/>
              </a:lnSpc>
              <a:buClr>
                <a:srgbClr val="A39161"/>
              </a:buClr>
              <a:defRPr sz="1200" b="0" i="1" spc="0">
                <a:solidFill>
                  <a:srgbClr val="A39161"/>
                </a:solidFill>
                <a:latin typeface="+mn-lt"/>
                <a:ea typeface="Calibri Light" charset="0"/>
                <a:cs typeface="Calibri Light" charset="0"/>
              </a:defRPr>
            </a:lvl3pPr>
            <a:lvl4pPr algn="l">
              <a:lnSpc>
                <a:spcPct val="120000"/>
              </a:lnSpc>
              <a:buClr>
                <a:srgbClr val="A39161"/>
              </a:buClr>
              <a:defRPr sz="1200" spc="0">
                <a:solidFill>
                  <a:srgbClr val="A39161"/>
                </a:solidFill>
                <a:latin typeface="+mn-lt"/>
                <a:ea typeface="Georgia"/>
                <a:cs typeface="Georgia"/>
                <a:sym typeface="Georgia"/>
              </a:defRPr>
            </a:lvl4pPr>
            <a:lvl5pPr algn="l">
              <a:lnSpc>
                <a:spcPct val="120000"/>
              </a:lnSpc>
              <a:buClr>
                <a:srgbClr val="A39161"/>
              </a:buClr>
              <a:defRPr sz="1200" b="0" i="1" spc="0">
                <a:solidFill>
                  <a:srgbClr val="A39161"/>
                </a:solidFill>
                <a:latin typeface="+mn-lt"/>
                <a:ea typeface="Calibri Light" charset="0"/>
                <a:cs typeface="Calibri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7315" y="531394"/>
            <a:ext cx="3826310" cy="1549800"/>
          </a:xfrm>
          <a:prstGeom prst="rect">
            <a:avLst/>
          </a:prstGeom>
        </p:spPr>
      </p:pic>
    </p:spTree>
    <p:extLst>
      <p:ext uri="{BB962C8B-B14F-4D97-AF65-F5344CB8AC3E}">
        <p14:creationId xmlns:p14="http://schemas.microsoft.com/office/powerpoint/2010/main" val="382883547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ter Slid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701800" y="4044950"/>
            <a:ext cx="10490200" cy="2813050"/>
          </a:xfrm>
          <a:prstGeom prst="rect">
            <a:avLst/>
          </a:prstGeom>
        </p:spPr>
      </p:pic>
      <p:pic>
        <p:nvPicPr>
          <p:cNvPr id="15" name="Picture 14"/>
          <p:cNvPicPr>
            <a:picLocks noChangeAspect="1"/>
          </p:cNvPicPr>
          <p:nvPr userDrawn="1"/>
        </p:nvPicPr>
        <p:blipFill>
          <a:blip r:embed="rId3"/>
          <a:stretch>
            <a:fillRect/>
          </a:stretch>
        </p:blipFill>
        <p:spPr>
          <a:xfrm>
            <a:off x="0" y="5118100"/>
            <a:ext cx="6502400" cy="1739900"/>
          </a:xfrm>
          <a:prstGeom prst="rect">
            <a:avLst/>
          </a:prstGeom>
        </p:spPr>
      </p:pic>
      <p:sp>
        <p:nvSpPr>
          <p:cNvPr id="13" name="Title Text"/>
          <p:cNvSpPr txBox="1">
            <a:spLocks noGrp="1"/>
          </p:cNvSpPr>
          <p:nvPr>
            <p:ph type="title"/>
          </p:nvPr>
        </p:nvSpPr>
        <p:spPr>
          <a:xfrm>
            <a:off x="2924854" y="2003258"/>
            <a:ext cx="8386795" cy="4072690"/>
          </a:xfrm>
          <a:prstGeom prst="rect">
            <a:avLst/>
          </a:prstGeom>
        </p:spPr>
        <p:txBody>
          <a:bodyPr anchor="t" anchorCtr="0"/>
          <a:lstStyle>
            <a:lvl1pPr algn="l">
              <a:lnSpc>
                <a:spcPct val="80000"/>
              </a:lnSpc>
              <a:defRPr sz="9000" b="0" i="0" cap="none" spc="-150">
                <a:solidFill>
                  <a:srgbClr val="FFFFFF"/>
                </a:solidFill>
                <a:latin typeface="+mn-lt"/>
                <a:ea typeface="Calibri Light" charset="0"/>
                <a:cs typeface="Calibri Light" charset="0"/>
                <a:sym typeface="Open Sans Light"/>
              </a:defRPr>
            </a:lvl1pPr>
          </a:lstStyle>
          <a:p>
            <a:r>
              <a:rPr lang="en-US"/>
              <a:t>Click to edit Master title style</a:t>
            </a:r>
            <a:endParaRPr dirty="0"/>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10" name="Text Placeholder 9"/>
          <p:cNvSpPr>
            <a:spLocks noGrp="1"/>
          </p:cNvSpPr>
          <p:nvPr>
            <p:ph type="body" sz="quarter" idx="11" hasCustomPrompt="1"/>
          </p:nvPr>
        </p:nvSpPr>
        <p:spPr>
          <a:xfrm>
            <a:off x="2961925" y="804378"/>
            <a:ext cx="7604475" cy="374183"/>
          </a:xfrm>
          <a:prstGeom prst="rect">
            <a:avLst/>
          </a:prstGeom>
        </p:spPr>
        <p:txBody>
          <a:bodyPr/>
          <a:lstStyle>
            <a:lvl1pPr algn="l">
              <a:defRPr sz="1400" b="0" i="0" spc="-5" baseline="0">
                <a:solidFill>
                  <a:schemeClr val="bg1"/>
                </a:solidFill>
                <a:latin typeface="+mn-lt"/>
                <a:ea typeface="Calibri Light" charset="0"/>
                <a:cs typeface="Calibri Light" charset="0"/>
              </a:defRPr>
            </a:lvl1pPr>
          </a:lstStyle>
          <a:p>
            <a:pPr marL="0" marR="0" lvl="0" indent="0" algn="l" defTabSz="41275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577850" y="1353185"/>
            <a:ext cx="1854200" cy="4570362"/>
          </a:xfrm>
          <a:prstGeom prst="rect">
            <a:avLst/>
          </a:prstGeom>
        </p:spPr>
        <p:txBody>
          <a:bodyPr anchor="t"/>
          <a:lstStyle>
            <a:lvl1pPr>
              <a:defRPr sz="20500">
                <a:solidFill>
                  <a:srgbClr val="A39161"/>
                </a:solidFill>
                <a:latin typeface="+mn-lt"/>
              </a:defRPr>
            </a:lvl1pPr>
          </a:lstStyle>
          <a:p>
            <a:pPr lvl="0"/>
            <a:r>
              <a:rPr lang="en-US" dirty="0"/>
              <a:t>#</a:t>
            </a:r>
          </a:p>
        </p:txBody>
      </p:sp>
      <p:sp>
        <p:nvSpPr>
          <p:cNvPr id="9" name="Rialtas na hÉireann | Government of Ireland"/>
          <p:cNvSpPr txBox="1"/>
          <p:nvPr userDrawn="1"/>
        </p:nvSpPr>
        <p:spPr>
          <a:xfrm>
            <a:off x="2961925" y="6305902"/>
            <a:ext cx="3980257"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r>
              <a:rPr lang="en-GB" sz="900" b="1" kern="0" dirty="0">
                <a:solidFill>
                  <a:srgbClr val="FFFFFF">
                    <a:alpha val="45000"/>
                  </a:srgbClr>
                </a:solidFill>
                <a:sym typeface="Open Sans"/>
              </a:rPr>
              <a:t>An </a:t>
            </a:r>
            <a:r>
              <a:rPr lang="en-GB" sz="900" b="1" kern="0" dirty="0" err="1">
                <a:solidFill>
                  <a:srgbClr val="FFFFFF">
                    <a:alpha val="45000"/>
                  </a:srgbClr>
                </a:solidFill>
                <a:sym typeface="Open Sans"/>
              </a:rPr>
              <a:t>Roinn</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Oideachais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agus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Scileanna</a:t>
            </a:r>
            <a:r>
              <a:rPr lang="en-GB" sz="900" b="1" kern="0" dirty="0">
                <a:solidFill>
                  <a:srgbClr val="FFFFFF">
                    <a:alpha val="45000"/>
                  </a:srgbClr>
                </a:solidFill>
                <a:sym typeface="Open Sans"/>
              </a:rPr>
              <a:t> </a:t>
            </a:r>
            <a:r>
              <a:rPr lang="en-GB" sz="900" kern="0" dirty="0">
                <a:solidFill>
                  <a:srgbClr val="FFFFFF">
                    <a:alpha val="45000"/>
                  </a:srgbClr>
                </a:solidFill>
                <a:sym typeface="Open Sans"/>
              </a:rPr>
              <a:t>| Department of Education and Skills</a:t>
            </a:r>
            <a:endParaRPr sz="900" kern="0" dirty="0">
              <a:solidFill>
                <a:srgbClr val="FFFFFF">
                  <a:alpha val="45000"/>
                </a:srgbClr>
              </a:solidFill>
              <a:sym typeface="Open Sans"/>
            </a:endParaRPr>
          </a:p>
        </p:txBody>
      </p:sp>
    </p:spTree>
    <p:extLst>
      <p:ext uri="{BB962C8B-B14F-4D97-AF65-F5344CB8AC3E}">
        <p14:creationId xmlns:p14="http://schemas.microsoft.com/office/powerpoint/2010/main" val="264309869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hapter Slide - Whit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1701800" y="4044950"/>
            <a:ext cx="10490200" cy="2813050"/>
          </a:xfrm>
          <a:prstGeom prst="rect">
            <a:avLst/>
          </a:prstGeom>
        </p:spPr>
      </p:pic>
      <p:pic>
        <p:nvPicPr>
          <p:cNvPr id="11" name="Picture 10"/>
          <p:cNvPicPr>
            <a:picLocks noChangeAspect="1"/>
          </p:cNvPicPr>
          <p:nvPr userDrawn="1"/>
        </p:nvPicPr>
        <p:blipFill>
          <a:blip r:embed="rId3"/>
          <a:stretch>
            <a:fillRect/>
          </a:stretch>
        </p:blipFill>
        <p:spPr>
          <a:xfrm>
            <a:off x="0" y="5118100"/>
            <a:ext cx="6502400" cy="17399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13" name="Title Text"/>
          <p:cNvSpPr txBox="1">
            <a:spLocks noGrp="1"/>
          </p:cNvSpPr>
          <p:nvPr>
            <p:ph type="title"/>
          </p:nvPr>
        </p:nvSpPr>
        <p:spPr>
          <a:xfrm>
            <a:off x="2924854" y="2003258"/>
            <a:ext cx="8386795" cy="4072690"/>
          </a:xfrm>
          <a:prstGeom prst="rect">
            <a:avLst/>
          </a:prstGeom>
        </p:spPr>
        <p:txBody>
          <a:bodyPr anchor="t" anchorCtr="0"/>
          <a:lstStyle>
            <a:lvl1pPr algn="l">
              <a:lnSpc>
                <a:spcPct val="80000"/>
              </a:lnSpc>
              <a:defRPr sz="9000" b="0" i="0" cap="none" spc="-150">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sp>
        <p:nvSpPr>
          <p:cNvPr id="10" name="Text Placeholder 9"/>
          <p:cNvSpPr>
            <a:spLocks noGrp="1"/>
          </p:cNvSpPr>
          <p:nvPr>
            <p:ph type="body" sz="quarter" idx="11" hasCustomPrompt="1"/>
          </p:nvPr>
        </p:nvSpPr>
        <p:spPr>
          <a:xfrm>
            <a:off x="2961925" y="804378"/>
            <a:ext cx="7604475" cy="374183"/>
          </a:xfrm>
          <a:prstGeom prst="rect">
            <a:avLst/>
          </a:prstGeom>
        </p:spPr>
        <p:txBody>
          <a:bodyPr/>
          <a:lstStyle>
            <a:lvl1pPr algn="l">
              <a:defRPr sz="1400" b="0" i="0" spc="-5" baseline="0">
                <a:solidFill>
                  <a:srgbClr val="004D44"/>
                </a:solidFill>
                <a:latin typeface="+mn-lt"/>
                <a:ea typeface="Calibri Light" charset="0"/>
                <a:cs typeface="Calibri Light" charset="0"/>
              </a:defRPr>
            </a:lvl1pPr>
          </a:lstStyle>
          <a:p>
            <a:pPr marL="0" marR="0" lvl="0" indent="0" algn="l" defTabSz="41275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577850" y="1353185"/>
            <a:ext cx="1854200" cy="4570362"/>
          </a:xfrm>
          <a:prstGeom prst="rect">
            <a:avLst/>
          </a:prstGeom>
        </p:spPr>
        <p:txBody>
          <a:bodyPr anchor="t"/>
          <a:lstStyle>
            <a:lvl1pPr>
              <a:defRPr sz="20500">
                <a:solidFill>
                  <a:srgbClr val="A39161"/>
                </a:solidFill>
                <a:latin typeface="+mn-lt"/>
              </a:defRPr>
            </a:lvl1pPr>
          </a:lstStyle>
          <a:p>
            <a:pPr lvl="0"/>
            <a:r>
              <a:rPr lang="en-US" dirty="0"/>
              <a:t>#</a:t>
            </a:r>
          </a:p>
        </p:txBody>
      </p:sp>
      <p:sp>
        <p:nvSpPr>
          <p:cNvPr id="12" name="Rialtas na hÉireann | Government of Ireland"/>
          <p:cNvSpPr txBox="1"/>
          <p:nvPr userDrawn="1"/>
        </p:nvSpPr>
        <p:spPr>
          <a:xfrm>
            <a:off x="2961925" y="6305902"/>
            <a:ext cx="3980257"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r>
              <a:rPr lang="en-GB" sz="900" b="1" kern="0" dirty="0">
                <a:sym typeface="Open Sans"/>
              </a:rPr>
              <a:t>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3506445263"/>
      </p:ext>
    </p:extLst>
  </p:cSld>
  <p:clrMapOvr>
    <a:overrideClrMapping bg1="lt1" tx1="dk1" bg2="lt2" tx2="dk2" accent1="accent1" accent2="accent2" accent3="accent3" accent4="accent4" accent5="accent5" accent6="accent6" hlink="hlink" folHlink="folHlink"/>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with Harp)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701800" y="4044950"/>
            <a:ext cx="10490200" cy="2813050"/>
          </a:xfrm>
          <a:prstGeom prst="rect">
            <a:avLst/>
          </a:prstGeom>
        </p:spPr>
      </p:pic>
      <p:pic>
        <p:nvPicPr>
          <p:cNvPr id="15" name="Picture 14"/>
          <p:cNvPicPr>
            <a:picLocks noChangeAspect="1"/>
          </p:cNvPicPr>
          <p:nvPr userDrawn="1"/>
        </p:nvPicPr>
        <p:blipFill>
          <a:blip r:embed="rId3"/>
          <a:stretch>
            <a:fillRect/>
          </a:stretch>
        </p:blipFill>
        <p:spPr>
          <a:xfrm>
            <a:off x="0" y="5118100"/>
            <a:ext cx="6502400" cy="17399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9"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chemeClr val="bg1"/>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sp>
        <p:nvSpPr>
          <p:cNvPr id="8"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olidFill>
                  <a:srgbClr val="FFFFFF">
                    <a:alpha val="45000"/>
                  </a:srgbClr>
                </a:solidFill>
                <a:sym typeface="Open Sans"/>
              </a:rPr>
              <a:pPr defTabSz="412750" hangingPunct="0"/>
              <a:t>‹#›</a:t>
            </a:fld>
            <a:r>
              <a:rPr lang="en-GB" sz="900" b="1" kern="0" dirty="0">
                <a:solidFill>
                  <a:srgbClr val="FFFFFF">
                    <a:alpha val="45000"/>
                  </a:srgbClr>
                </a:solidFill>
                <a:sym typeface="Open Sans"/>
              </a:rPr>
              <a:t>  An </a:t>
            </a:r>
            <a:r>
              <a:rPr lang="en-GB" sz="900" b="1" kern="0" dirty="0" err="1">
                <a:solidFill>
                  <a:srgbClr val="FFFFFF">
                    <a:alpha val="45000"/>
                  </a:srgbClr>
                </a:solidFill>
                <a:sym typeface="Open Sans"/>
              </a:rPr>
              <a:t>Roinn</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Oideachais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agus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Scileanna</a:t>
            </a:r>
            <a:r>
              <a:rPr lang="en-GB" sz="900" b="1" kern="0" dirty="0">
                <a:solidFill>
                  <a:srgbClr val="FFFFFF">
                    <a:alpha val="45000"/>
                  </a:srgbClr>
                </a:solidFill>
                <a:sym typeface="Open Sans"/>
              </a:rPr>
              <a:t> </a:t>
            </a:r>
            <a:r>
              <a:rPr lang="en-GB" sz="900" kern="0" dirty="0">
                <a:solidFill>
                  <a:srgbClr val="FFFFFF">
                    <a:alpha val="45000"/>
                  </a:srgbClr>
                </a:solidFill>
                <a:sym typeface="Open Sans"/>
              </a:rPr>
              <a:t>| Department of Education and Skills</a:t>
            </a:r>
            <a:endParaRPr sz="900" kern="0" dirty="0">
              <a:solidFill>
                <a:srgbClr val="FFFFFF">
                  <a:alpha val="45000"/>
                </a:srgbClr>
              </a:solidFill>
              <a:sym typeface="Open Sans"/>
            </a:endParaRPr>
          </a:p>
        </p:txBody>
      </p:sp>
    </p:spTree>
    <p:extLst>
      <p:ext uri="{BB962C8B-B14F-4D97-AF65-F5344CB8AC3E}">
        <p14:creationId xmlns:p14="http://schemas.microsoft.com/office/powerpoint/2010/main" val="408212944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 (with Harp) - White">
    <p:bg>
      <p:bgPr>
        <a:solidFill>
          <a:srgbClr val="FFFFFF"/>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1701800" y="4044950"/>
            <a:ext cx="10490200" cy="2813050"/>
          </a:xfrm>
          <a:prstGeom prst="rect">
            <a:avLst/>
          </a:prstGeom>
        </p:spPr>
      </p:pic>
      <p:pic>
        <p:nvPicPr>
          <p:cNvPr id="8" name="Picture 7"/>
          <p:cNvPicPr>
            <a:picLocks noChangeAspect="1"/>
          </p:cNvPicPr>
          <p:nvPr userDrawn="1"/>
        </p:nvPicPr>
        <p:blipFill>
          <a:blip r:embed="rId3"/>
          <a:stretch>
            <a:fillRect/>
          </a:stretch>
        </p:blipFill>
        <p:spPr>
          <a:xfrm>
            <a:off x="0" y="5118100"/>
            <a:ext cx="6502400" cy="1739900"/>
          </a:xfrm>
          <a:prstGeom prst="rect">
            <a:avLst/>
          </a:prstGeom>
        </p:spPr>
      </p:pic>
      <p:sp>
        <p:nvSpPr>
          <p:cNvPr id="43"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rgbClr val="004D44"/>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9"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281598806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with Harp)">
    <p:bg>
      <p:bgPr>
        <a:solidFill>
          <a:srgbClr val="FFFFFF"/>
        </a:solidFill>
        <a:effectLst/>
      </p:bgPr>
    </p:bg>
    <p:spTree>
      <p:nvGrpSpPr>
        <p:cNvPr id="1" name=""/>
        <p:cNvGrpSpPr/>
        <p:nvPr/>
      </p:nvGrpSpPr>
      <p:grpSpPr>
        <a:xfrm>
          <a:off x="0" y="0"/>
          <a:ext cx="0" cy="0"/>
          <a:chOff x="0" y="0"/>
          <a:chExt cx="0" cy="0"/>
        </a:xfrm>
      </p:grpSpPr>
      <p:sp>
        <p:nvSpPr>
          <p:cNvPr id="43"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rgbClr val="004D44"/>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5"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06613848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ext &amp; Image">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473075"/>
            <a:ext cx="9662528" cy="1143000"/>
          </a:xfrm>
          <a:prstGeom prst="rect">
            <a:avLst/>
          </a:prstGeom>
        </p:spPr>
        <p:txBody>
          <a:bodyPr anchor="t">
            <a:normAutofit/>
          </a:bodyPr>
          <a:lstStyle>
            <a:lvl1pPr algn="l">
              <a:lnSpc>
                <a:spcPct val="80000"/>
              </a:lnSpc>
              <a:defRPr sz="4800" b="1" cap="none" spc="-9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6" name="Picture Placeholder 5"/>
          <p:cNvSpPr>
            <a:spLocks noGrp="1"/>
          </p:cNvSpPr>
          <p:nvPr>
            <p:ph type="pic" sz="quarter" idx="10"/>
          </p:nvPr>
        </p:nvSpPr>
        <p:spPr>
          <a:xfrm>
            <a:off x="6003925" y="1778000"/>
            <a:ext cx="5616575" cy="4322011"/>
          </a:xfrm>
          <a:prstGeom prst="rect">
            <a:avLst/>
          </a:prstGeom>
        </p:spPr>
        <p:txBody>
          <a:bodyPr/>
          <a:lstStyle>
            <a:lvl1pPr>
              <a:defRPr sz="3000">
                <a:latin typeface="+mn-lt"/>
              </a:defRPr>
            </a:lvl1pPr>
          </a:lstStyle>
          <a:p>
            <a:r>
              <a:rPr lang="en-US"/>
              <a:t>Click icon to add picture</a:t>
            </a:r>
            <a:endParaRPr lang="en-US" dirty="0"/>
          </a:p>
        </p:txBody>
      </p:sp>
      <p:sp>
        <p:nvSpPr>
          <p:cNvPr id="8" name="Text Placeholder 4"/>
          <p:cNvSpPr>
            <a:spLocks noGrp="1"/>
          </p:cNvSpPr>
          <p:nvPr>
            <p:ph type="body" sz="quarter" idx="12"/>
          </p:nvPr>
        </p:nvSpPr>
        <p:spPr>
          <a:xfrm>
            <a:off x="731149" y="1778000"/>
            <a:ext cx="4928394" cy="4322011"/>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374101752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xt &amp; Image (Alt)">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1078556"/>
            <a:ext cx="4938670" cy="1450621"/>
          </a:xfrm>
          <a:prstGeom prst="rect">
            <a:avLst/>
          </a:prstGeom>
        </p:spPr>
        <p:txBody>
          <a:bodyPr anchor="t">
            <a:normAutofit/>
          </a:bodyPr>
          <a:lstStyle>
            <a:lvl1pPr algn="l">
              <a:lnSpc>
                <a:spcPct val="80000"/>
              </a:lnSpc>
              <a:defRPr sz="3500" b="1" cap="none" spc="0">
                <a:solidFill>
                  <a:srgbClr val="004E46"/>
                </a:solidFill>
                <a:latin typeface="+mn-lt"/>
                <a:ea typeface="Calibri" charset="0"/>
                <a:cs typeface="Calibri" charset="0"/>
              </a:defRPr>
            </a:lvl1pPr>
          </a:lstStyle>
          <a:p>
            <a:r>
              <a:rPr lang="en-US" dirty="0"/>
              <a:t>Title Text</a:t>
            </a:r>
            <a:endParaRPr dirty="0"/>
          </a:p>
        </p:txBody>
      </p:sp>
      <p:sp>
        <p:nvSpPr>
          <p:cNvPr id="6" name="Picture Placeholder 5"/>
          <p:cNvSpPr>
            <a:spLocks noGrp="1"/>
          </p:cNvSpPr>
          <p:nvPr>
            <p:ph type="pic" sz="quarter" idx="10"/>
          </p:nvPr>
        </p:nvSpPr>
        <p:spPr>
          <a:xfrm>
            <a:off x="6003925" y="417689"/>
            <a:ext cx="5821491" cy="5698949"/>
          </a:xfrm>
          <a:prstGeom prst="rect">
            <a:avLst/>
          </a:prstGeom>
        </p:spPr>
        <p:txBody>
          <a:bodyPr/>
          <a:lstStyle>
            <a:lvl1pPr>
              <a:defRPr sz="3000">
                <a:latin typeface="+mn-lt"/>
              </a:defRPr>
            </a:lvl1pPr>
          </a:lstStyle>
          <a:p>
            <a:r>
              <a:rPr lang="en-US"/>
              <a:t>Click icon to add picture</a:t>
            </a:r>
            <a:endParaRPr lang="en-US" dirty="0"/>
          </a:p>
        </p:txBody>
      </p:sp>
      <p:sp>
        <p:nvSpPr>
          <p:cNvPr id="3" name="Text Placeholder 2"/>
          <p:cNvSpPr>
            <a:spLocks noGrp="1"/>
          </p:cNvSpPr>
          <p:nvPr>
            <p:ph type="body" sz="quarter" idx="11"/>
          </p:nvPr>
        </p:nvSpPr>
        <p:spPr>
          <a:xfrm>
            <a:off x="720725" y="473075"/>
            <a:ext cx="4938629" cy="404255"/>
          </a:xfrm>
          <a:prstGeom prst="rect">
            <a:avLst/>
          </a:prstGeom>
        </p:spPr>
        <p:txBody>
          <a:bodyPr/>
          <a:lstStyle>
            <a:lvl1pPr algn="l">
              <a:defRPr sz="1750" b="1">
                <a:solidFill>
                  <a:srgbClr val="B3B6A7"/>
                </a:solidFill>
                <a:latin typeface="+mn-lt"/>
              </a:defRPr>
            </a:lvl1pPr>
            <a:lvl2pPr algn="l">
              <a:defRPr sz="1750" b="1">
                <a:latin typeface="+mn-lt"/>
              </a:defRPr>
            </a:lvl2pPr>
            <a:lvl3pPr algn="l">
              <a:defRPr sz="1750" b="1">
                <a:latin typeface="+mn-lt"/>
              </a:defRPr>
            </a:lvl3pPr>
            <a:lvl4pPr algn="l">
              <a:defRPr sz="1750" b="1">
                <a:latin typeface="+mn-lt"/>
              </a:defRPr>
            </a:lvl4pPr>
            <a:lvl5pPr algn="l">
              <a:defRPr sz="1750" b="1">
                <a:latin typeface="+mn-lt"/>
              </a:defRPr>
            </a:lvl5pPr>
          </a:lstStyle>
          <a:p>
            <a:pPr lvl="0"/>
            <a:r>
              <a:rPr lang="en-US"/>
              <a:t>Click to edit Master text styles</a:t>
            </a:r>
          </a:p>
        </p:txBody>
      </p:sp>
      <p:sp>
        <p:nvSpPr>
          <p:cNvPr id="5" name="Text Placeholder 4"/>
          <p:cNvSpPr>
            <a:spLocks noGrp="1"/>
          </p:cNvSpPr>
          <p:nvPr>
            <p:ph type="body" sz="quarter" idx="12"/>
          </p:nvPr>
        </p:nvSpPr>
        <p:spPr>
          <a:xfrm>
            <a:off x="731044" y="2681288"/>
            <a:ext cx="4928394" cy="3435350"/>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380145650"/>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xt &amp; Multiple Images">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473075"/>
            <a:ext cx="9662528" cy="1143000"/>
          </a:xfrm>
          <a:prstGeom prst="rect">
            <a:avLst/>
          </a:prstGeom>
        </p:spPr>
        <p:txBody>
          <a:bodyPr anchor="t">
            <a:normAutofit/>
          </a:bodyPr>
          <a:lstStyle>
            <a:lvl1pPr algn="l">
              <a:lnSpc>
                <a:spcPct val="80000"/>
              </a:lnSpc>
              <a:defRPr sz="4800" b="1" cap="none" spc="-9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6" name="Picture Placeholder 5"/>
          <p:cNvSpPr>
            <a:spLocks noGrp="1"/>
          </p:cNvSpPr>
          <p:nvPr>
            <p:ph type="pic" sz="quarter" idx="10"/>
          </p:nvPr>
        </p:nvSpPr>
        <p:spPr>
          <a:xfrm>
            <a:off x="6003925" y="1777999"/>
            <a:ext cx="5616575" cy="2115822"/>
          </a:xfrm>
          <a:prstGeom prst="rect">
            <a:avLst/>
          </a:prstGeom>
        </p:spPr>
        <p:txBody>
          <a:bodyPr/>
          <a:lstStyle>
            <a:lvl1pPr>
              <a:defRPr sz="3000">
                <a:latin typeface="+mn-lt"/>
              </a:defRPr>
            </a:lvl1pPr>
          </a:lstStyle>
          <a:p>
            <a:r>
              <a:rPr lang="en-US"/>
              <a:t>Click icon to add picture</a:t>
            </a:r>
            <a:endParaRPr lang="en-US" dirty="0"/>
          </a:p>
        </p:txBody>
      </p:sp>
      <p:sp>
        <p:nvSpPr>
          <p:cNvPr id="8" name="Picture Placeholder 5"/>
          <p:cNvSpPr>
            <a:spLocks noGrp="1"/>
          </p:cNvSpPr>
          <p:nvPr>
            <p:ph type="pic" sz="quarter" idx="11"/>
          </p:nvPr>
        </p:nvSpPr>
        <p:spPr>
          <a:xfrm>
            <a:off x="6003925" y="4030011"/>
            <a:ext cx="2736000" cy="2070000"/>
          </a:xfrm>
          <a:prstGeom prst="rect">
            <a:avLst/>
          </a:prstGeom>
        </p:spPr>
        <p:txBody>
          <a:bodyPr/>
          <a:lstStyle>
            <a:lvl1pPr>
              <a:defRPr sz="3000">
                <a:latin typeface="+mn-lt"/>
              </a:defRPr>
            </a:lvl1pPr>
          </a:lstStyle>
          <a:p>
            <a:r>
              <a:rPr lang="en-US"/>
              <a:t>Click icon to add picture</a:t>
            </a:r>
            <a:endParaRPr lang="en-US" dirty="0"/>
          </a:p>
        </p:txBody>
      </p:sp>
      <p:sp>
        <p:nvSpPr>
          <p:cNvPr id="9" name="Picture Placeholder 5"/>
          <p:cNvSpPr>
            <a:spLocks noGrp="1"/>
          </p:cNvSpPr>
          <p:nvPr>
            <p:ph type="pic" sz="quarter" idx="12"/>
          </p:nvPr>
        </p:nvSpPr>
        <p:spPr>
          <a:xfrm>
            <a:off x="8884500" y="4030011"/>
            <a:ext cx="2736000" cy="2070000"/>
          </a:xfrm>
          <a:prstGeom prst="rect">
            <a:avLst/>
          </a:prstGeom>
        </p:spPr>
        <p:txBody>
          <a:bodyPr/>
          <a:lstStyle>
            <a:lvl1pPr>
              <a:defRPr sz="3000">
                <a:latin typeface="+mn-lt"/>
              </a:defRPr>
            </a:lvl1pPr>
          </a:lstStyle>
          <a:p>
            <a:r>
              <a:rPr lang="en-US"/>
              <a:t>Click icon to add picture</a:t>
            </a:r>
            <a:endParaRPr lang="en-US" dirty="0"/>
          </a:p>
        </p:txBody>
      </p:sp>
      <p:sp>
        <p:nvSpPr>
          <p:cNvPr id="10" name="Text Placeholder 4"/>
          <p:cNvSpPr>
            <a:spLocks noGrp="1"/>
          </p:cNvSpPr>
          <p:nvPr>
            <p:ph type="body" sz="quarter" idx="13"/>
          </p:nvPr>
        </p:nvSpPr>
        <p:spPr>
          <a:xfrm>
            <a:off x="720725" y="1777999"/>
            <a:ext cx="4928394" cy="4322012"/>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403738779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reserve="1">
  <p:cSld name="Blank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52423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434606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algn="ctr" defTabSz="412750" hangingPunct="0"/>
            <a:fld id="{45F2AEE7-F884-4551-8C1D-A23997288E62}" type="datetimeFigureOut">
              <a:rPr lang="en-IE" sz="2800" kern="0" smtClean="0">
                <a:solidFill>
                  <a:srgbClr val="000000"/>
                </a:solidFill>
                <a:latin typeface="Open Sans"/>
                <a:sym typeface="Open Sans"/>
              </a:rPr>
              <a:pPr algn="ctr" defTabSz="412750" hangingPunct="0"/>
              <a:t>23/08/2022</a:t>
            </a:fld>
            <a:endParaRPr lang="en-IE" sz="2800" kern="0">
              <a:solidFill>
                <a:srgbClr val="000000"/>
              </a:solidFill>
              <a:latin typeface="Open Sans"/>
              <a:sym typeface="Open San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algn="ctr" defTabSz="412750" hangingPunct="0"/>
            <a:endParaRPr lang="en-IE" sz="2800" kern="0">
              <a:solidFill>
                <a:srgbClr val="000000"/>
              </a:solidFill>
              <a:latin typeface="Open Sans"/>
              <a:sym typeface="Open San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algn="ctr" defTabSz="412750" hangingPunct="0"/>
            <a:fld id="{977FCE96-2EC6-4962-B9B4-8E95581FA144}" type="slidenum">
              <a:rPr lang="en-IE" sz="2800" kern="0" smtClean="0">
                <a:solidFill>
                  <a:srgbClr val="000000"/>
                </a:solidFill>
                <a:latin typeface="Open Sans"/>
                <a:sym typeface="Open Sans"/>
              </a:rPr>
              <a:pPr algn="ctr" defTabSz="412750" hangingPunct="0"/>
              <a:t>‹#›</a:t>
            </a:fld>
            <a:endParaRPr lang="en-IE" sz="2800" kern="0">
              <a:solidFill>
                <a:srgbClr val="000000"/>
              </a:solidFill>
              <a:latin typeface="Open Sans"/>
              <a:sym typeface="Open Sans"/>
            </a:endParaRPr>
          </a:p>
        </p:txBody>
      </p:sp>
    </p:spTree>
    <p:extLst>
      <p:ext uri="{BB962C8B-B14F-4D97-AF65-F5344CB8AC3E}">
        <p14:creationId xmlns:p14="http://schemas.microsoft.com/office/powerpoint/2010/main" val="3622879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cSld name="Title &amp; Subtitl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701800" y="4044950"/>
            <a:ext cx="10490200" cy="2813050"/>
          </a:xfrm>
          <a:prstGeom prst="rect">
            <a:avLst/>
          </a:prstGeom>
        </p:spPr>
      </p:pic>
      <p:pic>
        <p:nvPicPr>
          <p:cNvPr id="3" name="Picture 2"/>
          <p:cNvPicPr>
            <a:picLocks noChangeAspect="1"/>
          </p:cNvPicPr>
          <p:nvPr userDrawn="1"/>
        </p:nvPicPr>
        <p:blipFill>
          <a:blip r:embed="rId3"/>
          <a:stretch>
            <a:fillRect/>
          </a:stretch>
        </p:blipFill>
        <p:spPr>
          <a:xfrm>
            <a:off x="0" y="5118100"/>
            <a:ext cx="6502400" cy="1739900"/>
          </a:xfrm>
          <a:prstGeom prst="rect">
            <a:avLst/>
          </a:prstGeom>
        </p:spPr>
      </p:pic>
      <p:sp>
        <p:nvSpPr>
          <p:cNvPr id="13" name="Title Text"/>
          <p:cNvSpPr txBox="1">
            <a:spLocks noGrp="1"/>
          </p:cNvSpPr>
          <p:nvPr>
            <p:ph type="title"/>
          </p:nvPr>
        </p:nvSpPr>
        <p:spPr>
          <a:xfrm>
            <a:off x="1854485" y="1907006"/>
            <a:ext cx="9448515" cy="2619571"/>
          </a:xfrm>
          <a:prstGeom prst="rect">
            <a:avLst/>
          </a:prstGeom>
        </p:spPr>
        <p:txBody>
          <a:bodyPr anchor="b">
            <a:normAutofit/>
          </a:bodyPr>
          <a:lstStyle>
            <a:lvl1pPr algn="l">
              <a:lnSpc>
                <a:spcPct val="80000"/>
              </a:lnSpc>
              <a:defRPr sz="8000" b="0" i="0" cap="none" spc="-136">
                <a:solidFill>
                  <a:srgbClr val="FFFFFF"/>
                </a:solidFill>
                <a:latin typeface="+mn-lt"/>
                <a:ea typeface="Calibri Light" charset="0"/>
                <a:cs typeface="Calibri Light" charset="0"/>
                <a:sym typeface="Open Sans Light"/>
              </a:defRPr>
            </a:lvl1pPr>
          </a:lstStyle>
          <a:p>
            <a:r>
              <a:rPr lang="en-US"/>
              <a:t>Click to edit Master title style</a:t>
            </a:r>
            <a:endParaRPr dirty="0"/>
          </a:p>
        </p:txBody>
      </p:sp>
      <p:sp>
        <p:nvSpPr>
          <p:cNvPr id="14" name="Body Level One…"/>
          <p:cNvSpPr txBox="1">
            <a:spLocks noGrp="1"/>
          </p:cNvSpPr>
          <p:nvPr>
            <p:ph type="body" sz="quarter" idx="1"/>
          </p:nvPr>
        </p:nvSpPr>
        <p:spPr>
          <a:xfrm>
            <a:off x="1854485" y="4741162"/>
            <a:ext cx="9448515" cy="1503400"/>
          </a:xfrm>
          <a:prstGeom prst="rect">
            <a:avLst/>
          </a:prstGeom>
        </p:spPr>
        <p:txBody>
          <a:bodyPr/>
          <a:lstStyle>
            <a:lvl1pPr algn="l">
              <a:lnSpc>
                <a:spcPct val="120000"/>
              </a:lnSpc>
              <a:buClr>
                <a:srgbClr val="A39161"/>
              </a:buClr>
              <a:defRPr sz="1600" b="0" i="0" spc="0">
                <a:solidFill>
                  <a:srgbClr val="A39161"/>
                </a:solidFill>
                <a:latin typeface="+mn-lt"/>
                <a:ea typeface="Calibri Light" charset="0"/>
                <a:cs typeface="Calibri Light" charset="0"/>
              </a:defRPr>
            </a:lvl1pPr>
            <a:lvl2pPr indent="0" algn="l">
              <a:lnSpc>
                <a:spcPct val="120000"/>
              </a:lnSpc>
              <a:buClr>
                <a:srgbClr val="A39161"/>
              </a:buClr>
              <a:defRPr sz="1600" b="0" spc="0">
                <a:solidFill>
                  <a:srgbClr val="A39161"/>
                </a:solidFill>
                <a:latin typeface="+mn-lt"/>
                <a:ea typeface="Calibri" charset="0"/>
                <a:cs typeface="Calibri" charset="0"/>
                <a:sym typeface="Georgia"/>
              </a:defRPr>
            </a:lvl2pPr>
            <a:lvl3pPr algn="l">
              <a:lnSpc>
                <a:spcPct val="120000"/>
              </a:lnSpc>
              <a:buClr>
                <a:srgbClr val="A39161"/>
              </a:buClr>
              <a:defRPr sz="1200" b="0" i="1" spc="0">
                <a:solidFill>
                  <a:srgbClr val="A39161"/>
                </a:solidFill>
                <a:latin typeface="+mn-lt"/>
                <a:ea typeface="Calibri Light" charset="0"/>
                <a:cs typeface="Calibri Light" charset="0"/>
              </a:defRPr>
            </a:lvl3pPr>
            <a:lvl4pPr algn="l">
              <a:lnSpc>
                <a:spcPct val="120000"/>
              </a:lnSpc>
              <a:buClr>
                <a:srgbClr val="A39161"/>
              </a:buClr>
              <a:defRPr sz="1200" spc="0">
                <a:solidFill>
                  <a:srgbClr val="A39161"/>
                </a:solidFill>
                <a:latin typeface="+mn-lt"/>
                <a:ea typeface="Georgia"/>
                <a:cs typeface="Georgia"/>
                <a:sym typeface="Georgia"/>
              </a:defRPr>
            </a:lvl4pPr>
            <a:lvl5pPr algn="l">
              <a:lnSpc>
                <a:spcPct val="120000"/>
              </a:lnSpc>
              <a:buClr>
                <a:srgbClr val="A39161"/>
              </a:buClr>
              <a:defRPr sz="1200" b="0" i="1" spc="0">
                <a:solidFill>
                  <a:srgbClr val="A39161"/>
                </a:solidFill>
                <a:latin typeface="+mn-lt"/>
                <a:ea typeface="Calibri Light" charset="0"/>
                <a:cs typeface="Calibri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34000" y="3117850"/>
            <a:ext cx="0" cy="0"/>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7315" y="531394"/>
            <a:ext cx="3828238" cy="1549800"/>
          </a:xfrm>
          <a:prstGeom prst="rect">
            <a:avLst/>
          </a:prstGeom>
        </p:spPr>
      </p:pic>
    </p:spTree>
    <p:extLst>
      <p:ext uri="{BB962C8B-B14F-4D97-AF65-F5344CB8AC3E}">
        <p14:creationId xmlns:p14="http://schemas.microsoft.com/office/powerpoint/2010/main" val="2879012611"/>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mp; Subtitle - White">
    <p:bg>
      <p:bgPr>
        <a:solidFill>
          <a:srgbClr val="FFFFFF"/>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701800" y="4044950"/>
            <a:ext cx="10490200" cy="2813050"/>
          </a:xfrm>
          <a:prstGeom prst="rect">
            <a:avLst/>
          </a:prstGeom>
        </p:spPr>
      </p:pic>
      <p:pic>
        <p:nvPicPr>
          <p:cNvPr id="6" name="Picture 5"/>
          <p:cNvPicPr>
            <a:picLocks noChangeAspect="1"/>
          </p:cNvPicPr>
          <p:nvPr userDrawn="1"/>
        </p:nvPicPr>
        <p:blipFill>
          <a:blip r:embed="rId3"/>
          <a:stretch>
            <a:fillRect/>
          </a:stretch>
        </p:blipFill>
        <p:spPr>
          <a:xfrm>
            <a:off x="0" y="5118100"/>
            <a:ext cx="6502400" cy="1739900"/>
          </a:xfrm>
          <a:prstGeom prst="rect">
            <a:avLst/>
          </a:prstGeom>
        </p:spPr>
      </p:pic>
      <p:sp>
        <p:nvSpPr>
          <p:cNvPr id="3" name="Title Text"/>
          <p:cNvSpPr txBox="1">
            <a:spLocks noGrp="1"/>
          </p:cNvSpPr>
          <p:nvPr>
            <p:ph type="title"/>
          </p:nvPr>
        </p:nvSpPr>
        <p:spPr>
          <a:xfrm>
            <a:off x="1854485" y="1907006"/>
            <a:ext cx="9448515" cy="2619571"/>
          </a:xfrm>
          <a:prstGeom prst="rect">
            <a:avLst/>
          </a:prstGeom>
        </p:spPr>
        <p:txBody>
          <a:bodyPr anchor="b">
            <a:normAutofit/>
          </a:bodyPr>
          <a:lstStyle>
            <a:lvl1pPr algn="l">
              <a:lnSpc>
                <a:spcPct val="80000"/>
              </a:lnSpc>
              <a:defRPr sz="8000" b="0" i="0" cap="none" spc="-136">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sp>
        <p:nvSpPr>
          <p:cNvPr id="4" name="Body Level One…"/>
          <p:cNvSpPr txBox="1">
            <a:spLocks noGrp="1"/>
          </p:cNvSpPr>
          <p:nvPr>
            <p:ph type="body" sz="quarter" idx="1"/>
          </p:nvPr>
        </p:nvSpPr>
        <p:spPr>
          <a:xfrm>
            <a:off x="1854485" y="4741162"/>
            <a:ext cx="9448515" cy="1503400"/>
          </a:xfrm>
          <a:prstGeom prst="rect">
            <a:avLst/>
          </a:prstGeom>
        </p:spPr>
        <p:txBody>
          <a:bodyPr/>
          <a:lstStyle>
            <a:lvl1pPr algn="l">
              <a:lnSpc>
                <a:spcPct val="120000"/>
              </a:lnSpc>
              <a:buClr>
                <a:srgbClr val="A39161"/>
              </a:buClr>
              <a:defRPr sz="1600" b="0" i="0" spc="0">
                <a:solidFill>
                  <a:srgbClr val="A39161"/>
                </a:solidFill>
                <a:latin typeface="+mn-lt"/>
                <a:ea typeface="Calibri Light" charset="0"/>
                <a:cs typeface="Calibri Light" charset="0"/>
              </a:defRPr>
            </a:lvl1pPr>
            <a:lvl2pPr indent="0" algn="l">
              <a:lnSpc>
                <a:spcPct val="120000"/>
              </a:lnSpc>
              <a:buClr>
                <a:srgbClr val="A39161"/>
              </a:buClr>
              <a:defRPr sz="1600" b="0" spc="0">
                <a:solidFill>
                  <a:srgbClr val="A39161"/>
                </a:solidFill>
                <a:latin typeface="+mn-lt"/>
                <a:ea typeface="Calibri" charset="0"/>
                <a:cs typeface="Calibri" charset="0"/>
                <a:sym typeface="Georgia"/>
              </a:defRPr>
            </a:lvl2pPr>
            <a:lvl3pPr algn="l">
              <a:lnSpc>
                <a:spcPct val="120000"/>
              </a:lnSpc>
              <a:buClr>
                <a:srgbClr val="A39161"/>
              </a:buClr>
              <a:defRPr sz="1200" b="0" i="1" spc="0">
                <a:solidFill>
                  <a:srgbClr val="A39161"/>
                </a:solidFill>
                <a:latin typeface="+mn-lt"/>
                <a:ea typeface="Calibri Light" charset="0"/>
                <a:cs typeface="Calibri Light" charset="0"/>
              </a:defRPr>
            </a:lvl3pPr>
            <a:lvl4pPr algn="l">
              <a:lnSpc>
                <a:spcPct val="120000"/>
              </a:lnSpc>
              <a:buClr>
                <a:srgbClr val="A39161"/>
              </a:buClr>
              <a:defRPr sz="1200" spc="0">
                <a:solidFill>
                  <a:srgbClr val="A39161"/>
                </a:solidFill>
                <a:latin typeface="+mn-lt"/>
                <a:ea typeface="Georgia"/>
                <a:cs typeface="Georgia"/>
                <a:sym typeface="Georgia"/>
              </a:defRPr>
            </a:lvl4pPr>
            <a:lvl5pPr algn="l">
              <a:lnSpc>
                <a:spcPct val="120000"/>
              </a:lnSpc>
              <a:buClr>
                <a:srgbClr val="A39161"/>
              </a:buClr>
              <a:defRPr sz="1200" b="0" i="1" spc="0">
                <a:solidFill>
                  <a:srgbClr val="A39161"/>
                </a:solidFill>
                <a:latin typeface="+mn-lt"/>
                <a:ea typeface="Calibri Light" charset="0"/>
                <a:cs typeface="Calibri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7315" y="531394"/>
            <a:ext cx="3826310" cy="1549800"/>
          </a:xfrm>
          <a:prstGeom prst="rect">
            <a:avLst/>
          </a:prstGeom>
        </p:spPr>
      </p:pic>
    </p:spTree>
    <p:extLst>
      <p:ext uri="{BB962C8B-B14F-4D97-AF65-F5344CB8AC3E}">
        <p14:creationId xmlns:p14="http://schemas.microsoft.com/office/powerpoint/2010/main" val="2633030852"/>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hapter Slid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701800" y="4044950"/>
            <a:ext cx="10490200" cy="2813050"/>
          </a:xfrm>
          <a:prstGeom prst="rect">
            <a:avLst/>
          </a:prstGeom>
        </p:spPr>
      </p:pic>
      <p:pic>
        <p:nvPicPr>
          <p:cNvPr id="15" name="Picture 14"/>
          <p:cNvPicPr>
            <a:picLocks noChangeAspect="1"/>
          </p:cNvPicPr>
          <p:nvPr userDrawn="1"/>
        </p:nvPicPr>
        <p:blipFill>
          <a:blip r:embed="rId3"/>
          <a:stretch>
            <a:fillRect/>
          </a:stretch>
        </p:blipFill>
        <p:spPr>
          <a:xfrm>
            <a:off x="0" y="5118100"/>
            <a:ext cx="6502400" cy="1739900"/>
          </a:xfrm>
          <a:prstGeom prst="rect">
            <a:avLst/>
          </a:prstGeom>
        </p:spPr>
      </p:pic>
      <p:sp>
        <p:nvSpPr>
          <p:cNvPr id="13" name="Title Text"/>
          <p:cNvSpPr txBox="1">
            <a:spLocks noGrp="1"/>
          </p:cNvSpPr>
          <p:nvPr>
            <p:ph type="title"/>
          </p:nvPr>
        </p:nvSpPr>
        <p:spPr>
          <a:xfrm>
            <a:off x="2924854" y="2003258"/>
            <a:ext cx="8386795" cy="4072690"/>
          </a:xfrm>
          <a:prstGeom prst="rect">
            <a:avLst/>
          </a:prstGeom>
        </p:spPr>
        <p:txBody>
          <a:bodyPr anchor="t" anchorCtr="0"/>
          <a:lstStyle>
            <a:lvl1pPr algn="l">
              <a:lnSpc>
                <a:spcPct val="80000"/>
              </a:lnSpc>
              <a:defRPr sz="9000" b="0" i="0" cap="none" spc="-150">
                <a:solidFill>
                  <a:srgbClr val="FFFFFF"/>
                </a:solidFill>
                <a:latin typeface="+mn-lt"/>
                <a:ea typeface="Calibri Light" charset="0"/>
                <a:cs typeface="Calibri Light" charset="0"/>
                <a:sym typeface="Open Sans Light"/>
              </a:defRPr>
            </a:lvl1pPr>
          </a:lstStyle>
          <a:p>
            <a:r>
              <a:rPr lang="en-US"/>
              <a:t>Click to edit Master title style</a:t>
            </a:r>
            <a:endParaRPr dirty="0"/>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10" name="Text Placeholder 9"/>
          <p:cNvSpPr>
            <a:spLocks noGrp="1"/>
          </p:cNvSpPr>
          <p:nvPr>
            <p:ph type="body" sz="quarter" idx="11" hasCustomPrompt="1"/>
          </p:nvPr>
        </p:nvSpPr>
        <p:spPr>
          <a:xfrm>
            <a:off x="2961925" y="804378"/>
            <a:ext cx="7604475" cy="374183"/>
          </a:xfrm>
          <a:prstGeom prst="rect">
            <a:avLst/>
          </a:prstGeom>
        </p:spPr>
        <p:txBody>
          <a:bodyPr/>
          <a:lstStyle>
            <a:lvl1pPr algn="l">
              <a:defRPr sz="1400" b="0" i="0" spc="-5" baseline="0">
                <a:solidFill>
                  <a:schemeClr val="bg1"/>
                </a:solidFill>
                <a:latin typeface="+mn-lt"/>
                <a:ea typeface="Calibri Light" charset="0"/>
                <a:cs typeface="Calibri Light" charset="0"/>
              </a:defRPr>
            </a:lvl1pPr>
          </a:lstStyle>
          <a:p>
            <a:pPr marL="0" marR="0" lvl="0" indent="0" algn="l" defTabSz="41275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577850" y="1353185"/>
            <a:ext cx="1854200" cy="4570362"/>
          </a:xfrm>
          <a:prstGeom prst="rect">
            <a:avLst/>
          </a:prstGeom>
        </p:spPr>
        <p:txBody>
          <a:bodyPr anchor="t"/>
          <a:lstStyle>
            <a:lvl1pPr>
              <a:defRPr sz="20500">
                <a:solidFill>
                  <a:srgbClr val="A39161"/>
                </a:solidFill>
                <a:latin typeface="+mn-lt"/>
              </a:defRPr>
            </a:lvl1pPr>
          </a:lstStyle>
          <a:p>
            <a:pPr lvl="0"/>
            <a:r>
              <a:rPr lang="en-US" dirty="0"/>
              <a:t>#</a:t>
            </a:r>
          </a:p>
        </p:txBody>
      </p:sp>
      <p:sp>
        <p:nvSpPr>
          <p:cNvPr id="9" name="Rialtas na hÉireann | Government of Ireland"/>
          <p:cNvSpPr txBox="1"/>
          <p:nvPr userDrawn="1"/>
        </p:nvSpPr>
        <p:spPr>
          <a:xfrm>
            <a:off x="2961925" y="6305902"/>
            <a:ext cx="3980257"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r>
              <a:rPr lang="en-GB" sz="900" b="1" kern="0" dirty="0">
                <a:solidFill>
                  <a:srgbClr val="FFFFFF">
                    <a:alpha val="45000"/>
                  </a:srgbClr>
                </a:solidFill>
                <a:sym typeface="Open Sans"/>
              </a:rPr>
              <a:t>An </a:t>
            </a:r>
            <a:r>
              <a:rPr lang="en-GB" sz="900" b="1" kern="0" dirty="0" err="1">
                <a:solidFill>
                  <a:srgbClr val="FFFFFF">
                    <a:alpha val="45000"/>
                  </a:srgbClr>
                </a:solidFill>
                <a:sym typeface="Open Sans"/>
              </a:rPr>
              <a:t>Roinn</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Oideachais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agus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Scileanna</a:t>
            </a:r>
            <a:r>
              <a:rPr lang="en-GB" sz="900" b="1" kern="0" dirty="0">
                <a:solidFill>
                  <a:srgbClr val="FFFFFF">
                    <a:alpha val="45000"/>
                  </a:srgbClr>
                </a:solidFill>
                <a:sym typeface="Open Sans"/>
              </a:rPr>
              <a:t> </a:t>
            </a:r>
            <a:r>
              <a:rPr lang="en-GB" sz="900" kern="0" dirty="0">
                <a:solidFill>
                  <a:srgbClr val="FFFFFF">
                    <a:alpha val="45000"/>
                  </a:srgbClr>
                </a:solidFill>
                <a:sym typeface="Open Sans"/>
              </a:rPr>
              <a:t>| Department of Education and Skills</a:t>
            </a:r>
            <a:endParaRPr sz="900" kern="0" dirty="0">
              <a:solidFill>
                <a:srgbClr val="FFFFFF">
                  <a:alpha val="45000"/>
                </a:srgbClr>
              </a:solidFill>
              <a:sym typeface="Open Sans"/>
            </a:endParaRPr>
          </a:p>
        </p:txBody>
      </p:sp>
    </p:spTree>
    <p:extLst>
      <p:ext uri="{BB962C8B-B14F-4D97-AF65-F5344CB8AC3E}">
        <p14:creationId xmlns:p14="http://schemas.microsoft.com/office/powerpoint/2010/main" val="33710539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hapter Slide - Whit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1701800" y="4044950"/>
            <a:ext cx="10490200" cy="2813050"/>
          </a:xfrm>
          <a:prstGeom prst="rect">
            <a:avLst/>
          </a:prstGeom>
        </p:spPr>
      </p:pic>
      <p:pic>
        <p:nvPicPr>
          <p:cNvPr id="11" name="Picture 10"/>
          <p:cNvPicPr>
            <a:picLocks noChangeAspect="1"/>
          </p:cNvPicPr>
          <p:nvPr userDrawn="1"/>
        </p:nvPicPr>
        <p:blipFill>
          <a:blip r:embed="rId3"/>
          <a:stretch>
            <a:fillRect/>
          </a:stretch>
        </p:blipFill>
        <p:spPr>
          <a:xfrm>
            <a:off x="0" y="5118100"/>
            <a:ext cx="6502400" cy="17399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13" name="Title Text"/>
          <p:cNvSpPr txBox="1">
            <a:spLocks noGrp="1"/>
          </p:cNvSpPr>
          <p:nvPr>
            <p:ph type="title"/>
          </p:nvPr>
        </p:nvSpPr>
        <p:spPr>
          <a:xfrm>
            <a:off x="2924854" y="2003258"/>
            <a:ext cx="8386795" cy="4072690"/>
          </a:xfrm>
          <a:prstGeom prst="rect">
            <a:avLst/>
          </a:prstGeom>
        </p:spPr>
        <p:txBody>
          <a:bodyPr anchor="t" anchorCtr="0"/>
          <a:lstStyle>
            <a:lvl1pPr algn="l">
              <a:lnSpc>
                <a:spcPct val="80000"/>
              </a:lnSpc>
              <a:defRPr sz="9000" b="0" i="0" cap="none" spc="-150">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sp>
        <p:nvSpPr>
          <p:cNvPr id="10" name="Text Placeholder 9"/>
          <p:cNvSpPr>
            <a:spLocks noGrp="1"/>
          </p:cNvSpPr>
          <p:nvPr>
            <p:ph type="body" sz="quarter" idx="11" hasCustomPrompt="1"/>
          </p:nvPr>
        </p:nvSpPr>
        <p:spPr>
          <a:xfrm>
            <a:off x="2961925" y="804378"/>
            <a:ext cx="7604475" cy="374183"/>
          </a:xfrm>
          <a:prstGeom prst="rect">
            <a:avLst/>
          </a:prstGeom>
        </p:spPr>
        <p:txBody>
          <a:bodyPr/>
          <a:lstStyle>
            <a:lvl1pPr algn="l">
              <a:defRPr sz="1400" b="0" i="0" spc="-5" baseline="0">
                <a:solidFill>
                  <a:srgbClr val="004D44"/>
                </a:solidFill>
                <a:latin typeface="+mn-lt"/>
                <a:ea typeface="Calibri Light" charset="0"/>
                <a:cs typeface="Calibri Light" charset="0"/>
              </a:defRPr>
            </a:lvl1pPr>
          </a:lstStyle>
          <a:p>
            <a:pPr marL="0" marR="0" lvl="0" indent="0" algn="l" defTabSz="41275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577850" y="1353185"/>
            <a:ext cx="1854200" cy="4570362"/>
          </a:xfrm>
          <a:prstGeom prst="rect">
            <a:avLst/>
          </a:prstGeom>
        </p:spPr>
        <p:txBody>
          <a:bodyPr anchor="t"/>
          <a:lstStyle>
            <a:lvl1pPr>
              <a:defRPr sz="20500">
                <a:solidFill>
                  <a:srgbClr val="A39161"/>
                </a:solidFill>
                <a:latin typeface="+mn-lt"/>
              </a:defRPr>
            </a:lvl1pPr>
          </a:lstStyle>
          <a:p>
            <a:pPr lvl="0"/>
            <a:r>
              <a:rPr lang="en-US" dirty="0"/>
              <a:t>#</a:t>
            </a:r>
          </a:p>
        </p:txBody>
      </p:sp>
      <p:sp>
        <p:nvSpPr>
          <p:cNvPr id="12" name="Rialtas na hÉireann | Government of Ireland"/>
          <p:cNvSpPr txBox="1"/>
          <p:nvPr userDrawn="1"/>
        </p:nvSpPr>
        <p:spPr>
          <a:xfrm>
            <a:off x="2961925" y="6305902"/>
            <a:ext cx="3980257"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r>
              <a:rPr lang="en-GB" sz="900" b="1" kern="0" dirty="0">
                <a:sym typeface="Open Sans"/>
              </a:rPr>
              <a:t>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912117627"/>
      </p:ext>
    </p:extLst>
  </p:cSld>
  <p:clrMapOvr>
    <a:overrideClrMapping bg1="lt1" tx1="dk1" bg2="lt2" tx2="dk2" accent1="accent1" accent2="accent2" accent3="accent3" accent4="accent4" accent5="accent5" accent6="accent6" hlink="hlink" folHlink="folHlink"/>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ank (with Harp)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701800" y="4044950"/>
            <a:ext cx="10490200" cy="2813050"/>
          </a:xfrm>
          <a:prstGeom prst="rect">
            <a:avLst/>
          </a:prstGeom>
        </p:spPr>
      </p:pic>
      <p:pic>
        <p:nvPicPr>
          <p:cNvPr id="15" name="Picture 14"/>
          <p:cNvPicPr>
            <a:picLocks noChangeAspect="1"/>
          </p:cNvPicPr>
          <p:nvPr userDrawn="1"/>
        </p:nvPicPr>
        <p:blipFill>
          <a:blip r:embed="rId3"/>
          <a:stretch>
            <a:fillRect/>
          </a:stretch>
        </p:blipFill>
        <p:spPr>
          <a:xfrm>
            <a:off x="0" y="5118100"/>
            <a:ext cx="6502400" cy="17399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9"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chemeClr val="bg1"/>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sp>
        <p:nvSpPr>
          <p:cNvPr id="8"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olidFill>
                  <a:srgbClr val="FFFFFF">
                    <a:alpha val="45000"/>
                  </a:srgbClr>
                </a:solidFill>
                <a:sym typeface="Open Sans"/>
              </a:rPr>
              <a:pPr defTabSz="412750" hangingPunct="0"/>
              <a:t>‹#›</a:t>
            </a:fld>
            <a:r>
              <a:rPr lang="en-GB" sz="900" b="1" kern="0" dirty="0">
                <a:solidFill>
                  <a:srgbClr val="FFFFFF">
                    <a:alpha val="45000"/>
                  </a:srgbClr>
                </a:solidFill>
                <a:sym typeface="Open Sans"/>
              </a:rPr>
              <a:t>  An </a:t>
            </a:r>
            <a:r>
              <a:rPr lang="en-GB" sz="900" b="1" kern="0" dirty="0" err="1">
                <a:solidFill>
                  <a:srgbClr val="FFFFFF">
                    <a:alpha val="45000"/>
                  </a:srgbClr>
                </a:solidFill>
                <a:sym typeface="Open Sans"/>
              </a:rPr>
              <a:t>Roinn</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Oideachais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agus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Scileanna</a:t>
            </a:r>
            <a:r>
              <a:rPr lang="en-GB" sz="900" b="1" kern="0" dirty="0">
                <a:solidFill>
                  <a:srgbClr val="FFFFFF">
                    <a:alpha val="45000"/>
                  </a:srgbClr>
                </a:solidFill>
                <a:sym typeface="Open Sans"/>
              </a:rPr>
              <a:t> </a:t>
            </a:r>
            <a:r>
              <a:rPr lang="en-GB" sz="900" kern="0" dirty="0">
                <a:solidFill>
                  <a:srgbClr val="FFFFFF">
                    <a:alpha val="45000"/>
                  </a:srgbClr>
                </a:solidFill>
                <a:sym typeface="Open Sans"/>
              </a:rPr>
              <a:t>| Department of Education and Skills</a:t>
            </a:r>
            <a:endParaRPr sz="900" kern="0" dirty="0">
              <a:solidFill>
                <a:srgbClr val="FFFFFF">
                  <a:alpha val="45000"/>
                </a:srgbClr>
              </a:solidFill>
              <a:sym typeface="Open Sans"/>
            </a:endParaRPr>
          </a:p>
        </p:txBody>
      </p:sp>
    </p:spTree>
    <p:extLst>
      <p:ext uri="{BB962C8B-B14F-4D97-AF65-F5344CB8AC3E}">
        <p14:creationId xmlns:p14="http://schemas.microsoft.com/office/powerpoint/2010/main" val="239472125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lank (with Harp) - White">
    <p:bg>
      <p:bgPr>
        <a:solidFill>
          <a:srgbClr val="FFFFFF"/>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1701800" y="4044950"/>
            <a:ext cx="10490200" cy="2813050"/>
          </a:xfrm>
          <a:prstGeom prst="rect">
            <a:avLst/>
          </a:prstGeom>
        </p:spPr>
      </p:pic>
      <p:pic>
        <p:nvPicPr>
          <p:cNvPr id="8" name="Picture 7"/>
          <p:cNvPicPr>
            <a:picLocks noChangeAspect="1"/>
          </p:cNvPicPr>
          <p:nvPr userDrawn="1"/>
        </p:nvPicPr>
        <p:blipFill>
          <a:blip r:embed="rId3"/>
          <a:stretch>
            <a:fillRect/>
          </a:stretch>
        </p:blipFill>
        <p:spPr>
          <a:xfrm>
            <a:off x="0" y="5118100"/>
            <a:ext cx="6502400" cy="1739900"/>
          </a:xfrm>
          <a:prstGeom prst="rect">
            <a:avLst/>
          </a:prstGeom>
        </p:spPr>
      </p:pic>
      <p:sp>
        <p:nvSpPr>
          <p:cNvPr id="43"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rgbClr val="004D44"/>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9"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4092429140"/>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lank (with Harp)">
    <p:bg>
      <p:bgPr>
        <a:solidFill>
          <a:srgbClr val="FFFFFF"/>
        </a:solidFill>
        <a:effectLst/>
      </p:bgPr>
    </p:bg>
    <p:spTree>
      <p:nvGrpSpPr>
        <p:cNvPr id="1" name=""/>
        <p:cNvGrpSpPr/>
        <p:nvPr/>
      </p:nvGrpSpPr>
      <p:grpSpPr>
        <a:xfrm>
          <a:off x="0" y="0"/>
          <a:ext cx="0" cy="0"/>
          <a:chOff x="0" y="0"/>
          <a:chExt cx="0" cy="0"/>
        </a:xfrm>
      </p:grpSpPr>
      <p:sp>
        <p:nvSpPr>
          <p:cNvPr id="43"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rgbClr val="004D44"/>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5"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903336625"/>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xt &amp; Image">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473075"/>
            <a:ext cx="9662528" cy="1143000"/>
          </a:xfrm>
          <a:prstGeom prst="rect">
            <a:avLst/>
          </a:prstGeom>
        </p:spPr>
        <p:txBody>
          <a:bodyPr anchor="t">
            <a:normAutofit/>
          </a:bodyPr>
          <a:lstStyle>
            <a:lvl1pPr algn="l">
              <a:lnSpc>
                <a:spcPct val="80000"/>
              </a:lnSpc>
              <a:defRPr sz="4800" b="1" cap="none" spc="-9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6" name="Picture Placeholder 5"/>
          <p:cNvSpPr>
            <a:spLocks noGrp="1"/>
          </p:cNvSpPr>
          <p:nvPr>
            <p:ph type="pic" sz="quarter" idx="10"/>
          </p:nvPr>
        </p:nvSpPr>
        <p:spPr>
          <a:xfrm>
            <a:off x="6003925" y="1778000"/>
            <a:ext cx="5616575" cy="4322011"/>
          </a:xfrm>
          <a:prstGeom prst="rect">
            <a:avLst/>
          </a:prstGeom>
        </p:spPr>
        <p:txBody>
          <a:bodyPr/>
          <a:lstStyle>
            <a:lvl1pPr>
              <a:defRPr sz="3000">
                <a:latin typeface="+mn-lt"/>
              </a:defRPr>
            </a:lvl1pPr>
          </a:lstStyle>
          <a:p>
            <a:r>
              <a:rPr lang="en-US"/>
              <a:t>Click icon to add picture</a:t>
            </a:r>
            <a:endParaRPr lang="en-US" dirty="0"/>
          </a:p>
        </p:txBody>
      </p:sp>
      <p:sp>
        <p:nvSpPr>
          <p:cNvPr id="8" name="Text Placeholder 4"/>
          <p:cNvSpPr>
            <a:spLocks noGrp="1"/>
          </p:cNvSpPr>
          <p:nvPr>
            <p:ph type="body" sz="quarter" idx="12"/>
          </p:nvPr>
        </p:nvSpPr>
        <p:spPr>
          <a:xfrm>
            <a:off x="731149" y="1778000"/>
            <a:ext cx="4928394" cy="4322011"/>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155513545"/>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ext &amp; Image (Alt)">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1078556"/>
            <a:ext cx="4938670" cy="1450621"/>
          </a:xfrm>
          <a:prstGeom prst="rect">
            <a:avLst/>
          </a:prstGeom>
        </p:spPr>
        <p:txBody>
          <a:bodyPr anchor="t">
            <a:normAutofit/>
          </a:bodyPr>
          <a:lstStyle>
            <a:lvl1pPr algn="l">
              <a:lnSpc>
                <a:spcPct val="80000"/>
              </a:lnSpc>
              <a:defRPr sz="3500" b="1" cap="none" spc="0">
                <a:solidFill>
                  <a:srgbClr val="004E46"/>
                </a:solidFill>
                <a:latin typeface="+mn-lt"/>
                <a:ea typeface="Calibri" charset="0"/>
                <a:cs typeface="Calibri" charset="0"/>
              </a:defRPr>
            </a:lvl1pPr>
          </a:lstStyle>
          <a:p>
            <a:r>
              <a:rPr lang="en-US" dirty="0"/>
              <a:t>Title Text</a:t>
            </a:r>
            <a:endParaRPr dirty="0"/>
          </a:p>
        </p:txBody>
      </p:sp>
      <p:sp>
        <p:nvSpPr>
          <p:cNvPr id="6" name="Picture Placeholder 5"/>
          <p:cNvSpPr>
            <a:spLocks noGrp="1"/>
          </p:cNvSpPr>
          <p:nvPr>
            <p:ph type="pic" sz="quarter" idx="10"/>
          </p:nvPr>
        </p:nvSpPr>
        <p:spPr>
          <a:xfrm>
            <a:off x="6003925" y="417689"/>
            <a:ext cx="5821491" cy="5698949"/>
          </a:xfrm>
          <a:prstGeom prst="rect">
            <a:avLst/>
          </a:prstGeom>
        </p:spPr>
        <p:txBody>
          <a:bodyPr/>
          <a:lstStyle>
            <a:lvl1pPr>
              <a:defRPr sz="3000">
                <a:latin typeface="+mn-lt"/>
              </a:defRPr>
            </a:lvl1pPr>
          </a:lstStyle>
          <a:p>
            <a:r>
              <a:rPr lang="en-US"/>
              <a:t>Click icon to add picture</a:t>
            </a:r>
            <a:endParaRPr lang="en-US" dirty="0"/>
          </a:p>
        </p:txBody>
      </p:sp>
      <p:sp>
        <p:nvSpPr>
          <p:cNvPr id="3" name="Text Placeholder 2"/>
          <p:cNvSpPr>
            <a:spLocks noGrp="1"/>
          </p:cNvSpPr>
          <p:nvPr>
            <p:ph type="body" sz="quarter" idx="11"/>
          </p:nvPr>
        </p:nvSpPr>
        <p:spPr>
          <a:xfrm>
            <a:off x="720725" y="473075"/>
            <a:ext cx="4938629" cy="404255"/>
          </a:xfrm>
          <a:prstGeom prst="rect">
            <a:avLst/>
          </a:prstGeom>
        </p:spPr>
        <p:txBody>
          <a:bodyPr/>
          <a:lstStyle>
            <a:lvl1pPr algn="l">
              <a:defRPr sz="1750" b="1">
                <a:solidFill>
                  <a:srgbClr val="B3B6A7"/>
                </a:solidFill>
                <a:latin typeface="+mn-lt"/>
              </a:defRPr>
            </a:lvl1pPr>
            <a:lvl2pPr algn="l">
              <a:defRPr sz="1750" b="1">
                <a:latin typeface="+mn-lt"/>
              </a:defRPr>
            </a:lvl2pPr>
            <a:lvl3pPr algn="l">
              <a:defRPr sz="1750" b="1">
                <a:latin typeface="+mn-lt"/>
              </a:defRPr>
            </a:lvl3pPr>
            <a:lvl4pPr algn="l">
              <a:defRPr sz="1750" b="1">
                <a:latin typeface="+mn-lt"/>
              </a:defRPr>
            </a:lvl4pPr>
            <a:lvl5pPr algn="l">
              <a:defRPr sz="1750" b="1">
                <a:latin typeface="+mn-lt"/>
              </a:defRPr>
            </a:lvl5pPr>
          </a:lstStyle>
          <a:p>
            <a:pPr lvl="0"/>
            <a:r>
              <a:rPr lang="en-US"/>
              <a:t>Click to edit Master text styles</a:t>
            </a:r>
          </a:p>
        </p:txBody>
      </p:sp>
      <p:sp>
        <p:nvSpPr>
          <p:cNvPr id="5" name="Text Placeholder 4"/>
          <p:cNvSpPr>
            <a:spLocks noGrp="1"/>
          </p:cNvSpPr>
          <p:nvPr>
            <p:ph type="body" sz="quarter" idx="12"/>
          </p:nvPr>
        </p:nvSpPr>
        <p:spPr>
          <a:xfrm>
            <a:off x="731044" y="2681288"/>
            <a:ext cx="4928394" cy="3435350"/>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88659784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ext &amp; Multiple Images">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473075"/>
            <a:ext cx="9662528" cy="1143000"/>
          </a:xfrm>
          <a:prstGeom prst="rect">
            <a:avLst/>
          </a:prstGeom>
        </p:spPr>
        <p:txBody>
          <a:bodyPr anchor="t">
            <a:normAutofit/>
          </a:bodyPr>
          <a:lstStyle>
            <a:lvl1pPr algn="l">
              <a:lnSpc>
                <a:spcPct val="80000"/>
              </a:lnSpc>
              <a:defRPr sz="4800" b="1" cap="none" spc="-9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6" name="Picture Placeholder 5"/>
          <p:cNvSpPr>
            <a:spLocks noGrp="1"/>
          </p:cNvSpPr>
          <p:nvPr>
            <p:ph type="pic" sz="quarter" idx="10"/>
          </p:nvPr>
        </p:nvSpPr>
        <p:spPr>
          <a:xfrm>
            <a:off x="6003925" y="1777999"/>
            <a:ext cx="5616575" cy="2115822"/>
          </a:xfrm>
          <a:prstGeom prst="rect">
            <a:avLst/>
          </a:prstGeom>
        </p:spPr>
        <p:txBody>
          <a:bodyPr/>
          <a:lstStyle>
            <a:lvl1pPr>
              <a:defRPr sz="3000">
                <a:latin typeface="+mn-lt"/>
              </a:defRPr>
            </a:lvl1pPr>
          </a:lstStyle>
          <a:p>
            <a:r>
              <a:rPr lang="en-US"/>
              <a:t>Click icon to add picture</a:t>
            </a:r>
            <a:endParaRPr lang="en-US" dirty="0"/>
          </a:p>
        </p:txBody>
      </p:sp>
      <p:sp>
        <p:nvSpPr>
          <p:cNvPr id="8" name="Picture Placeholder 5"/>
          <p:cNvSpPr>
            <a:spLocks noGrp="1"/>
          </p:cNvSpPr>
          <p:nvPr>
            <p:ph type="pic" sz="quarter" idx="11"/>
          </p:nvPr>
        </p:nvSpPr>
        <p:spPr>
          <a:xfrm>
            <a:off x="6003925" y="4030011"/>
            <a:ext cx="2736000" cy="2070000"/>
          </a:xfrm>
          <a:prstGeom prst="rect">
            <a:avLst/>
          </a:prstGeom>
        </p:spPr>
        <p:txBody>
          <a:bodyPr/>
          <a:lstStyle>
            <a:lvl1pPr>
              <a:defRPr sz="3000">
                <a:latin typeface="+mn-lt"/>
              </a:defRPr>
            </a:lvl1pPr>
          </a:lstStyle>
          <a:p>
            <a:r>
              <a:rPr lang="en-US"/>
              <a:t>Click icon to add picture</a:t>
            </a:r>
            <a:endParaRPr lang="en-US" dirty="0"/>
          </a:p>
        </p:txBody>
      </p:sp>
      <p:sp>
        <p:nvSpPr>
          <p:cNvPr id="9" name="Picture Placeholder 5"/>
          <p:cNvSpPr>
            <a:spLocks noGrp="1"/>
          </p:cNvSpPr>
          <p:nvPr>
            <p:ph type="pic" sz="quarter" idx="12"/>
          </p:nvPr>
        </p:nvSpPr>
        <p:spPr>
          <a:xfrm>
            <a:off x="8884500" y="4030011"/>
            <a:ext cx="2736000" cy="2070000"/>
          </a:xfrm>
          <a:prstGeom prst="rect">
            <a:avLst/>
          </a:prstGeom>
        </p:spPr>
        <p:txBody>
          <a:bodyPr/>
          <a:lstStyle>
            <a:lvl1pPr>
              <a:defRPr sz="3000">
                <a:latin typeface="+mn-lt"/>
              </a:defRPr>
            </a:lvl1pPr>
          </a:lstStyle>
          <a:p>
            <a:r>
              <a:rPr lang="en-US"/>
              <a:t>Click icon to add picture</a:t>
            </a:r>
            <a:endParaRPr lang="en-US" dirty="0"/>
          </a:p>
        </p:txBody>
      </p:sp>
      <p:sp>
        <p:nvSpPr>
          <p:cNvPr id="10" name="Text Placeholder 4"/>
          <p:cNvSpPr>
            <a:spLocks noGrp="1"/>
          </p:cNvSpPr>
          <p:nvPr>
            <p:ph type="body" sz="quarter" idx="13"/>
          </p:nvPr>
        </p:nvSpPr>
        <p:spPr>
          <a:xfrm>
            <a:off x="720725" y="1777999"/>
            <a:ext cx="4928394" cy="4322012"/>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045985695"/>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reserve="1">
  <p:cSld name="Blank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340554"/>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013309"/>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algn="ctr" defTabSz="412750" hangingPunct="0"/>
            <a:fld id="{45F2AEE7-F884-4551-8C1D-A23997288E62}" type="datetimeFigureOut">
              <a:rPr lang="en-IE" sz="2800" kern="0" smtClean="0">
                <a:solidFill>
                  <a:srgbClr val="000000"/>
                </a:solidFill>
                <a:latin typeface="Open Sans"/>
                <a:sym typeface="Open Sans"/>
              </a:rPr>
              <a:pPr algn="ctr" defTabSz="412750" hangingPunct="0"/>
              <a:t>23/08/2022</a:t>
            </a:fld>
            <a:endParaRPr lang="en-IE" sz="2800" kern="0">
              <a:solidFill>
                <a:srgbClr val="000000"/>
              </a:solidFill>
              <a:latin typeface="Open Sans"/>
              <a:sym typeface="Open San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algn="ctr" defTabSz="412750" hangingPunct="0"/>
            <a:endParaRPr lang="en-IE" sz="2800" kern="0">
              <a:solidFill>
                <a:srgbClr val="000000"/>
              </a:solidFill>
              <a:latin typeface="Open Sans"/>
              <a:sym typeface="Open San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algn="ctr" defTabSz="412750" hangingPunct="0"/>
            <a:fld id="{977FCE96-2EC6-4962-B9B4-8E95581FA144}" type="slidenum">
              <a:rPr lang="en-IE" sz="2800" kern="0" smtClean="0">
                <a:solidFill>
                  <a:srgbClr val="000000"/>
                </a:solidFill>
                <a:latin typeface="Open Sans"/>
                <a:sym typeface="Open Sans"/>
              </a:rPr>
              <a:pPr algn="ctr" defTabSz="412750" hangingPunct="0"/>
              <a:t>‹#›</a:t>
            </a:fld>
            <a:endParaRPr lang="en-IE" sz="2800" kern="0">
              <a:solidFill>
                <a:srgbClr val="000000"/>
              </a:solidFill>
              <a:latin typeface="Open Sans"/>
              <a:sym typeface="Open Sans"/>
            </a:endParaRPr>
          </a:p>
        </p:txBody>
      </p:sp>
    </p:spTree>
    <p:extLst>
      <p:ext uri="{BB962C8B-B14F-4D97-AF65-F5344CB8AC3E}">
        <p14:creationId xmlns:p14="http://schemas.microsoft.com/office/powerpoint/2010/main" val="1897187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pPr algn="ctr" defTabSz="412750" hangingPunct="0"/>
            <a:fld id="{1960F79C-9680-41C2-9FD5-617AFCBB298A}" type="datetimeFigureOut">
              <a:rPr lang="en-IE" sz="2800" kern="0" smtClean="0">
                <a:solidFill>
                  <a:srgbClr val="000000"/>
                </a:solidFill>
                <a:latin typeface="Open Sans"/>
                <a:sym typeface="Open Sans"/>
              </a:rPr>
              <a:pPr algn="ctr" defTabSz="412750" hangingPunct="0"/>
              <a:t>23/08/2022</a:t>
            </a:fld>
            <a:endParaRPr lang="en-IE" sz="2800" kern="0">
              <a:solidFill>
                <a:srgbClr val="000000"/>
              </a:solidFill>
              <a:latin typeface="Open Sans"/>
              <a:sym typeface="Open San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algn="ctr" defTabSz="412750" hangingPunct="0"/>
            <a:endParaRPr lang="en-IE" sz="2800" kern="0">
              <a:solidFill>
                <a:srgbClr val="000000"/>
              </a:solidFill>
              <a:latin typeface="Open Sans"/>
              <a:sym typeface="Open San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algn="ctr" defTabSz="412750" hangingPunct="0"/>
            <a:fld id="{7E24C1A7-F212-4D04-856E-AF2426412BC9}" type="slidenum">
              <a:rPr lang="en-IE" sz="2800" kern="0" smtClean="0">
                <a:solidFill>
                  <a:srgbClr val="000000"/>
                </a:solidFill>
                <a:latin typeface="Open Sans"/>
                <a:sym typeface="Open Sans"/>
              </a:rPr>
              <a:pPr algn="ctr" defTabSz="412750" hangingPunct="0"/>
              <a:t>‹#›</a:t>
            </a:fld>
            <a:endParaRPr lang="en-IE" sz="2800" kern="0">
              <a:solidFill>
                <a:srgbClr val="000000"/>
              </a:solidFill>
              <a:latin typeface="Open Sans"/>
              <a:sym typeface="Open Sans"/>
            </a:endParaRPr>
          </a:p>
        </p:txBody>
      </p:sp>
    </p:spTree>
    <p:extLst>
      <p:ext uri="{BB962C8B-B14F-4D97-AF65-F5344CB8AC3E}">
        <p14:creationId xmlns:p14="http://schemas.microsoft.com/office/powerpoint/2010/main" val="28756682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cSld name="Title &amp; Subtitl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701800" y="4044950"/>
            <a:ext cx="10490200" cy="2813050"/>
          </a:xfrm>
          <a:prstGeom prst="rect">
            <a:avLst/>
          </a:prstGeom>
        </p:spPr>
      </p:pic>
      <p:pic>
        <p:nvPicPr>
          <p:cNvPr id="3" name="Picture 2"/>
          <p:cNvPicPr>
            <a:picLocks noChangeAspect="1"/>
          </p:cNvPicPr>
          <p:nvPr userDrawn="1"/>
        </p:nvPicPr>
        <p:blipFill>
          <a:blip r:embed="rId3"/>
          <a:stretch>
            <a:fillRect/>
          </a:stretch>
        </p:blipFill>
        <p:spPr>
          <a:xfrm>
            <a:off x="0" y="5118100"/>
            <a:ext cx="6502400" cy="1739900"/>
          </a:xfrm>
          <a:prstGeom prst="rect">
            <a:avLst/>
          </a:prstGeom>
        </p:spPr>
      </p:pic>
      <p:sp>
        <p:nvSpPr>
          <p:cNvPr id="13" name="Title Text"/>
          <p:cNvSpPr txBox="1">
            <a:spLocks noGrp="1"/>
          </p:cNvSpPr>
          <p:nvPr>
            <p:ph type="title"/>
          </p:nvPr>
        </p:nvSpPr>
        <p:spPr>
          <a:xfrm>
            <a:off x="1854485" y="1907006"/>
            <a:ext cx="9448515" cy="2619571"/>
          </a:xfrm>
          <a:prstGeom prst="rect">
            <a:avLst/>
          </a:prstGeom>
        </p:spPr>
        <p:txBody>
          <a:bodyPr anchor="b">
            <a:normAutofit/>
          </a:bodyPr>
          <a:lstStyle>
            <a:lvl1pPr algn="l">
              <a:lnSpc>
                <a:spcPct val="80000"/>
              </a:lnSpc>
              <a:defRPr sz="8000" b="0" i="0" cap="none" spc="-136">
                <a:solidFill>
                  <a:srgbClr val="FFFFFF"/>
                </a:solidFill>
                <a:latin typeface="+mn-lt"/>
                <a:ea typeface="Calibri Light" charset="0"/>
                <a:cs typeface="Calibri Light" charset="0"/>
                <a:sym typeface="Open Sans Light"/>
              </a:defRPr>
            </a:lvl1pPr>
          </a:lstStyle>
          <a:p>
            <a:r>
              <a:rPr lang="en-US"/>
              <a:t>Click to edit Master title style</a:t>
            </a:r>
            <a:endParaRPr dirty="0"/>
          </a:p>
        </p:txBody>
      </p:sp>
      <p:sp>
        <p:nvSpPr>
          <p:cNvPr id="14" name="Body Level One…"/>
          <p:cNvSpPr txBox="1">
            <a:spLocks noGrp="1"/>
          </p:cNvSpPr>
          <p:nvPr>
            <p:ph type="body" sz="quarter" idx="1"/>
          </p:nvPr>
        </p:nvSpPr>
        <p:spPr>
          <a:xfrm>
            <a:off x="1854485" y="4741162"/>
            <a:ext cx="9448515" cy="1503400"/>
          </a:xfrm>
          <a:prstGeom prst="rect">
            <a:avLst/>
          </a:prstGeom>
        </p:spPr>
        <p:txBody>
          <a:bodyPr/>
          <a:lstStyle>
            <a:lvl1pPr algn="l">
              <a:lnSpc>
                <a:spcPct val="120000"/>
              </a:lnSpc>
              <a:buClr>
                <a:srgbClr val="A39161"/>
              </a:buClr>
              <a:defRPr sz="1600" b="0" i="0" spc="0">
                <a:solidFill>
                  <a:srgbClr val="A39161"/>
                </a:solidFill>
                <a:latin typeface="+mn-lt"/>
                <a:ea typeface="Calibri Light" charset="0"/>
                <a:cs typeface="Calibri Light" charset="0"/>
              </a:defRPr>
            </a:lvl1pPr>
            <a:lvl2pPr indent="0" algn="l">
              <a:lnSpc>
                <a:spcPct val="120000"/>
              </a:lnSpc>
              <a:buClr>
                <a:srgbClr val="A39161"/>
              </a:buClr>
              <a:defRPr sz="1600" b="0" spc="0">
                <a:solidFill>
                  <a:srgbClr val="A39161"/>
                </a:solidFill>
                <a:latin typeface="+mn-lt"/>
                <a:ea typeface="Calibri" charset="0"/>
                <a:cs typeface="Calibri" charset="0"/>
                <a:sym typeface="Georgia"/>
              </a:defRPr>
            </a:lvl2pPr>
            <a:lvl3pPr algn="l">
              <a:lnSpc>
                <a:spcPct val="120000"/>
              </a:lnSpc>
              <a:buClr>
                <a:srgbClr val="A39161"/>
              </a:buClr>
              <a:defRPr sz="1200" b="0" i="1" spc="0">
                <a:solidFill>
                  <a:srgbClr val="A39161"/>
                </a:solidFill>
                <a:latin typeface="+mn-lt"/>
                <a:ea typeface="Calibri Light" charset="0"/>
                <a:cs typeface="Calibri Light" charset="0"/>
              </a:defRPr>
            </a:lvl3pPr>
            <a:lvl4pPr algn="l">
              <a:lnSpc>
                <a:spcPct val="120000"/>
              </a:lnSpc>
              <a:buClr>
                <a:srgbClr val="A39161"/>
              </a:buClr>
              <a:defRPr sz="1200" spc="0">
                <a:solidFill>
                  <a:srgbClr val="A39161"/>
                </a:solidFill>
                <a:latin typeface="+mn-lt"/>
                <a:ea typeface="Georgia"/>
                <a:cs typeface="Georgia"/>
                <a:sym typeface="Georgia"/>
              </a:defRPr>
            </a:lvl4pPr>
            <a:lvl5pPr algn="l">
              <a:lnSpc>
                <a:spcPct val="120000"/>
              </a:lnSpc>
              <a:buClr>
                <a:srgbClr val="A39161"/>
              </a:buClr>
              <a:defRPr sz="1200" b="0" i="1" spc="0">
                <a:solidFill>
                  <a:srgbClr val="A39161"/>
                </a:solidFill>
                <a:latin typeface="+mn-lt"/>
                <a:ea typeface="Calibri Light" charset="0"/>
                <a:cs typeface="Calibri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34000" y="3117850"/>
            <a:ext cx="0" cy="0"/>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7315" y="531394"/>
            <a:ext cx="3828238" cy="1549800"/>
          </a:xfrm>
          <a:prstGeom prst="rect">
            <a:avLst/>
          </a:prstGeom>
        </p:spPr>
      </p:pic>
    </p:spTree>
    <p:extLst>
      <p:ext uri="{BB962C8B-B14F-4D97-AF65-F5344CB8AC3E}">
        <p14:creationId xmlns:p14="http://schemas.microsoft.com/office/powerpoint/2010/main" val="2481316103"/>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amp; Subtitle - White">
    <p:bg>
      <p:bgPr>
        <a:solidFill>
          <a:srgbClr val="FFFFFF"/>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701800" y="4044950"/>
            <a:ext cx="10490200" cy="2813050"/>
          </a:xfrm>
          <a:prstGeom prst="rect">
            <a:avLst/>
          </a:prstGeom>
        </p:spPr>
      </p:pic>
      <p:pic>
        <p:nvPicPr>
          <p:cNvPr id="6" name="Picture 5"/>
          <p:cNvPicPr>
            <a:picLocks noChangeAspect="1"/>
          </p:cNvPicPr>
          <p:nvPr userDrawn="1"/>
        </p:nvPicPr>
        <p:blipFill>
          <a:blip r:embed="rId3"/>
          <a:stretch>
            <a:fillRect/>
          </a:stretch>
        </p:blipFill>
        <p:spPr>
          <a:xfrm>
            <a:off x="0" y="5118100"/>
            <a:ext cx="6502400" cy="1739900"/>
          </a:xfrm>
          <a:prstGeom prst="rect">
            <a:avLst/>
          </a:prstGeom>
        </p:spPr>
      </p:pic>
      <p:sp>
        <p:nvSpPr>
          <p:cNvPr id="3" name="Title Text"/>
          <p:cNvSpPr txBox="1">
            <a:spLocks noGrp="1"/>
          </p:cNvSpPr>
          <p:nvPr>
            <p:ph type="title"/>
          </p:nvPr>
        </p:nvSpPr>
        <p:spPr>
          <a:xfrm>
            <a:off x="1854485" y="1907006"/>
            <a:ext cx="9448515" cy="2619571"/>
          </a:xfrm>
          <a:prstGeom prst="rect">
            <a:avLst/>
          </a:prstGeom>
        </p:spPr>
        <p:txBody>
          <a:bodyPr anchor="b">
            <a:normAutofit/>
          </a:bodyPr>
          <a:lstStyle>
            <a:lvl1pPr algn="l">
              <a:lnSpc>
                <a:spcPct val="80000"/>
              </a:lnSpc>
              <a:defRPr sz="8000" b="0" i="0" cap="none" spc="-136">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sp>
        <p:nvSpPr>
          <p:cNvPr id="4" name="Body Level One…"/>
          <p:cNvSpPr txBox="1">
            <a:spLocks noGrp="1"/>
          </p:cNvSpPr>
          <p:nvPr>
            <p:ph type="body" sz="quarter" idx="1"/>
          </p:nvPr>
        </p:nvSpPr>
        <p:spPr>
          <a:xfrm>
            <a:off x="1854485" y="4741162"/>
            <a:ext cx="9448515" cy="1503400"/>
          </a:xfrm>
          <a:prstGeom prst="rect">
            <a:avLst/>
          </a:prstGeom>
        </p:spPr>
        <p:txBody>
          <a:bodyPr/>
          <a:lstStyle>
            <a:lvl1pPr algn="l">
              <a:lnSpc>
                <a:spcPct val="120000"/>
              </a:lnSpc>
              <a:buClr>
                <a:srgbClr val="A39161"/>
              </a:buClr>
              <a:defRPr sz="1600" b="0" i="0" spc="0">
                <a:solidFill>
                  <a:srgbClr val="A39161"/>
                </a:solidFill>
                <a:latin typeface="+mn-lt"/>
                <a:ea typeface="Calibri Light" charset="0"/>
                <a:cs typeface="Calibri Light" charset="0"/>
              </a:defRPr>
            </a:lvl1pPr>
            <a:lvl2pPr indent="0" algn="l">
              <a:lnSpc>
                <a:spcPct val="120000"/>
              </a:lnSpc>
              <a:buClr>
                <a:srgbClr val="A39161"/>
              </a:buClr>
              <a:defRPr sz="1600" b="0" spc="0">
                <a:solidFill>
                  <a:srgbClr val="A39161"/>
                </a:solidFill>
                <a:latin typeface="+mn-lt"/>
                <a:ea typeface="Calibri" charset="0"/>
                <a:cs typeface="Calibri" charset="0"/>
                <a:sym typeface="Georgia"/>
              </a:defRPr>
            </a:lvl2pPr>
            <a:lvl3pPr algn="l">
              <a:lnSpc>
                <a:spcPct val="120000"/>
              </a:lnSpc>
              <a:buClr>
                <a:srgbClr val="A39161"/>
              </a:buClr>
              <a:defRPr sz="1200" b="0" i="1" spc="0">
                <a:solidFill>
                  <a:srgbClr val="A39161"/>
                </a:solidFill>
                <a:latin typeface="+mn-lt"/>
                <a:ea typeface="Calibri Light" charset="0"/>
                <a:cs typeface="Calibri Light" charset="0"/>
              </a:defRPr>
            </a:lvl3pPr>
            <a:lvl4pPr algn="l">
              <a:lnSpc>
                <a:spcPct val="120000"/>
              </a:lnSpc>
              <a:buClr>
                <a:srgbClr val="A39161"/>
              </a:buClr>
              <a:defRPr sz="1200" spc="0">
                <a:solidFill>
                  <a:srgbClr val="A39161"/>
                </a:solidFill>
                <a:latin typeface="+mn-lt"/>
                <a:ea typeface="Georgia"/>
                <a:cs typeface="Georgia"/>
                <a:sym typeface="Georgia"/>
              </a:defRPr>
            </a:lvl4pPr>
            <a:lvl5pPr algn="l">
              <a:lnSpc>
                <a:spcPct val="120000"/>
              </a:lnSpc>
              <a:buClr>
                <a:srgbClr val="A39161"/>
              </a:buClr>
              <a:defRPr sz="1200" b="0" i="1" spc="0">
                <a:solidFill>
                  <a:srgbClr val="A39161"/>
                </a:solidFill>
                <a:latin typeface="+mn-lt"/>
                <a:ea typeface="Calibri Light" charset="0"/>
                <a:cs typeface="Calibri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7315" y="531394"/>
            <a:ext cx="3826310" cy="1549800"/>
          </a:xfrm>
          <a:prstGeom prst="rect">
            <a:avLst/>
          </a:prstGeom>
        </p:spPr>
      </p:pic>
    </p:spTree>
    <p:extLst>
      <p:ext uri="{BB962C8B-B14F-4D97-AF65-F5344CB8AC3E}">
        <p14:creationId xmlns:p14="http://schemas.microsoft.com/office/powerpoint/2010/main" val="452215076"/>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hapter Slid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701800" y="4044950"/>
            <a:ext cx="10490200" cy="2813050"/>
          </a:xfrm>
          <a:prstGeom prst="rect">
            <a:avLst/>
          </a:prstGeom>
        </p:spPr>
      </p:pic>
      <p:pic>
        <p:nvPicPr>
          <p:cNvPr id="15" name="Picture 14"/>
          <p:cNvPicPr>
            <a:picLocks noChangeAspect="1"/>
          </p:cNvPicPr>
          <p:nvPr userDrawn="1"/>
        </p:nvPicPr>
        <p:blipFill>
          <a:blip r:embed="rId3"/>
          <a:stretch>
            <a:fillRect/>
          </a:stretch>
        </p:blipFill>
        <p:spPr>
          <a:xfrm>
            <a:off x="0" y="5118100"/>
            <a:ext cx="6502400" cy="1739900"/>
          </a:xfrm>
          <a:prstGeom prst="rect">
            <a:avLst/>
          </a:prstGeom>
        </p:spPr>
      </p:pic>
      <p:sp>
        <p:nvSpPr>
          <p:cNvPr id="13" name="Title Text"/>
          <p:cNvSpPr txBox="1">
            <a:spLocks noGrp="1"/>
          </p:cNvSpPr>
          <p:nvPr>
            <p:ph type="title"/>
          </p:nvPr>
        </p:nvSpPr>
        <p:spPr>
          <a:xfrm>
            <a:off x="2924854" y="2003258"/>
            <a:ext cx="8386795" cy="4072690"/>
          </a:xfrm>
          <a:prstGeom prst="rect">
            <a:avLst/>
          </a:prstGeom>
        </p:spPr>
        <p:txBody>
          <a:bodyPr anchor="t" anchorCtr="0"/>
          <a:lstStyle>
            <a:lvl1pPr algn="l">
              <a:lnSpc>
                <a:spcPct val="80000"/>
              </a:lnSpc>
              <a:defRPr sz="9000" b="0" i="0" cap="none" spc="-150">
                <a:solidFill>
                  <a:srgbClr val="FFFFFF"/>
                </a:solidFill>
                <a:latin typeface="+mn-lt"/>
                <a:ea typeface="Calibri Light" charset="0"/>
                <a:cs typeface="Calibri Light" charset="0"/>
                <a:sym typeface="Open Sans Light"/>
              </a:defRPr>
            </a:lvl1pPr>
          </a:lstStyle>
          <a:p>
            <a:r>
              <a:rPr lang="en-US"/>
              <a:t>Click to edit Master title style</a:t>
            </a:r>
            <a:endParaRPr dirty="0"/>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10" name="Text Placeholder 9"/>
          <p:cNvSpPr>
            <a:spLocks noGrp="1"/>
          </p:cNvSpPr>
          <p:nvPr>
            <p:ph type="body" sz="quarter" idx="11" hasCustomPrompt="1"/>
          </p:nvPr>
        </p:nvSpPr>
        <p:spPr>
          <a:xfrm>
            <a:off x="2961925" y="804378"/>
            <a:ext cx="7604475" cy="374183"/>
          </a:xfrm>
          <a:prstGeom prst="rect">
            <a:avLst/>
          </a:prstGeom>
        </p:spPr>
        <p:txBody>
          <a:bodyPr/>
          <a:lstStyle>
            <a:lvl1pPr algn="l">
              <a:defRPr sz="1400" b="0" i="0" spc="-5" baseline="0">
                <a:solidFill>
                  <a:schemeClr val="bg1"/>
                </a:solidFill>
                <a:latin typeface="+mn-lt"/>
                <a:ea typeface="Calibri Light" charset="0"/>
                <a:cs typeface="Calibri Light" charset="0"/>
              </a:defRPr>
            </a:lvl1pPr>
          </a:lstStyle>
          <a:p>
            <a:pPr marL="0" marR="0" lvl="0" indent="0" algn="l" defTabSz="41275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577850" y="1353185"/>
            <a:ext cx="1854200" cy="4570362"/>
          </a:xfrm>
          <a:prstGeom prst="rect">
            <a:avLst/>
          </a:prstGeom>
        </p:spPr>
        <p:txBody>
          <a:bodyPr anchor="t"/>
          <a:lstStyle>
            <a:lvl1pPr>
              <a:defRPr sz="20500">
                <a:solidFill>
                  <a:srgbClr val="A39161"/>
                </a:solidFill>
                <a:latin typeface="+mn-lt"/>
              </a:defRPr>
            </a:lvl1pPr>
          </a:lstStyle>
          <a:p>
            <a:pPr lvl="0"/>
            <a:r>
              <a:rPr lang="en-US" dirty="0"/>
              <a:t>#</a:t>
            </a:r>
          </a:p>
        </p:txBody>
      </p:sp>
      <p:sp>
        <p:nvSpPr>
          <p:cNvPr id="9" name="Rialtas na hÉireann | Government of Ireland"/>
          <p:cNvSpPr txBox="1"/>
          <p:nvPr userDrawn="1"/>
        </p:nvSpPr>
        <p:spPr>
          <a:xfrm>
            <a:off x="2961925" y="6305902"/>
            <a:ext cx="3980257"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r>
              <a:rPr lang="en-GB" sz="900" b="1" kern="0" dirty="0">
                <a:solidFill>
                  <a:srgbClr val="FFFFFF">
                    <a:alpha val="45000"/>
                  </a:srgbClr>
                </a:solidFill>
                <a:sym typeface="Open Sans"/>
              </a:rPr>
              <a:t>An </a:t>
            </a:r>
            <a:r>
              <a:rPr lang="en-GB" sz="900" b="1" kern="0" dirty="0" err="1">
                <a:solidFill>
                  <a:srgbClr val="FFFFFF">
                    <a:alpha val="45000"/>
                  </a:srgbClr>
                </a:solidFill>
                <a:sym typeface="Open Sans"/>
              </a:rPr>
              <a:t>Roinn</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Oideachais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agus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Scileanna</a:t>
            </a:r>
            <a:r>
              <a:rPr lang="en-GB" sz="900" b="1" kern="0" dirty="0">
                <a:solidFill>
                  <a:srgbClr val="FFFFFF">
                    <a:alpha val="45000"/>
                  </a:srgbClr>
                </a:solidFill>
                <a:sym typeface="Open Sans"/>
              </a:rPr>
              <a:t> </a:t>
            </a:r>
            <a:r>
              <a:rPr lang="en-GB" sz="900" kern="0" dirty="0">
                <a:solidFill>
                  <a:srgbClr val="FFFFFF">
                    <a:alpha val="45000"/>
                  </a:srgbClr>
                </a:solidFill>
                <a:sym typeface="Open Sans"/>
              </a:rPr>
              <a:t>| Department of Education and Skills</a:t>
            </a:r>
            <a:endParaRPr sz="900" kern="0" dirty="0">
              <a:solidFill>
                <a:srgbClr val="FFFFFF">
                  <a:alpha val="45000"/>
                </a:srgbClr>
              </a:solidFill>
              <a:sym typeface="Open Sans"/>
            </a:endParaRPr>
          </a:p>
        </p:txBody>
      </p:sp>
    </p:spTree>
    <p:extLst>
      <p:ext uri="{BB962C8B-B14F-4D97-AF65-F5344CB8AC3E}">
        <p14:creationId xmlns:p14="http://schemas.microsoft.com/office/powerpoint/2010/main" val="4101811600"/>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hapter Slide - Whit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1701800" y="4044950"/>
            <a:ext cx="10490200" cy="2813050"/>
          </a:xfrm>
          <a:prstGeom prst="rect">
            <a:avLst/>
          </a:prstGeom>
        </p:spPr>
      </p:pic>
      <p:pic>
        <p:nvPicPr>
          <p:cNvPr id="11" name="Picture 10"/>
          <p:cNvPicPr>
            <a:picLocks noChangeAspect="1"/>
          </p:cNvPicPr>
          <p:nvPr userDrawn="1"/>
        </p:nvPicPr>
        <p:blipFill>
          <a:blip r:embed="rId3"/>
          <a:stretch>
            <a:fillRect/>
          </a:stretch>
        </p:blipFill>
        <p:spPr>
          <a:xfrm>
            <a:off x="0" y="5118100"/>
            <a:ext cx="6502400" cy="17399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13" name="Title Text"/>
          <p:cNvSpPr txBox="1">
            <a:spLocks noGrp="1"/>
          </p:cNvSpPr>
          <p:nvPr>
            <p:ph type="title"/>
          </p:nvPr>
        </p:nvSpPr>
        <p:spPr>
          <a:xfrm>
            <a:off x="2924854" y="2003258"/>
            <a:ext cx="8386795" cy="4072690"/>
          </a:xfrm>
          <a:prstGeom prst="rect">
            <a:avLst/>
          </a:prstGeom>
        </p:spPr>
        <p:txBody>
          <a:bodyPr anchor="t" anchorCtr="0"/>
          <a:lstStyle>
            <a:lvl1pPr algn="l">
              <a:lnSpc>
                <a:spcPct val="80000"/>
              </a:lnSpc>
              <a:defRPr sz="9000" b="0" i="0" cap="none" spc="-150">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sp>
        <p:nvSpPr>
          <p:cNvPr id="10" name="Text Placeholder 9"/>
          <p:cNvSpPr>
            <a:spLocks noGrp="1"/>
          </p:cNvSpPr>
          <p:nvPr>
            <p:ph type="body" sz="quarter" idx="11" hasCustomPrompt="1"/>
          </p:nvPr>
        </p:nvSpPr>
        <p:spPr>
          <a:xfrm>
            <a:off x="2961925" y="804378"/>
            <a:ext cx="7604475" cy="374183"/>
          </a:xfrm>
          <a:prstGeom prst="rect">
            <a:avLst/>
          </a:prstGeom>
        </p:spPr>
        <p:txBody>
          <a:bodyPr/>
          <a:lstStyle>
            <a:lvl1pPr algn="l">
              <a:defRPr sz="1400" b="0" i="0" spc="-5" baseline="0">
                <a:solidFill>
                  <a:srgbClr val="004D44"/>
                </a:solidFill>
                <a:latin typeface="+mn-lt"/>
                <a:ea typeface="Calibri Light" charset="0"/>
                <a:cs typeface="Calibri Light" charset="0"/>
              </a:defRPr>
            </a:lvl1pPr>
          </a:lstStyle>
          <a:p>
            <a:pPr marL="0" marR="0" lvl="0" indent="0" algn="l" defTabSz="41275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577850" y="1353185"/>
            <a:ext cx="1854200" cy="4570362"/>
          </a:xfrm>
          <a:prstGeom prst="rect">
            <a:avLst/>
          </a:prstGeom>
        </p:spPr>
        <p:txBody>
          <a:bodyPr anchor="t"/>
          <a:lstStyle>
            <a:lvl1pPr>
              <a:defRPr sz="20500">
                <a:solidFill>
                  <a:srgbClr val="A39161"/>
                </a:solidFill>
                <a:latin typeface="+mn-lt"/>
              </a:defRPr>
            </a:lvl1pPr>
          </a:lstStyle>
          <a:p>
            <a:pPr lvl="0"/>
            <a:r>
              <a:rPr lang="en-US" dirty="0"/>
              <a:t>#</a:t>
            </a:r>
          </a:p>
        </p:txBody>
      </p:sp>
      <p:sp>
        <p:nvSpPr>
          <p:cNvPr id="12" name="Rialtas na hÉireann | Government of Ireland"/>
          <p:cNvSpPr txBox="1"/>
          <p:nvPr userDrawn="1"/>
        </p:nvSpPr>
        <p:spPr>
          <a:xfrm>
            <a:off x="2961925" y="6305902"/>
            <a:ext cx="3980257"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r>
              <a:rPr lang="en-GB" sz="900" b="1" kern="0" dirty="0">
                <a:sym typeface="Open Sans"/>
              </a:rPr>
              <a:t>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18357895"/>
      </p:ext>
    </p:extLst>
  </p:cSld>
  <p:clrMapOvr>
    <a:overrideClrMapping bg1="lt1" tx1="dk1" bg2="lt2" tx2="dk2" accent1="accent1" accent2="accent2" accent3="accent3" accent4="accent4" accent5="accent5" accent6="accent6" hlink="hlink" folHlink="folHlink"/>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lank (with Harp)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701800" y="4044950"/>
            <a:ext cx="10490200" cy="2813050"/>
          </a:xfrm>
          <a:prstGeom prst="rect">
            <a:avLst/>
          </a:prstGeom>
        </p:spPr>
      </p:pic>
      <p:pic>
        <p:nvPicPr>
          <p:cNvPr id="15" name="Picture 14"/>
          <p:cNvPicPr>
            <a:picLocks noChangeAspect="1"/>
          </p:cNvPicPr>
          <p:nvPr userDrawn="1"/>
        </p:nvPicPr>
        <p:blipFill>
          <a:blip r:embed="rId3"/>
          <a:stretch>
            <a:fillRect/>
          </a:stretch>
        </p:blipFill>
        <p:spPr>
          <a:xfrm>
            <a:off x="0" y="5118100"/>
            <a:ext cx="6502400" cy="17399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9"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chemeClr val="bg1"/>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sp>
        <p:nvSpPr>
          <p:cNvPr id="8"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olidFill>
                  <a:srgbClr val="FFFFFF">
                    <a:alpha val="45000"/>
                  </a:srgbClr>
                </a:solidFill>
                <a:sym typeface="Open Sans"/>
              </a:rPr>
              <a:pPr defTabSz="412750" hangingPunct="0"/>
              <a:t>‹#›</a:t>
            </a:fld>
            <a:r>
              <a:rPr lang="en-GB" sz="900" b="1" kern="0" dirty="0">
                <a:solidFill>
                  <a:srgbClr val="FFFFFF">
                    <a:alpha val="45000"/>
                  </a:srgbClr>
                </a:solidFill>
                <a:sym typeface="Open Sans"/>
              </a:rPr>
              <a:t>  An </a:t>
            </a:r>
            <a:r>
              <a:rPr lang="en-GB" sz="900" b="1" kern="0" dirty="0" err="1">
                <a:solidFill>
                  <a:srgbClr val="FFFFFF">
                    <a:alpha val="45000"/>
                  </a:srgbClr>
                </a:solidFill>
                <a:sym typeface="Open Sans"/>
              </a:rPr>
              <a:t>Roinn</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Oideachais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agus</a:t>
            </a:r>
            <a:r>
              <a:rPr lang="en-GB" sz="900" b="1" kern="0" dirty="0">
                <a:solidFill>
                  <a:srgbClr val="FFFFFF">
                    <a:alpha val="45000"/>
                  </a:srgbClr>
                </a:solidFill>
                <a:sym typeface="Open Sans"/>
              </a:rPr>
              <a:t> </a:t>
            </a:r>
            <a:r>
              <a:rPr lang="en-GB" sz="900" b="1" kern="0" dirty="0" err="1">
                <a:solidFill>
                  <a:srgbClr val="FFFFFF">
                    <a:alpha val="45000"/>
                  </a:srgbClr>
                </a:solidFill>
                <a:sym typeface="Open Sans"/>
              </a:rPr>
              <a:t>Scileanna</a:t>
            </a:r>
            <a:r>
              <a:rPr lang="en-GB" sz="900" b="1" kern="0" dirty="0">
                <a:solidFill>
                  <a:srgbClr val="FFFFFF">
                    <a:alpha val="45000"/>
                  </a:srgbClr>
                </a:solidFill>
                <a:sym typeface="Open Sans"/>
              </a:rPr>
              <a:t> </a:t>
            </a:r>
            <a:r>
              <a:rPr lang="en-GB" sz="900" kern="0" dirty="0">
                <a:solidFill>
                  <a:srgbClr val="FFFFFF">
                    <a:alpha val="45000"/>
                  </a:srgbClr>
                </a:solidFill>
                <a:sym typeface="Open Sans"/>
              </a:rPr>
              <a:t>| Department of Education and Skills</a:t>
            </a:r>
            <a:endParaRPr sz="900" kern="0" dirty="0">
              <a:solidFill>
                <a:srgbClr val="FFFFFF">
                  <a:alpha val="45000"/>
                </a:srgbClr>
              </a:solidFill>
              <a:sym typeface="Open Sans"/>
            </a:endParaRPr>
          </a:p>
        </p:txBody>
      </p:sp>
    </p:spTree>
    <p:extLst>
      <p:ext uri="{BB962C8B-B14F-4D97-AF65-F5344CB8AC3E}">
        <p14:creationId xmlns:p14="http://schemas.microsoft.com/office/powerpoint/2010/main" val="3835917182"/>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lank (with Harp) - White">
    <p:bg>
      <p:bgPr>
        <a:solidFill>
          <a:srgbClr val="FFFFFF"/>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1701800" y="4044950"/>
            <a:ext cx="10490200" cy="2813050"/>
          </a:xfrm>
          <a:prstGeom prst="rect">
            <a:avLst/>
          </a:prstGeom>
        </p:spPr>
      </p:pic>
      <p:pic>
        <p:nvPicPr>
          <p:cNvPr id="8" name="Picture 7"/>
          <p:cNvPicPr>
            <a:picLocks noChangeAspect="1"/>
          </p:cNvPicPr>
          <p:nvPr userDrawn="1"/>
        </p:nvPicPr>
        <p:blipFill>
          <a:blip r:embed="rId3"/>
          <a:stretch>
            <a:fillRect/>
          </a:stretch>
        </p:blipFill>
        <p:spPr>
          <a:xfrm>
            <a:off x="0" y="5118100"/>
            <a:ext cx="6502400" cy="1739900"/>
          </a:xfrm>
          <a:prstGeom prst="rect">
            <a:avLst/>
          </a:prstGeom>
        </p:spPr>
      </p:pic>
      <p:sp>
        <p:nvSpPr>
          <p:cNvPr id="43"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rgbClr val="004D44"/>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9"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3524365248"/>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lank (with Harp)">
    <p:bg>
      <p:bgPr>
        <a:solidFill>
          <a:srgbClr val="FFFFFF"/>
        </a:solidFill>
        <a:effectLst/>
      </p:bgPr>
    </p:bg>
    <p:spTree>
      <p:nvGrpSpPr>
        <p:cNvPr id="1" name=""/>
        <p:cNvGrpSpPr/>
        <p:nvPr/>
      </p:nvGrpSpPr>
      <p:grpSpPr>
        <a:xfrm>
          <a:off x="0" y="0"/>
          <a:ext cx="0" cy="0"/>
          <a:chOff x="0" y="0"/>
          <a:chExt cx="0" cy="0"/>
        </a:xfrm>
      </p:grpSpPr>
      <p:sp>
        <p:nvSpPr>
          <p:cNvPr id="43" name="Body Level One…"/>
          <p:cNvSpPr txBox="1">
            <a:spLocks noGrp="1"/>
          </p:cNvSpPr>
          <p:nvPr>
            <p:ph type="body" idx="1" hasCustomPrompt="1"/>
          </p:nvPr>
        </p:nvSpPr>
        <p:spPr>
          <a:xfrm>
            <a:off x="720726" y="1778000"/>
            <a:ext cx="9885112" cy="4376153"/>
          </a:xfrm>
          <a:prstGeom prst="rect">
            <a:avLst/>
          </a:prstGeom>
        </p:spPr>
        <p:txBody>
          <a:bodyPr numCol="1" spcCol="1039079">
            <a:normAutofit/>
          </a:bodyPr>
          <a:lstStyle>
            <a:lvl1pPr algn="l">
              <a:defRPr sz="9000" b="0" i="0" spc="-43">
                <a:solidFill>
                  <a:srgbClr val="004D44"/>
                </a:solidFill>
                <a:latin typeface="+mn-lt"/>
                <a:ea typeface="Calibri" charset="0"/>
                <a:cs typeface="Calibri" charset="0"/>
              </a:defRPr>
            </a:lvl1pPr>
            <a:lvl2pPr marL="0" indent="0" algn="l">
              <a:buClr>
                <a:schemeClr val="accent2">
                  <a:lumMod val="50000"/>
                </a:schemeClr>
              </a:buClr>
              <a:buFont typeface="Arial" charset="0"/>
              <a:buNone/>
              <a:defRPr sz="2200" b="0" i="0" spc="-43">
                <a:solidFill>
                  <a:srgbClr val="5E5E5E"/>
                </a:solidFill>
                <a:latin typeface="+mn-lt"/>
                <a:ea typeface="Calibri Light" charset="0"/>
                <a:cs typeface="Calibri Light" charset="0"/>
              </a:defRPr>
            </a:lvl2pPr>
            <a:lvl3pPr marL="609600" indent="-304800" algn="l">
              <a:buClr>
                <a:schemeClr val="accent4">
                  <a:hueOff val="-1081314"/>
                  <a:satOff val="4338"/>
                  <a:lumOff val="-8931"/>
                </a:schemeClr>
              </a:buClr>
              <a:buSzPct val="100000"/>
              <a:buChar char="—"/>
              <a:defRPr sz="2200" b="0" i="1">
                <a:solidFill>
                  <a:srgbClr val="5E5E5E"/>
                </a:solidFill>
                <a:latin typeface="+mn-lt"/>
                <a:ea typeface="Calibri Light" charset="0"/>
                <a:cs typeface="Calibri Light" charset="0"/>
              </a:defRPr>
            </a:lvl3pPr>
            <a:lvl4pPr marL="914400" indent="-304800" algn="l">
              <a:buClr>
                <a:srgbClr val="83BE41"/>
              </a:buClr>
              <a:buSzPct val="100000"/>
              <a:buFont typeface=".AppleSystemUIFont" charset="-120"/>
              <a:buChar char="—"/>
              <a:defRPr sz="2200" b="0" i="0">
                <a:solidFill>
                  <a:srgbClr val="5E5E5E"/>
                </a:solidFill>
                <a:latin typeface="+mn-lt"/>
                <a:ea typeface="Calibri Light" charset="0"/>
                <a:cs typeface="Calibri Light" charset="0"/>
              </a:defRPr>
            </a:lvl4pPr>
            <a:lvl5pPr marL="1206500" indent="-304800" algn="l">
              <a:buClr>
                <a:srgbClr val="929292"/>
              </a:buClr>
              <a:buSzPct val="100000"/>
              <a:buChar char="–"/>
              <a:defRPr sz="2200" b="0" i="1">
                <a:solidFill>
                  <a:srgbClr val="5E5E5E"/>
                </a:solidFill>
                <a:latin typeface="+mn-lt"/>
                <a:ea typeface="Calibri Light" charset="0"/>
                <a:cs typeface="Calibri Light" charset="0"/>
              </a:defRPr>
            </a:lvl5pPr>
          </a:lstStyle>
          <a:p>
            <a:r>
              <a:rPr lang="en-US" dirty="0"/>
              <a:t>Title Text</a:t>
            </a:r>
            <a:endParaRPr lang="en-US" sz="2400" spc="0" dirty="0">
              <a:latin typeface="+mn-lt"/>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5"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909081737"/>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ext &amp; Image">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473075"/>
            <a:ext cx="9662528" cy="1143000"/>
          </a:xfrm>
          <a:prstGeom prst="rect">
            <a:avLst/>
          </a:prstGeom>
        </p:spPr>
        <p:txBody>
          <a:bodyPr anchor="t">
            <a:normAutofit/>
          </a:bodyPr>
          <a:lstStyle>
            <a:lvl1pPr algn="l">
              <a:lnSpc>
                <a:spcPct val="80000"/>
              </a:lnSpc>
              <a:defRPr sz="4800" b="1" cap="none" spc="-9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6" name="Picture Placeholder 5"/>
          <p:cNvSpPr>
            <a:spLocks noGrp="1"/>
          </p:cNvSpPr>
          <p:nvPr>
            <p:ph type="pic" sz="quarter" idx="10"/>
          </p:nvPr>
        </p:nvSpPr>
        <p:spPr>
          <a:xfrm>
            <a:off x="6003925" y="1778000"/>
            <a:ext cx="5616575" cy="4322011"/>
          </a:xfrm>
          <a:prstGeom prst="rect">
            <a:avLst/>
          </a:prstGeom>
        </p:spPr>
        <p:txBody>
          <a:bodyPr/>
          <a:lstStyle>
            <a:lvl1pPr>
              <a:defRPr sz="3000">
                <a:latin typeface="+mn-lt"/>
              </a:defRPr>
            </a:lvl1pPr>
          </a:lstStyle>
          <a:p>
            <a:r>
              <a:rPr lang="en-US"/>
              <a:t>Click icon to add picture</a:t>
            </a:r>
            <a:endParaRPr lang="en-US" dirty="0"/>
          </a:p>
        </p:txBody>
      </p:sp>
      <p:sp>
        <p:nvSpPr>
          <p:cNvPr id="8" name="Text Placeholder 4"/>
          <p:cNvSpPr>
            <a:spLocks noGrp="1"/>
          </p:cNvSpPr>
          <p:nvPr>
            <p:ph type="body" sz="quarter" idx="12"/>
          </p:nvPr>
        </p:nvSpPr>
        <p:spPr>
          <a:xfrm>
            <a:off x="731149" y="1778000"/>
            <a:ext cx="4928394" cy="4322011"/>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2034939315"/>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ext &amp; Image (Alt)">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1078556"/>
            <a:ext cx="4938670" cy="1450621"/>
          </a:xfrm>
          <a:prstGeom prst="rect">
            <a:avLst/>
          </a:prstGeom>
        </p:spPr>
        <p:txBody>
          <a:bodyPr anchor="t">
            <a:normAutofit/>
          </a:bodyPr>
          <a:lstStyle>
            <a:lvl1pPr algn="l">
              <a:lnSpc>
                <a:spcPct val="80000"/>
              </a:lnSpc>
              <a:defRPr sz="3500" b="1" cap="none" spc="0">
                <a:solidFill>
                  <a:srgbClr val="004E46"/>
                </a:solidFill>
                <a:latin typeface="+mn-lt"/>
                <a:ea typeface="Calibri" charset="0"/>
                <a:cs typeface="Calibri" charset="0"/>
              </a:defRPr>
            </a:lvl1pPr>
          </a:lstStyle>
          <a:p>
            <a:r>
              <a:rPr lang="en-US" dirty="0"/>
              <a:t>Title Text</a:t>
            </a:r>
            <a:endParaRPr dirty="0"/>
          </a:p>
        </p:txBody>
      </p:sp>
      <p:sp>
        <p:nvSpPr>
          <p:cNvPr id="6" name="Picture Placeholder 5"/>
          <p:cNvSpPr>
            <a:spLocks noGrp="1"/>
          </p:cNvSpPr>
          <p:nvPr>
            <p:ph type="pic" sz="quarter" idx="10"/>
          </p:nvPr>
        </p:nvSpPr>
        <p:spPr>
          <a:xfrm>
            <a:off x="6003925" y="417689"/>
            <a:ext cx="5821491" cy="5698949"/>
          </a:xfrm>
          <a:prstGeom prst="rect">
            <a:avLst/>
          </a:prstGeom>
        </p:spPr>
        <p:txBody>
          <a:bodyPr/>
          <a:lstStyle>
            <a:lvl1pPr>
              <a:defRPr sz="3000">
                <a:latin typeface="+mn-lt"/>
              </a:defRPr>
            </a:lvl1pPr>
          </a:lstStyle>
          <a:p>
            <a:r>
              <a:rPr lang="en-US"/>
              <a:t>Click icon to add picture</a:t>
            </a:r>
            <a:endParaRPr lang="en-US" dirty="0"/>
          </a:p>
        </p:txBody>
      </p:sp>
      <p:sp>
        <p:nvSpPr>
          <p:cNvPr id="3" name="Text Placeholder 2"/>
          <p:cNvSpPr>
            <a:spLocks noGrp="1"/>
          </p:cNvSpPr>
          <p:nvPr>
            <p:ph type="body" sz="quarter" idx="11"/>
          </p:nvPr>
        </p:nvSpPr>
        <p:spPr>
          <a:xfrm>
            <a:off x="720725" y="473075"/>
            <a:ext cx="4938629" cy="404255"/>
          </a:xfrm>
          <a:prstGeom prst="rect">
            <a:avLst/>
          </a:prstGeom>
        </p:spPr>
        <p:txBody>
          <a:bodyPr/>
          <a:lstStyle>
            <a:lvl1pPr algn="l">
              <a:defRPr sz="1750" b="1">
                <a:solidFill>
                  <a:srgbClr val="B3B6A7"/>
                </a:solidFill>
                <a:latin typeface="+mn-lt"/>
              </a:defRPr>
            </a:lvl1pPr>
            <a:lvl2pPr algn="l">
              <a:defRPr sz="1750" b="1">
                <a:latin typeface="+mn-lt"/>
              </a:defRPr>
            </a:lvl2pPr>
            <a:lvl3pPr algn="l">
              <a:defRPr sz="1750" b="1">
                <a:latin typeface="+mn-lt"/>
              </a:defRPr>
            </a:lvl3pPr>
            <a:lvl4pPr algn="l">
              <a:defRPr sz="1750" b="1">
                <a:latin typeface="+mn-lt"/>
              </a:defRPr>
            </a:lvl4pPr>
            <a:lvl5pPr algn="l">
              <a:defRPr sz="1750" b="1">
                <a:latin typeface="+mn-lt"/>
              </a:defRPr>
            </a:lvl5pPr>
          </a:lstStyle>
          <a:p>
            <a:pPr lvl="0"/>
            <a:r>
              <a:rPr lang="en-US"/>
              <a:t>Click to edit Master text styles</a:t>
            </a:r>
          </a:p>
        </p:txBody>
      </p:sp>
      <p:sp>
        <p:nvSpPr>
          <p:cNvPr id="5" name="Text Placeholder 4"/>
          <p:cNvSpPr>
            <a:spLocks noGrp="1"/>
          </p:cNvSpPr>
          <p:nvPr>
            <p:ph type="body" sz="quarter" idx="12"/>
          </p:nvPr>
        </p:nvSpPr>
        <p:spPr>
          <a:xfrm>
            <a:off x="731044" y="2681288"/>
            <a:ext cx="4928394" cy="3435350"/>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2447192721"/>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ext &amp; Multiple Images">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720725" y="473075"/>
            <a:ext cx="9662528" cy="1143000"/>
          </a:xfrm>
          <a:prstGeom prst="rect">
            <a:avLst/>
          </a:prstGeom>
        </p:spPr>
        <p:txBody>
          <a:bodyPr anchor="t">
            <a:normAutofit/>
          </a:bodyPr>
          <a:lstStyle>
            <a:lvl1pPr algn="l">
              <a:lnSpc>
                <a:spcPct val="80000"/>
              </a:lnSpc>
              <a:defRPr sz="4800" b="1" cap="none" spc="-9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6" name="Picture Placeholder 5"/>
          <p:cNvSpPr>
            <a:spLocks noGrp="1"/>
          </p:cNvSpPr>
          <p:nvPr>
            <p:ph type="pic" sz="quarter" idx="10"/>
          </p:nvPr>
        </p:nvSpPr>
        <p:spPr>
          <a:xfrm>
            <a:off x="6003925" y="1777999"/>
            <a:ext cx="5616575" cy="2115822"/>
          </a:xfrm>
          <a:prstGeom prst="rect">
            <a:avLst/>
          </a:prstGeom>
        </p:spPr>
        <p:txBody>
          <a:bodyPr/>
          <a:lstStyle>
            <a:lvl1pPr>
              <a:defRPr sz="3000">
                <a:latin typeface="+mn-lt"/>
              </a:defRPr>
            </a:lvl1pPr>
          </a:lstStyle>
          <a:p>
            <a:r>
              <a:rPr lang="en-US"/>
              <a:t>Click icon to add picture</a:t>
            </a:r>
            <a:endParaRPr lang="en-US" dirty="0"/>
          </a:p>
        </p:txBody>
      </p:sp>
      <p:sp>
        <p:nvSpPr>
          <p:cNvPr id="8" name="Picture Placeholder 5"/>
          <p:cNvSpPr>
            <a:spLocks noGrp="1"/>
          </p:cNvSpPr>
          <p:nvPr>
            <p:ph type="pic" sz="quarter" idx="11"/>
          </p:nvPr>
        </p:nvSpPr>
        <p:spPr>
          <a:xfrm>
            <a:off x="6003925" y="4030011"/>
            <a:ext cx="2736000" cy="2070000"/>
          </a:xfrm>
          <a:prstGeom prst="rect">
            <a:avLst/>
          </a:prstGeom>
        </p:spPr>
        <p:txBody>
          <a:bodyPr/>
          <a:lstStyle>
            <a:lvl1pPr>
              <a:defRPr sz="3000">
                <a:latin typeface="+mn-lt"/>
              </a:defRPr>
            </a:lvl1pPr>
          </a:lstStyle>
          <a:p>
            <a:r>
              <a:rPr lang="en-US"/>
              <a:t>Click icon to add picture</a:t>
            </a:r>
            <a:endParaRPr lang="en-US" dirty="0"/>
          </a:p>
        </p:txBody>
      </p:sp>
      <p:sp>
        <p:nvSpPr>
          <p:cNvPr id="9" name="Picture Placeholder 5"/>
          <p:cNvSpPr>
            <a:spLocks noGrp="1"/>
          </p:cNvSpPr>
          <p:nvPr>
            <p:ph type="pic" sz="quarter" idx="12"/>
          </p:nvPr>
        </p:nvSpPr>
        <p:spPr>
          <a:xfrm>
            <a:off x="8884500" y="4030011"/>
            <a:ext cx="2736000" cy="2070000"/>
          </a:xfrm>
          <a:prstGeom prst="rect">
            <a:avLst/>
          </a:prstGeom>
        </p:spPr>
        <p:txBody>
          <a:bodyPr/>
          <a:lstStyle>
            <a:lvl1pPr>
              <a:defRPr sz="3000">
                <a:latin typeface="+mn-lt"/>
              </a:defRPr>
            </a:lvl1pPr>
          </a:lstStyle>
          <a:p>
            <a:r>
              <a:rPr lang="en-US"/>
              <a:t>Click icon to add picture</a:t>
            </a:r>
            <a:endParaRPr lang="en-US" dirty="0"/>
          </a:p>
        </p:txBody>
      </p:sp>
      <p:sp>
        <p:nvSpPr>
          <p:cNvPr id="10" name="Text Placeholder 4"/>
          <p:cNvSpPr>
            <a:spLocks noGrp="1"/>
          </p:cNvSpPr>
          <p:nvPr>
            <p:ph type="body" sz="quarter" idx="13"/>
          </p:nvPr>
        </p:nvSpPr>
        <p:spPr>
          <a:xfrm>
            <a:off x="720725" y="1777999"/>
            <a:ext cx="4928394" cy="4322012"/>
          </a:xfrm>
          <a:prstGeom prst="rect">
            <a:avLst/>
          </a:prstGeom>
        </p:spPr>
        <p:txBody>
          <a:bodyPr/>
          <a:lstStyle>
            <a:lvl1pPr algn="l">
              <a:defRPr sz="3000" spc="-80" baseline="0">
                <a:solidFill>
                  <a:srgbClr val="5E5E5E"/>
                </a:solidFill>
                <a:latin typeface="+mn-lt"/>
              </a:defRPr>
            </a:lvl1pPr>
            <a:lvl2pPr marL="0" indent="-428625" algn="l">
              <a:buClr>
                <a:srgbClr val="83BE41"/>
              </a:buClr>
              <a:buFont typeface=".AppleSystemUIFont" charset="-120"/>
              <a:buChar char="—"/>
              <a:defRPr sz="3000" spc="-80" baseline="0">
                <a:solidFill>
                  <a:srgbClr val="5E5E5E"/>
                </a:solidFill>
                <a:latin typeface="+mn-lt"/>
              </a:defRPr>
            </a:lvl2pPr>
            <a:lvl3pPr marL="720000" indent="-428625" algn="l">
              <a:buClr>
                <a:srgbClr val="83BE41"/>
              </a:buClr>
              <a:buFont typeface=".AppleSystemUIFont" charset="-120"/>
              <a:buChar char="—"/>
              <a:defRPr sz="3000" i="1" spc="-80" baseline="0">
                <a:solidFill>
                  <a:srgbClr val="5E5E5E"/>
                </a:solidFill>
                <a:latin typeface="+mn-lt"/>
              </a:defRPr>
            </a:lvl3pPr>
            <a:lvl4pPr marL="1080000" indent="-342900" algn="l">
              <a:buClr>
                <a:srgbClr val="83BE41"/>
              </a:buClr>
              <a:buFont typeface=".AppleSystemUIFont" charset="-120"/>
              <a:buChar char="—"/>
              <a:defRPr sz="2400" spc="-80" baseline="0">
                <a:solidFill>
                  <a:srgbClr val="5E5E5E"/>
                </a:solidFill>
                <a:latin typeface="+mn-lt"/>
              </a:defRPr>
            </a:lvl4pPr>
            <a:lvl5pPr marL="1530000" indent="-342900" algn="l">
              <a:buClr>
                <a:srgbClr val="83BE41"/>
              </a:buClr>
              <a:buFont typeface=".AppleSystemUIFont" charset="-120"/>
              <a:buChar char="–"/>
              <a:defRPr sz="2400" i="1" spc="-80" baseline="0">
                <a:solidFill>
                  <a:srgbClr val="5E5E5E"/>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ialtas na hÉireann | Government of Ireland"/>
          <p:cNvSpPr txBox="1"/>
          <p:nvPr userDrawn="1"/>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spTree>
    <p:extLst>
      <p:ext uri="{BB962C8B-B14F-4D97-AF65-F5344CB8AC3E}">
        <p14:creationId xmlns:p14="http://schemas.microsoft.com/office/powerpoint/2010/main" val="3129268485"/>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reserve="1">
  <p:cSld name="Blank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0819903"/>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339362"/>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algn="ctr" defTabSz="412750" hangingPunct="0"/>
            <a:fld id="{45F2AEE7-F884-4551-8C1D-A23997288E62}" type="datetimeFigureOut">
              <a:rPr lang="en-IE" sz="2800" kern="0" smtClean="0">
                <a:solidFill>
                  <a:srgbClr val="000000"/>
                </a:solidFill>
                <a:latin typeface="Open Sans"/>
                <a:sym typeface="Open Sans"/>
              </a:rPr>
              <a:pPr algn="ctr" defTabSz="412750" hangingPunct="0"/>
              <a:t>23/08/2022</a:t>
            </a:fld>
            <a:endParaRPr lang="en-IE" sz="2800" kern="0">
              <a:solidFill>
                <a:srgbClr val="000000"/>
              </a:solidFill>
              <a:latin typeface="Open Sans"/>
              <a:sym typeface="Open San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algn="ctr" defTabSz="412750" hangingPunct="0"/>
            <a:endParaRPr lang="en-IE" sz="2800" kern="0">
              <a:solidFill>
                <a:srgbClr val="000000"/>
              </a:solidFill>
              <a:latin typeface="Open Sans"/>
              <a:sym typeface="Open San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algn="ctr" defTabSz="412750" hangingPunct="0"/>
            <a:fld id="{977FCE96-2EC6-4962-B9B4-8E95581FA144}" type="slidenum">
              <a:rPr lang="en-IE" sz="2800" kern="0" smtClean="0">
                <a:solidFill>
                  <a:srgbClr val="000000"/>
                </a:solidFill>
                <a:latin typeface="Open Sans"/>
                <a:sym typeface="Open Sans"/>
              </a:rPr>
              <a:pPr algn="ctr" defTabSz="412750" hangingPunct="0"/>
              <a:t>‹#›</a:t>
            </a:fld>
            <a:endParaRPr lang="en-IE" sz="2800" kern="0">
              <a:solidFill>
                <a:srgbClr val="000000"/>
              </a:solidFill>
              <a:latin typeface="Open Sans"/>
              <a:sym typeface="Open Sans"/>
            </a:endParaRPr>
          </a:p>
        </p:txBody>
      </p:sp>
    </p:spTree>
    <p:extLst>
      <p:ext uri="{BB962C8B-B14F-4D97-AF65-F5344CB8AC3E}">
        <p14:creationId xmlns:p14="http://schemas.microsoft.com/office/powerpoint/2010/main" val="20165645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pPr algn="ctr" defTabSz="412750" hangingPunct="0"/>
            <a:fld id="{1960F79C-9680-41C2-9FD5-617AFCBB298A}" type="datetimeFigureOut">
              <a:rPr lang="en-IE" sz="2800" kern="0" smtClean="0">
                <a:solidFill>
                  <a:srgbClr val="000000"/>
                </a:solidFill>
                <a:latin typeface="Open Sans"/>
                <a:sym typeface="Open Sans"/>
              </a:rPr>
              <a:pPr algn="ctr" defTabSz="412750" hangingPunct="0"/>
              <a:t>23/08/2022</a:t>
            </a:fld>
            <a:endParaRPr lang="en-IE" sz="2800" kern="0">
              <a:solidFill>
                <a:srgbClr val="000000"/>
              </a:solidFill>
              <a:latin typeface="Open Sans"/>
              <a:sym typeface="Open San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algn="ctr" defTabSz="412750" hangingPunct="0"/>
            <a:endParaRPr lang="en-IE" sz="2800" kern="0">
              <a:solidFill>
                <a:srgbClr val="000000"/>
              </a:solidFill>
              <a:latin typeface="Open Sans"/>
              <a:sym typeface="Open San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algn="ctr" defTabSz="412750" hangingPunct="0"/>
            <a:fld id="{7E24C1A7-F212-4D04-856E-AF2426412BC9}" type="slidenum">
              <a:rPr lang="en-IE" sz="2800" kern="0" smtClean="0">
                <a:solidFill>
                  <a:srgbClr val="000000"/>
                </a:solidFill>
                <a:latin typeface="Open Sans"/>
                <a:sym typeface="Open Sans"/>
              </a:rPr>
              <a:pPr algn="ctr" defTabSz="412750" hangingPunct="0"/>
              <a:t>‹#›</a:t>
            </a:fld>
            <a:endParaRPr lang="en-IE" sz="2800" kern="0">
              <a:solidFill>
                <a:srgbClr val="000000"/>
              </a:solidFill>
              <a:latin typeface="Open Sans"/>
              <a:sym typeface="Open Sans"/>
            </a:endParaRPr>
          </a:p>
        </p:txBody>
      </p:sp>
    </p:spTree>
    <p:extLst>
      <p:ext uri="{BB962C8B-B14F-4D97-AF65-F5344CB8AC3E}">
        <p14:creationId xmlns:p14="http://schemas.microsoft.com/office/powerpoint/2010/main" val="3643322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5.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5.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6" Type="http://schemas.openxmlformats.org/officeDocument/2006/relationships/image" Target="../media/image5.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8/23/2022</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74" r:id="rId10"/>
    <p:sldLayoutId id="2147483676" r:id="rId11"/>
    <p:sldLayoutId id="2147483766" r:id="rId12"/>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p:nvPr/>
        </p:nvSpPr>
        <p:spPr>
          <a:xfrm>
            <a:off x="1854485" y="4741162"/>
            <a:ext cx="9448515" cy="1503400"/>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ormAutofit/>
          </a:bodyPr>
          <a:lstStyle>
            <a:lvl1pPr algn="l" defTabSz="800735">
              <a:lnSpc>
                <a:spcPct val="120000"/>
              </a:lnSpc>
              <a:defRPr sz="3104">
                <a:solidFill>
                  <a:srgbClr val="FFFFFF"/>
                </a:solidFill>
              </a:defRPr>
            </a:lvl1pPr>
            <a:lvl2pPr indent="0" algn="l" defTabSz="800735">
              <a:lnSpc>
                <a:spcPct val="120000"/>
              </a:lnSpc>
              <a:buClr>
                <a:srgbClr val="FFFFFF"/>
              </a:buClr>
              <a:defRPr sz="3104">
                <a:solidFill>
                  <a:srgbClr val="FFFFFF"/>
                </a:solidFill>
                <a:latin typeface="Georgia"/>
                <a:ea typeface="Georgia"/>
                <a:cs typeface="Georgia"/>
                <a:sym typeface="Georgia"/>
              </a:defRPr>
            </a:lvl2pPr>
            <a:lvl3pPr indent="443484" algn="l" defTabSz="800735">
              <a:lnSpc>
                <a:spcPct val="120000"/>
              </a:lnSpc>
              <a:defRPr sz="3104" i="1">
                <a:solidFill>
                  <a:srgbClr val="FFFFFF"/>
                </a:solidFill>
              </a:defRPr>
            </a:lvl3pPr>
            <a:lvl4pPr indent="665226" algn="l" defTabSz="800735">
              <a:lnSpc>
                <a:spcPct val="120000"/>
              </a:lnSpc>
              <a:defRPr sz="3104" i="1">
                <a:solidFill>
                  <a:srgbClr val="FFFFFF"/>
                </a:solidFill>
                <a:latin typeface="Georgia"/>
                <a:ea typeface="Georgia"/>
                <a:cs typeface="Georgia"/>
                <a:sym typeface="Georgia"/>
              </a:defRPr>
            </a:lvl4pPr>
            <a:lvl5pPr indent="886968" algn="l" defTabSz="800735">
              <a:lnSpc>
                <a:spcPct val="120000"/>
              </a:lnSpc>
              <a:defRPr sz="3104" i="1">
                <a:solidFill>
                  <a:srgbClr val="FFFFFF"/>
                </a:solidFill>
              </a:defRPr>
            </a:lvl5pPr>
          </a:lstStyle>
          <a:p>
            <a:pPr hangingPunct="0"/>
            <a:r>
              <a:rPr sz="1552" kern="0">
                <a:latin typeface="Open Sans"/>
                <a:sym typeface="Open Sans"/>
              </a:rPr>
              <a:t>Body Level One</a:t>
            </a:r>
          </a:p>
          <a:p>
            <a:pPr marL="0" lvl="1" hangingPunct="0"/>
            <a:r>
              <a:rPr sz="1552" kern="0"/>
              <a:t>Body Level Two</a:t>
            </a:r>
          </a:p>
          <a:p>
            <a:pPr marL="0" lvl="2" hangingPunct="0"/>
            <a:r>
              <a:rPr sz="1552" kern="0">
                <a:latin typeface="Open Sans"/>
                <a:sym typeface="Open Sans"/>
              </a:rPr>
              <a:t>Body Level Three</a:t>
            </a:r>
          </a:p>
          <a:p>
            <a:pPr marL="0" lvl="3" hangingPunct="0"/>
            <a:r>
              <a:rPr sz="1552" kern="0"/>
              <a:t>Body Level Four</a:t>
            </a:r>
          </a:p>
          <a:p>
            <a:pPr marL="0" lvl="4" hangingPunct="0"/>
            <a:r>
              <a:rPr sz="1552" kern="0">
                <a:latin typeface="Open Sans"/>
                <a:sym typeface="Open Sans"/>
              </a:rPr>
              <a:t>Body Level Five</a:t>
            </a:r>
          </a:p>
        </p:txBody>
      </p:sp>
      <p:sp>
        <p:nvSpPr>
          <p:cNvPr id="6" name="Rialtas na hÉireann | Government of Ireland"/>
          <p:cNvSpPr txBox="1"/>
          <p:nvPr/>
        </p:nvSpPr>
        <p:spPr>
          <a:xfrm>
            <a:off x="720724" y="6305902"/>
            <a:ext cx="4185441" cy="18979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pic>
        <p:nvPicPr>
          <p:cNvPr id="9" name="Picture 8"/>
          <p:cNvPicPr>
            <a:picLocks noChangeAspect="1"/>
          </p:cNvPicPr>
          <p:nvPr userDrawn="1"/>
        </p:nvPicPr>
        <p:blipFill rotWithShape="1">
          <a:blip r:embed="rId15"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3" name="Text Placeholder 2"/>
          <p:cNvSpPr>
            <a:spLocks noGrp="1"/>
          </p:cNvSpPr>
          <p:nvPr>
            <p:ph type="body" idx="1"/>
          </p:nvPr>
        </p:nvSpPr>
        <p:spPr>
          <a:xfrm>
            <a:off x="720725" y="1825625"/>
            <a:ext cx="9626434"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 Third level</a:t>
            </a:r>
          </a:p>
          <a:p>
            <a:pPr lvl="3"/>
            <a:r>
              <a:rPr lang="en-US" dirty="0"/>
              <a:t>  Fourth level</a:t>
            </a:r>
          </a:p>
          <a:p>
            <a:pPr lvl="4"/>
            <a:r>
              <a:rPr lang="en-US" dirty="0"/>
              <a:t> Fifth level</a:t>
            </a:r>
          </a:p>
        </p:txBody>
      </p:sp>
      <p:sp>
        <p:nvSpPr>
          <p:cNvPr id="4" name="Title Placeholder 3"/>
          <p:cNvSpPr>
            <a:spLocks noGrp="1"/>
          </p:cNvSpPr>
          <p:nvPr>
            <p:ph type="title"/>
          </p:nvPr>
        </p:nvSpPr>
        <p:spPr>
          <a:xfrm>
            <a:off x="705521" y="371123"/>
            <a:ext cx="9641637" cy="1143000"/>
          </a:xfrm>
          <a:prstGeom prst="rect">
            <a:avLst/>
          </a:prstGeom>
        </p:spPr>
        <p:txBody>
          <a:bodyPr vert="horz" lIns="91440" tIns="45720" rIns="91440" bIns="45720" rtlCol="0" anchor="t">
            <a:normAutofit/>
          </a:bodyPr>
          <a:lstStyle/>
          <a:p>
            <a:r>
              <a:rPr lang="en-US" dirty="0"/>
              <a:t>Title Text</a:t>
            </a:r>
          </a:p>
        </p:txBody>
      </p:sp>
    </p:spTree>
    <p:extLst>
      <p:ext uri="{BB962C8B-B14F-4D97-AF65-F5344CB8AC3E}">
        <p14:creationId xmlns:p14="http://schemas.microsoft.com/office/powerpoint/2010/main" val="102364264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ransition spd="med"/>
  <p:txStyles>
    <p:titleStyle>
      <a:lvl1pPr marL="0" marR="0" indent="0" algn="l" defTabSz="412750" eaLnBrk="1" latinLnBrk="0" hangingPunct="1">
        <a:lnSpc>
          <a:spcPct val="100000"/>
        </a:lnSpc>
        <a:spcBef>
          <a:spcPts val="0"/>
        </a:spcBef>
        <a:spcAft>
          <a:spcPts val="0"/>
        </a:spcAft>
        <a:buClrTx/>
        <a:buSzTx/>
        <a:buFontTx/>
        <a:buNone/>
        <a:tabLst/>
        <a:defRPr sz="4800" b="1" i="0" u="none" strike="noStrike" cap="none" spc="-90" baseline="0">
          <a:ln>
            <a:noFill/>
          </a:ln>
          <a:solidFill>
            <a:srgbClr val="004D44"/>
          </a:solidFill>
          <a:uFillTx/>
          <a:latin typeface="+mn-lt"/>
          <a:ea typeface="Open Sans"/>
          <a:cs typeface="Open Sans"/>
          <a:sym typeface="Open Sans"/>
        </a:defRPr>
      </a:lvl1pPr>
      <a:lvl2pPr marL="0" marR="0" indent="1143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2pPr>
      <a:lvl3pPr marL="0" marR="0" indent="2286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3pPr>
      <a:lvl4pPr marL="0" marR="0" indent="3429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4pPr>
      <a:lvl5pPr marL="0" marR="0" indent="4572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5pPr>
      <a:lvl6pPr marL="0" marR="0" indent="5715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6pPr>
      <a:lvl7pPr marL="0" marR="0" indent="6858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7pPr>
      <a:lvl8pPr marL="0" marR="0" indent="8001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8pPr>
      <a:lvl9pPr marL="0" marR="0" indent="9144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9pPr>
    </p:titleStyle>
    <p:bodyStyle>
      <a:lvl1pPr marL="0" marR="0" indent="0" algn="l" defTabSz="412750" eaLnBrk="1" fontAlgn="auto" latinLnBrk="0" hangingPunct="1">
        <a:lnSpc>
          <a:spcPct val="110000"/>
        </a:lnSpc>
        <a:spcBef>
          <a:spcPts val="0"/>
        </a:spcBef>
        <a:spcAft>
          <a:spcPts val="0"/>
        </a:spcAft>
        <a:buClrTx/>
        <a:buSzTx/>
        <a:buFontTx/>
        <a:buNone/>
        <a:tabLst/>
        <a:defRPr sz="4400" b="0" i="0" u="none" strike="noStrike" cap="none" spc="-75" baseline="0">
          <a:ln>
            <a:noFill/>
          </a:ln>
          <a:solidFill>
            <a:srgbClr val="5E5E5E"/>
          </a:solidFill>
          <a:uFillTx/>
          <a:latin typeface="+mn-lt"/>
          <a:ea typeface="Open Sans"/>
          <a:cs typeface="Open Sans"/>
          <a:sym typeface="Open Sans"/>
        </a:defRPr>
      </a:lvl1pPr>
      <a:lvl2pPr marL="0" marR="0" indent="114300" algn="l" defTabSz="412750" eaLnBrk="1" fontAlgn="auto" latinLnBrk="0" hangingPunct="1">
        <a:lnSpc>
          <a:spcPct val="110000"/>
        </a:lnSpc>
        <a:spcBef>
          <a:spcPts val="0"/>
        </a:spcBef>
        <a:spcAft>
          <a:spcPts val="0"/>
        </a:spcAft>
        <a:buClrTx/>
        <a:buSzTx/>
        <a:buFontTx/>
        <a:buNone/>
        <a:tabLst/>
        <a:defRPr sz="3000" b="0" i="0" u="none" strike="noStrike" cap="none" spc="-75" baseline="0">
          <a:ln>
            <a:noFill/>
          </a:ln>
          <a:solidFill>
            <a:srgbClr val="5E5E5E"/>
          </a:solidFill>
          <a:uFillTx/>
          <a:latin typeface="+mn-lt"/>
          <a:ea typeface="Open Sans"/>
          <a:cs typeface="Open Sans"/>
          <a:sym typeface="Open Sans"/>
        </a:defRPr>
      </a:lvl2pPr>
      <a:lvl3pPr marL="720000" marR="0" indent="-428625" algn="l" defTabSz="412750" eaLnBrk="1" fontAlgn="auto" latinLnBrk="0" hangingPunct="1">
        <a:lnSpc>
          <a:spcPct val="110000"/>
        </a:lnSpc>
        <a:spcBef>
          <a:spcPts val="0"/>
        </a:spcBef>
        <a:spcAft>
          <a:spcPts val="0"/>
        </a:spcAft>
        <a:buClr>
          <a:srgbClr val="83BE41"/>
        </a:buClr>
        <a:buSzTx/>
        <a:buFont typeface=".AppleSystemUIFont" charset="-120"/>
        <a:buChar char="—"/>
        <a:tabLst/>
        <a:defRPr sz="3000" b="0" i="1" u="none" strike="noStrike" cap="none" spc="-75" baseline="0">
          <a:ln>
            <a:noFill/>
          </a:ln>
          <a:solidFill>
            <a:srgbClr val="5E5E5E"/>
          </a:solidFill>
          <a:uFillTx/>
          <a:latin typeface="+mn-lt"/>
          <a:ea typeface="Open Sans"/>
          <a:cs typeface="Open Sans"/>
          <a:sym typeface="Open Sans"/>
        </a:defRPr>
      </a:lvl3pPr>
      <a:lvl4pPr marL="1080000" marR="0" indent="-342900" algn="l" defTabSz="412750" eaLnBrk="1" fontAlgn="auto" latinLnBrk="0" hangingPunct="1">
        <a:lnSpc>
          <a:spcPct val="110000"/>
        </a:lnSpc>
        <a:spcBef>
          <a:spcPts val="0"/>
        </a:spcBef>
        <a:spcAft>
          <a:spcPts val="0"/>
        </a:spcAft>
        <a:buClr>
          <a:srgbClr val="83BE41"/>
        </a:buClr>
        <a:buSzTx/>
        <a:buFont typeface=".AppleSystemUIFont" charset="-120"/>
        <a:buChar char="—"/>
        <a:tabLst/>
        <a:defRPr sz="2400" b="0" i="0" u="none" strike="noStrike" cap="none" spc="-75" baseline="0">
          <a:ln>
            <a:noFill/>
          </a:ln>
          <a:solidFill>
            <a:srgbClr val="5E5E5E"/>
          </a:solidFill>
          <a:uFillTx/>
          <a:latin typeface="+mn-lt"/>
          <a:ea typeface="Open Sans"/>
          <a:cs typeface="Open Sans"/>
          <a:sym typeface="Open Sans"/>
        </a:defRPr>
      </a:lvl4pPr>
      <a:lvl5pPr marL="1440000" marR="0" indent="-342900" algn="l" defTabSz="412750" eaLnBrk="1" fontAlgn="auto" latinLnBrk="0" hangingPunct="1">
        <a:lnSpc>
          <a:spcPct val="110000"/>
        </a:lnSpc>
        <a:spcBef>
          <a:spcPts val="0"/>
        </a:spcBef>
        <a:spcAft>
          <a:spcPts val="0"/>
        </a:spcAft>
        <a:buClr>
          <a:srgbClr val="83BE41"/>
        </a:buClr>
        <a:buSzTx/>
        <a:buFont typeface=".AppleSystemUIFont" charset="-120"/>
        <a:buChar char="–"/>
        <a:tabLst/>
        <a:defRPr sz="2400" b="0" i="1" u="none" strike="noStrike" cap="none" spc="-75" baseline="0">
          <a:ln>
            <a:noFill/>
          </a:ln>
          <a:solidFill>
            <a:srgbClr val="5E5E5E"/>
          </a:solidFill>
          <a:uFillTx/>
          <a:latin typeface="+mn-lt"/>
          <a:ea typeface="Open Sans"/>
          <a:cs typeface="Open Sans"/>
          <a:sym typeface="Open Sans"/>
        </a:defRPr>
      </a:lvl5pPr>
      <a:lvl6pPr marL="0" marR="0" indent="5715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6pPr>
      <a:lvl7pPr marL="0" marR="0" indent="6858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7pPr>
      <a:lvl8pPr marL="0" marR="0" indent="8001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8pPr>
      <a:lvl9pPr marL="0" marR="0" indent="9144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9pPr>
    </p:bodyStyle>
    <p:otherStyle>
      <a:lvl1pPr marL="0" marR="0" indent="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1pPr>
      <a:lvl2pPr marL="0" marR="0" indent="1143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2pPr>
      <a:lvl3pPr marL="0" marR="0" indent="2286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3pPr>
      <a:lvl4pPr marL="0" marR="0" indent="3429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4pPr>
      <a:lvl5pPr marL="0" marR="0" indent="4572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5pPr>
      <a:lvl6pPr marL="0" marR="0" indent="5715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6pPr>
      <a:lvl7pPr marL="0" marR="0" indent="6858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7pPr>
      <a:lvl8pPr marL="0" marR="0" indent="8001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8pPr>
      <a:lvl9pPr marL="0" marR="0" indent="9144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p:nvPr/>
        </p:nvSpPr>
        <p:spPr>
          <a:xfrm>
            <a:off x="1854485" y="4741162"/>
            <a:ext cx="9448515" cy="1503400"/>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ormAutofit/>
          </a:bodyPr>
          <a:lstStyle>
            <a:lvl1pPr algn="l" defTabSz="800735">
              <a:lnSpc>
                <a:spcPct val="120000"/>
              </a:lnSpc>
              <a:defRPr sz="3104">
                <a:solidFill>
                  <a:srgbClr val="FFFFFF"/>
                </a:solidFill>
              </a:defRPr>
            </a:lvl1pPr>
            <a:lvl2pPr indent="0" algn="l" defTabSz="800735">
              <a:lnSpc>
                <a:spcPct val="120000"/>
              </a:lnSpc>
              <a:buClr>
                <a:srgbClr val="FFFFFF"/>
              </a:buClr>
              <a:defRPr sz="3104">
                <a:solidFill>
                  <a:srgbClr val="FFFFFF"/>
                </a:solidFill>
                <a:latin typeface="Georgia"/>
                <a:ea typeface="Georgia"/>
                <a:cs typeface="Georgia"/>
                <a:sym typeface="Georgia"/>
              </a:defRPr>
            </a:lvl2pPr>
            <a:lvl3pPr indent="443484" algn="l" defTabSz="800735">
              <a:lnSpc>
                <a:spcPct val="120000"/>
              </a:lnSpc>
              <a:defRPr sz="3104" i="1">
                <a:solidFill>
                  <a:srgbClr val="FFFFFF"/>
                </a:solidFill>
              </a:defRPr>
            </a:lvl3pPr>
            <a:lvl4pPr indent="665226" algn="l" defTabSz="800735">
              <a:lnSpc>
                <a:spcPct val="120000"/>
              </a:lnSpc>
              <a:defRPr sz="3104" i="1">
                <a:solidFill>
                  <a:srgbClr val="FFFFFF"/>
                </a:solidFill>
                <a:latin typeface="Georgia"/>
                <a:ea typeface="Georgia"/>
                <a:cs typeface="Georgia"/>
                <a:sym typeface="Georgia"/>
              </a:defRPr>
            </a:lvl4pPr>
            <a:lvl5pPr indent="886968" algn="l" defTabSz="800735">
              <a:lnSpc>
                <a:spcPct val="120000"/>
              </a:lnSpc>
              <a:defRPr sz="3104" i="1">
                <a:solidFill>
                  <a:srgbClr val="FFFFFF"/>
                </a:solidFill>
              </a:defRPr>
            </a:lvl5pPr>
          </a:lstStyle>
          <a:p>
            <a:pPr hangingPunct="0"/>
            <a:r>
              <a:rPr sz="1552" kern="0">
                <a:latin typeface="Open Sans"/>
                <a:sym typeface="Open Sans"/>
              </a:rPr>
              <a:t>Body Level One</a:t>
            </a:r>
          </a:p>
          <a:p>
            <a:pPr marL="0" lvl="1" hangingPunct="0"/>
            <a:r>
              <a:rPr sz="1552" kern="0"/>
              <a:t>Body Level Two</a:t>
            </a:r>
          </a:p>
          <a:p>
            <a:pPr marL="0" lvl="2" hangingPunct="0"/>
            <a:r>
              <a:rPr sz="1552" kern="0">
                <a:latin typeface="Open Sans"/>
                <a:sym typeface="Open Sans"/>
              </a:rPr>
              <a:t>Body Level Three</a:t>
            </a:r>
          </a:p>
          <a:p>
            <a:pPr marL="0" lvl="3" hangingPunct="0"/>
            <a:r>
              <a:rPr sz="1552" kern="0"/>
              <a:t>Body Level Four</a:t>
            </a:r>
          </a:p>
          <a:p>
            <a:pPr marL="0" lvl="4" hangingPunct="0"/>
            <a:r>
              <a:rPr sz="1552" kern="0">
                <a:latin typeface="Open Sans"/>
                <a:sym typeface="Open Sans"/>
              </a:rPr>
              <a:t>Body Level Five</a:t>
            </a:r>
          </a:p>
        </p:txBody>
      </p:sp>
      <p:sp>
        <p:nvSpPr>
          <p:cNvPr id="6" name="Rialtas na hÉireann | Government of Ireland"/>
          <p:cNvSpPr txBox="1"/>
          <p:nvPr/>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pic>
        <p:nvPicPr>
          <p:cNvPr id="9" name="Picture 8"/>
          <p:cNvPicPr>
            <a:picLocks noChangeAspect="1"/>
          </p:cNvPicPr>
          <p:nvPr userDrawn="1"/>
        </p:nvPicPr>
        <p:blipFill rotWithShape="1">
          <a:blip r:embed="rId16"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3" name="Text Placeholder 2"/>
          <p:cNvSpPr>
            <a:spLocks noGrp="1"/>
          </p:cNvSpPr>
          <p:nvPr>
            <p:ph type="body" idx="1"/>
          </p:nvPr>
        </p:nvSpPr>
        <p:spPr>
          <a:xfrm>
            <a:off x="720725" y="1825625"/>
            <a:ext cx="9626434"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 Third level</a:t>
            </a:r>
          </a:p>
          <a:p>
            <a:pPr lvl="3"/>
            <a:r>
              <a:rPr lang="en-US" dirty="0"/>
              <a:t>  Fourth level</a:t>
            </a:r>
          </a:p>
          <a:p>
            <a:pPr lvl="4"/>
            <a:r>
              <a:rPr lang="en-US" dirty="0"/>
              <a:t> Fifth level</a:t>
            </a:r>
          </a:p>
        </p:txBody>
      </p:sp>
      <p:sp>
        <p:nvSpPr>
          <p:cNvPr id="4" name="Title Placeholder 3"/>
          <p:cNvSpPr>
            <a:spLocks noGrp="1"/>
          </p:cNvSpPr>
          <p:nvPr>
            <p:ph type="title"/>
          </p:nvPr>
        </p:nvSpPr>
        <p:spPr>
          <a:xfrm>
            <a:off x="705521" y="371123"/>
            <a:ext cx="9641637" cy="1143000"/>
          </a:xfrm>
          <a:prstGeom prst="rect">
            <a:avLst/>
          </a:prstGeom>
        </p:spPr>
        <p:txBody>
          <a:bodyPr vert="horz" lIns="91440" tIns="45720" rIns="91440" bIns="45720" rtlCol="0" anchor="t">
            <a:normAutofit/>
          </a:bodyPr>
          <a:lstStyle/>
          <a:p>
            <a:r>
              <a:rPr lang="en-US" dirty="0"/>
              <a:t>Title Text</a:t>
            </a:r>
          </a:p>
        </p:txBody>
      </p:sp>
    </p:spTree>
    <p:extLst>
      <p:ext uri="{BB962C8B-B14F-4D97-AF65-F5344CB8AC3E}">
        <p14:creationId xmlns:p14="http://schemas.microsoft.com/office/powerpoint/2010/main" val="338567183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ransition spd="med"/>
  <p:txStyles>
    <p:titleStyle>
      <a:lvl1pPr marL="0" marR="0" indent="0" algn="l" defTabSz="412750" eaLnBrk="1" latinLnBrk="0" hangingPunct="1">
        <a:lnSpc>
          <a:spcPct val="100000"/>
        </a:lnSpc>
        <a:spcBef>
          <a:spcPts val="0"/>
        </a:spcBef>
        <a:spcAft>
          <a:spcPts val="0"/>
        </a:spcAft>
        <a:buClrTx/>
        <a:buSzTx/>
        <a:buFontTx/>
        <a:buNone/>
        <a:tabLst/>
        <a:defRPr sz="4800" b="1" i="0" u="none" strike="noStrike" cap="none" spc="-90" baseline="0">
          <a:ln>
            <a:noFill/>
          </a:ln>
          <a:solidFill>
            <a:srgbClr val="004D44"/>
          </a:solidFill>
          <a:uFillTx/>
          <a:latin typeface="+mn-lt"/>
          <a:ea typeface="Open Sans"/>
          <a:cs typeface="Open Sans"/>
          <a:sym typeface="Open Sans"/>
        </a:defRPr>
      </a:lvl1pPr>
      <a:lvl2pPr marL="0" marR="0" indent="1143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2pPr>
      <a:lvl3pPr marL="0" marR="0" indent="2286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3pPr>
      <a:lvl4pPr marL="0" marR="0" indent="3429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4pPr>
      <a:lvl5pPr marL="0" marR="0" indent="4572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5pPr>
      <a:lvl6pPr marL="0" marR="0" indent="5715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6pPr>
      <a:lvl7pPr marL="0" marR="0" indent="6858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7pPr>
      <a:lvl8pPr marL="0" marR="0" indent="8001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8pPr>
      <a:lvl9pPr marL="0" marR="0" indent="9144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9pPr>
    </p:titleStyle>
    <p:bodyStyle>
      <a:lvl1pPr marL="0" marR="0" indent="0" algn="l" defTabSz="412750" eaLnBrk="1" fontAlgn="auto" latinLnBrk="0" hangingPunct="1">
        <a:lnSpc>
          <a:spcPct val="110000"/>
        </a:lnSpc>
        <a:spcBef>
          <a:spcPts val="0"/>
        </a:spcBef>
        <a:spcAft>
          <a:spcPts val="0"/>
        </a:spcAft>
        <a:buClrTx/>
        <a:buSzTx/>
        <a:buFontTx/>
        <a:buNone/>
        <a:tabLst/>
        <a:defRPr sz="4400" b="0" i="0" u="none" strike="noStrike" cap="none" spc="-75" baseline="0">
          <a:ln>
            <a:noFill/>
          </a:ln>
          <a:solidFill>
            <a:srgbClr val="5E5E5E"/>
          </a:solidFill>
          <a:uFillTx/>
          <a:latin typeface="+mn-lt"/>
          <a:ea typeface="Open Sans"/>
          <a:cs typeface="Open Sans"/>
          <a:sym typeface="Open Sans"/>
        </a:defRPr>
      </a:lvl1pPr>
      <a:lvl2pPr marL="0" marR="0" indent="114300" algn="l" defTabSz="412750" eaLnBrk="1" fontAlgn="auto" latinLnBrk="0" hangingPunct="1">
        <a:lnSpc>
          <a:spcPct val="110000"/>
        </a:lnSpc>
        <a:spcBef>
          <a:spcPts val="0"/>
        </a:spcBef>
        <a:spcAft>
          <a:spcPts val="0"/>
        </a:spcAft>
        <a:buClrTx/>
        <a:buSzTx/>
        <a:buFontTx/>
        <a:buNone/>
        <a:tabLst/>
        <a:defRPr sz="3000" b="0" i="0" u="none" strike="noStrike" cap="none" spc="-75" baseline="0">
          <a:ln>
            <a:noFill/>
          </a:ln>
          <a:solidFill>
            <a:srgbClr val="5E5E5E"/>
          </a:solidFill>
          <a:uFillTx/>
          <a:latin typeface="+mn-lt"/>
          <a:ea typeface="Open Sans"/>
          <a:cs typeface="Open Sans"/>
          <a:sym typeface="Open Sans"/>
        </a:defRPr>
      </a:lvl2pPr>
      <a:lvl3pPr marL="720000" marR="0" indent="-428625" algn="l" defTabSz="412750" eaLnBrk="1" fontAlgn="auto" latinLnBrk="0" hangingPunct="1">
        <a:lnSpc>
          <a:spcPct val="110000"/>
        </a:lnSpc>
        <a:spcBef>
          <a:spcPts val="0"/>
        </a:spcBef>
        <a:spcAft>
          <a:spcPts val="0"/>
        </a:spcAft>
        <a:buClr>
          <a:srgbClr val="83BE41"/>
        </a:buClr>
        <a:buSzTx/>
        <a:buFont typeface=".AppleSystemUIFont" charset="-120"/>
        <a:buChar char="—"/>
        <a:tabLst/>
        <a:defRPr sz="3000" b="0" i="1" u="none" strike="noStrike" cap="none" spc="-75" baseline="0">
          <a:ln>
            <a:noFill/>
          </a:ln>
          <a:solidFill>
            <a:srgbClr val="5E5E5E"/>
          </a:solidFill>
          <a:uFillTx/>
          <a:latin typeface="+mn-lt"/>
          <a:ea typeface="Open Sans"/>
          <a:cs typeface="Open Sans"/>
          <a:sym typeface="Open Sans"/>
        </a:defRPr>
      </a:lvl3pPr>
      <a:lvl4pPr marL="1080000" marR="0" indent="-342900" algn="l" defTabSz="412750" eaLnBrk="1" fontAlgn="auto" latinLnBrk="0" hangingPunct="1">
        <a:lnSpc>
          <a:spcPct val="110000"/>
        </a:lnSpc>
        <a:spcBef>
          <a:spcPts val="0"/>
        </a:spcBef>
        <a:spcAft>
          <a:spcPts val="0"/>
        </a:spcAft>
        <a:buClr>
          <a:srgbClr val="83BE41"/>
        </a:buClr>
        <a:buSzTx/>
        <a:buFont typeface=".AppleSystemUIFont" charset="-120"/>
        <a:buChar char="—"/>
        <a:tabLst/>
        <a:defRPr sz="2400" b="0" i="0" u="none" strike="noStrike" cap="none" spc="-75" baseline="0">
          <a:ln>
            <a:noFill/>
          </a:ln>
          <a:solidFill>
            <a:srgbClr val="5E5E5E"/>
          </a:solidFill>
          <a:uFillTx/>
          <a:latin typeface="+mn-lt"/>
          <a:ea typeface="Open Sans"/>
          <a:cs typeface="Open Sans"/>
          <a:sym typeface="Open Sans"/>
        </a:defRPr>
      </a:lvl4pPr>
      <a:lvl5pPr marL="1440000" marR="0" indent="-342900" algn="l" defTabSz="412750" eaLnBrk="1" fontAlgn="auto" latinLnBrk="0" hangingPunct="1">
        <a:lnSpc>
          <a:spcPct val="110000"/>
        </a:lnSpc>
        <a:spcBef>
          <a:spcPts val="0"/>
        </a:spcBef>
        <a:spcAft>
          <a:spcPts val="0"/>
        </a:spcAft>
        <a:buClr>
          <a:srgbClr val="83BE41"/>
        </a:buClr>
        <a:buSzTx/>
        <a:buFont typeface=".AppleSystemUIFont" charset="-120"/>
        <a:buChar char="–"/>
        <a:tabLst/>
        <a:defRPr sz="2400" b="0" i="1" u="none" strike="noStrike" cap="none" spc="-75" baseline="0">
          <a:ln>
            <a:noFill/>
          </a:ln>
          <a:solidFill>
            <a:srgbClr val="5E5E5E"/>
          </a:solidFill>
          <a:uFillTx/>
          <a:latin typeface="+mn-lt"/>
          <a:ea typeface="Open Sans"/>
          <a:cs typeface="Open Sans"/>
          <a:sym typeface="Open Sans"/>
        </a:defRPr>
      </a:lvl5pPr>
      <a:lvl6pPr marL="0" marR="0" indent="5715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6pPr>
      <a:lvl7pPr marL="0" marR="0" indent="6858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7pPr>
      <a:lvl8pPr marL="0" marR="0" indent="8001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8pPr>
      <a:lvl9pPr marL="0" marR="0" indent="9144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9pPr>
    </p:bodyStyle>
    <p:otherStyle>
      <a:lvl1pPr marL="0" marR="0" indent="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1pPr>
      <a:lvl2pPr marL="0" marR="0" indent="1143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2pPr>
      <a:lvl3pPr marL="0" marR="0" indent="2286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3pPr>
      <a:lvl4pPr marL="0" marR="0" indent="3429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4pPr>
      <a:lvl5pPr marL="0" marR="0" indent="4572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5pPr>
      <a:lvl6pPr marL="0" marR="0" indent="5715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6pPr>
      <a:lvl7pPr marL="0" marR="0" indent="6858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7pPr>
      <a:lvl8pPr marL="0" marR="0" indent="8001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8pPr>
      <a:lvl9pPr marL="0" marR="0" indent="9144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p:nvPr/>
        </p:nvSpPr>
        <p:spPr>
          <a:xfrm>
            <a:off x="1854485" y="4741162"/>
            <a:ext cx="9448515" cy="1503400"/>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ormAutofit/>
          </a:bodyPr>
          <a:lstStyle>
            <a:lvl1pPr algn="l" defTabSz="800735">
              <a:lnSpc>
                <a:spcPct val="120000"/>
              </a:lnSpc>
              <a:defRPr sz="3104">
                <a:solidFill>
                  <a:srgbClr val="FFFFFF"/>
                </a:solidFill>
              </a:defRPr>
            </a:lvl1pPr>
            <a:lvl2pPr indent="0" algn="l" defTabSz="800735">
              <a:lnSpc>
                <a:spcPct val="120000"/>
              </a:lnSpc>
              <a:buClr>
                <a:srgbClr val="FFFFFF"/>
              </a:buClr>
              <a:defRPr sz="3104">
                <a:solidFill>
                  <a:srgbClr val="FFFFFF"/>
                </a:solidFill>
                <a:latin typeface="Georgia"/>
                <a:ea typeface="Georgia"/>
                <a:cs typeface="Georgia"/>
                <a:sym typeface="Georgia"/>
              </a:defRPr>
            </a:lvl2pPr>
            <a:lvl3pPr indent="443484" algn="l" defTabSz="800735">
              <a:lnSpc>
                <a:spcPct val="120000"/>
              </a:lnSpc>
              <a:defRPr sz="3104" i="1">
                <a:solidFill>
                  <a:srgbClr val="FFFFFF"/>
                </a:solidFill>
              </a:defRPr>
            </a:lvl3pPr>
            <a:lvl4pPr indent="665226" algn="l" defTabSz="800735">
              <a:lnSpc>
                <a:spcPct val="120000"/>
              </a:lnSpc>
              <a:defRPr sz="3104" i="1">
                <a:solidFill>
                  <a:srgbClr val="FFFFFF"/>
                </a:solidFill>
                <a:latin typeface="Georgia"/>
                <a:ea typeface="Georgia"/>
                <a:cs typeface="Georgia"/>
                <a:sym typeface="Georgia"/>
              </a:defRPr>
            </a:lvl4pPr>
            <a:lvl5pPr indent="886968" algn="l" defTabSz="800735">
              <a:lnSpc>
                <a:spcPct val="120000"/>
              </a:lnSpc>
              <a:defRPr sz="3104" i="1">
                <a:solidFill>
                  <a:srgbClr val="FFFFFF"/>
                </a:solidFill>
              </a:defRPr>
            </a:lvl5pPr>
          </a:lstStyle>
          <a:p>
            <a:pPr hangingPunct="0"/>
            <a:r>
              <a:rPr sz="1552" kern="0">
                <a:latin typeface="Open Sans"/>
                <a:sym typeface="Open Sans"/>
              </a:rPr>
              <a:t>Body Level One</a:t>
            </a:r>
          </a:p>
          <a:p>
            <a:pPr marL="0" lvl="1" hangingPunct="0"/>
            <a:r>
              <a:rPr sz="1552" kern="0"/>
              <a:t>Body Level Two</a:t>
            </a:r>
          </a:p>
          <a:p>
            <a:pPr marL="0" lvl="2" hangingPunct="0"/>
            <a:r>
              <a:rPr sz="1552" kern="0">
                <a:latin typeface="Open Sans"/>
                <a:sym typeface="Open Sans"/>
              </a:rPr>
              <a:t>Body Level Three</a:t>
            </a:r>
          </a:p>
          <a:p>
            <a:pPr marL="0" lvl="3" hangingPunct="0"/>
            <a:r>
              <a:rPr sz="1552" kern="0"/>
              <a:t>Body Level Four</a:t>
            </a:r>
          </a:p>
          <a:p>
            <a:pPr marL="0" lvl="4" hangingPunct="0"/>
            <a:r>
              <a:rPr sz="1552" kern="0">
                <a:latin typeface="Open Sans"/>
                <a:sym typeface="Open Sans"/>
              </a:rPr>
              <a:t>Body Level Five</a:t>
            </a:r>
          </a:p>
        </p:txBody>
      </p:sp>
      <p:sp>
        <p:nvSpPr>
          <p:cNvPr id="6" name="Rialtas na hÉireann | Government of Ireland"/>
          <p:cNvSpPr txBox="1"/>
          <p:nvPr/>
        </p:nvSpPr>
        <p:spPr>
          <a:xfrm>
            <a:off x="720724" y="6305902"/>
            <a:ext cx="4185441" cy="18979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1800">
                <a:solidFill>
                  <a:srgbClr val="929292"/>
                </a:solidFill>
              </a:defRPr>
            </a:lvl1pPr>
          </a:lstStyle>
          <a:p>
            <a:pPr defTabSz="412750" hangingPunct="0"/>
            <a:fld id="{93D0CC9E-ED4E-524D-8BB9-8829151DFDE7}" type="slidenum">
              <a:rPr lang="uk-UA" sz="900" b="1" kern="0" smtClean="0">
                <a:sym typeface="Open Sans"/>
              </a:rPr>
              <a:pPr defTabSz="412750" hangingPunct="0"/>
              <a:t>‹#›</a:t>
            </a:fld>
            <a:r>
              <a:rPr lang="en-GB" sz="900" b="1" kern="0" dirty="0">
                <a:sym typeface="Open Sans"/>
              </a:rPr>
              <a:t>  An </a:t>
            </a:r>
            <a:r>
              <a:rPr lang="en-GB" sz="900" b="1" kern="0" dirty="0" err="1">
                <a:sym typeface="Open Sans"/>
              </a:rPr>
              <a:t>Roinn</a:t>
            </a:r>
            <a:r>
              <a:rPr lang="en-GB" sz="900" b="1" kern="0" dirty="0">
                <a:sym typeface="Open Sans"/>
              </a:rPr>
              <a:t> </a:t>
            </a:r>
            <a:r>
              <a:rPr lang="en-GB" sz="900" b="1" kern="0" dirty="0" err="1">
                <a:sym typeface="Open Sans"/>
              </a:rPr>
              <a:t>Oideachais</a:t>
            </a:r>
            <a:r>
              <a:rPr lang="en-GB" sz="900" b="1" kern="0" dirty="0">
                <a:sym typeface="Open Sans"/>
              </a:rPr>
              <a:t> </a:t>
            </a:r>
            <a:r>
              <a:rPr lang="en-GB" sz="900" b="1" kern="0" dirty="0" err="1">
                <a:sym typeface="Open Sans"/>
              </a:rPr>
              <a:t>agus</a:t>
            </a:r>
            <a:r>
              <a:rPr lang="en-GB" sz="900" b="1" kern="0" dirty="0">
                <a:sym typeface="Open Sans"/>
              </a:rPr>
              <a:t> </a:t>
            </a:r>
            <a:r>
              <a:rPr lang="en-GB" sz="900" b="1" kern="0" dirty="0" err="1">
                <a:sym typeface="Open Sans"/>
              </a:rPr>
              <a:t>Scileanna</a:t>
            </a:r>
            <a:r>
              <a:rPr lang="en-GB" sz="900" b="1" kern="0" dirty="0">
                <a:sym typeface="Open Sans"/>
              </a:rPr>
              <a:t> </a:t>
            </a:r>
            <a:r>
              <a:rPr lang="en-GB" sz="900" kern="0" dirty="0">
                <a:sym typeface="Open Sans"/>
              </a:rPr>
              <a:t>| Department of Education and Skills</a:t>
            </a:r>
            <a:endParaRPr sz="900" kern="0" dirty="0">
              <a:sym typeface="Open Sans"/>
            </a:endParaRPr>
          </a:p>
        </p:txBody>
      </p:sp>
      <p:pic>
        <p:nvPicPr>
          <p:cNvPr id="9" name="Picture 8"/>
          <p:cNvPicPr>
            <a:picLocks noChangeAspect="1"/>
          </p:cNvPicPr>
          <p:nvPr userDrawn="1"/>
        </p:nvPicPr>
        <p:blipFill rotWithShape="1">
          <a:blip r:embed="rId16" cstate="print">
            <a:extLst>
              <a:ext uri="{28A0092B-C50C-407E-A947-70E740481C1C}">
                <a14:useLocalDpi xmlns:a14="http://schemas.microsoft.com/office/drawing/2010/main" val="0"/>
              </a:ext>
            </a:extLst>
          </a:blip>
          <a:srcRect l="6815" t="18522" r="74814" b="19072"/>
          <a:stretch/>
        </p:blipFill>
        <p:spPr>
          <a:xfrm>
            <a:off x="10852484" y="475249"/>
            <a:ext cx="737274" cy="1004637"/>
          </a:xfrm>
          <a:prstGeom prst="rect">
            <a:avLst/>
          </a:prstGeom>
        </p:spPr>
      </p:pic>
      <p:sp>
        <p:nvSpPr>
          <p:cNvPr id="3" name="Text Placeholder 2"/>
          <p:cNvSpPr>
            <a:spLocks noGrp="1"/>
          </p:cNvSpPr>
          <p:nvPr>
            <p:ph type="body" idx="1"/>
          </p:nvPr>
        </p:nvSpPr>
        <p:spPr>
          <a:xfrm>
            <a:off x="720725" y="1825625"/>
            <a:ext cx="9626434"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 Third level</a:t>
            </a:r>
          </a:p>
          <a:p>
            <a:pPr lvl="3"/>
            <a:r>
              <a:rPr lang="en-US" dirty="0"/>
              <a:t>  Fourth level</a:t>
            </a:r>
          </a:p>
          <a:p>
            <a:pPr lvl="4"/>
            <a:r>
              <a:rPr lang="en-US" dirty="0"/>
              <a:t> Fifth level</a:t>
            </a:r>
          </a:p>
        </p:txBody>
      </p:sp>
      <p:sp>
        <p:nvSpPr>
          <p:cNvPr id="4" name="Title Placeholder 3"/>
          <p:cNvSpPr>
            <a:spLocks noGrp="1"/>
          </p:cNvSpPr>
          <p:nvPr>
            <p:ph type="title"/>
          </p:nvPr>
        </p:nvSpPr>
        <p:spPr>
          <a:xfrm>
            <a:off x="705521" y="371123"/>
            <a:ext cx="9641637" cy="1143000"/>
          </a:xfrm>
          <a:prstGeom prst="rect">
            <a:avLst/>
          </a:prstGeom>
        </p:spPr>
        <p:txBody>
          <a:bodyPr vert="horz" lIns="91440" tIns="45720" rIns="91440" bIns="45720" rtlCol="0" anchor="t">
            <a:normAutofit/>
          </a:bodyPr>
          <a:lstStyle/>
          <a:p>
            <a:r>
              <a:rPr lang="en-US" dirty="0"/>
              <a:t>Title Text</a:t>
            </a:r>
          </a:p>
        </p:txBody>
      </p:sp>
    </p:spTree>
    <p:extLst>
      <p:ext uri="{BB962C8B-B14F-4D97-AF65-F5344CB8AC3E}">
        <p14:creationId xmlns:p14="http://schemas.microsoft.com/office/powerpoint/2010/main" val="1602655306"/>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Lst>
  <p:transition spd="med"/>
  <p:txStyles>
    <p:titleStyle>
      <a:lvl1pPr marL="0" marR="0" indent="0" algn="l" defTabSz="412750" eaLnBrk="1" latinLnBrk="0" hangingPunct="1">
        <a:lnSpc>
          <a:spcPct val="100000"/>
        </a:lnSpc>
        <a:spcBef>
          <a:spcPts val="0"/>
        </a:spcBef>
        <a:spcAft>
          <a:spcPts val="0"/>
        </a:spcAft>
        <a:buClrTx/>
        <a:buSzTx/>
        <a:buFontTx/>
        <a:buNone/>
        <a:tabLst/>
        <a:defRPr sz="4800" b="1" i="0" u="none" strike="noStrike" cap="none" spc="-90" baseline="0">
          <a:ln>
            <a:noFill/>
          </a:ln>
          <a:solidFill>
            <a:srgbClr val="004D44"/>
          </a:solidFill>
          <a:uFillTx/>
          <a:latin typeface="+mn-lt"/>
          <a:ea typeface="Open Sans"/>
          <a:cs typeface="Open Sans"/>
          <a:sym typeface="Open Sans"/>
        </a:defRPr>
      </a:lvl1pPr>
      <a:lvl2pPr marL="0" marR="0" indent="1143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2pPr>
      <a:lvl3pPr marL="0" marR="0" indent="2286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3pPr>
      <a:lvl4pPr marL="0" marR="0" indent="3429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4pPr>
      <a:lvl5pPr marL="0" marR="0" indent="4572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5pPr>
      <a:lvl6pPr marL="0" marR="0" indent="5715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6pPr>
      <a:lvl7pPr marL="0" marR="0" indent="6858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7pPr>
      <a:lvl8pPr marL="0" marR="0" indent="8001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8pPr>
      <a:lvl9pPr marL="0" marR="0" indent="914400" algn="ctr" defTabSz="412750" eaLnBrk="1" latinLnBrk="0" hangingPunct="1">
        <a:lnSpc>
          <a:spcPct val="100000"/>
        </a:lnSpc>
        <a:spcBef>
          <a:spcPts val="0"/>
        </a:spcBef>
        <a:spcAft>
          <a:spcPts val="0"/>
        </a:spcAft>
        <a:buClrTx/>
        <a:buSzTx/>
        <a:buFontTx/>
        <a:buNone/>
        <a:tabLst/>
        <a:defRPr sz="2850" b="1" i="0" u="none" strike="noStrike" cap="all" spc="257" baseline="0">
          <a:ln>
            <a:noFill/>
          </a:ln>
          <a:solidFill>
            <a:srgbClr val="9B895A"/>
          </a:solidFill>
          <a:uFillTx/>
          <a:latin typeface="Open Sans"/>
          <a:ea typeface="Open Sans"/>
          <a:cs typeface="Open Sans"/>
          <a:sym typeface="Open Sans"/>
        </a:defRPr>
      </a:lvl9pPr>
    </p:titleStyle>
    <p:bodyStyle>
      <a:lvl1pPr marL="0" marR="0" indent="0" algn="l" defTabSz="412750" eaLnBrk="1" fontAlgn="auto" latinLnBrk="0" hangingPunct="1">
        <a:lnSpc>
          <a:spcPct val="110000"/>
        </a:lnSpc>
        <a:spcBef>
          <a:spcPts val="0"/>
        </a:spcBef>
        <a:spcAft>
          <a:spcPts val="0"/>
        </a:spcAft>
        <a:buClrTx/>
        <a:buSzTx/>
        <a:buFontTx/>
        <a:buNone/>
        <a:tabLst/>
        <a:defRPr sz="4400" b="0" i="0" u="none" strike="noStrike" cap="none" spc="-75" baseline="0">
          <a:ln>
            <a:noFill/>
          </a:ln>
          <a:solidFill>
            <a:srgbClr val="5E5E5E"/>
          </a:solidFill>
          <a:uFillTx/>
          <a:latin typeface="+mn-lt"/>
          <a:ea typeface="Open Sans"/>
          <a:cs typeface="Open Sans"/>
          <a:sym typeface="Open Sans"/>
        </a:defRPr>
      </a:lvl1pPr>
      <a:lvl2pPr marL="0" marR="0" indent="114300" algn="l" defTabSz="412750" eaLnBrk="1" fontAlgn="auto" latinLnBrk="0" hangingPunct="1">
        <a:lnSpc>
          <a:spcPct val="110000"/>
        </a:lnSpc>
        <a:spcBef>
          <a:spcPts val="0"/>
        </a:spcBef>
        <a:spcAft>
          <a:spcPts val="0"/>
        </a:spcAft>
        <a:buClrTx/>
        <a:buSzTx/>
        <a:buFontTx/>
        <a:buNone/>
        <a:tabLst/>
        <a:defRPr sz="3000" b="0" i="0" u="none" strike="noStrike" cap="none" spc="-75" baseline="0">
          <a:ln>
            <a:noFill/>
          </a:ln>
          <a:solidFill>
            <a:srgbClr val="5E5E5E"/>
          </a:solidFill>
          <a:uFillTx/>
          <a:latin typeface="+mn-lt"/>
          <a:ea typeface="Open Sans"/>
          <a:cs typeface="Open Sans"/>
          <a:sym typeface="Open Sans"/>
        </a:defRPr>
      </a:lvl2pPr>
      <a:lvl3pPr marL="720000" marR="0" indent="-428625" algn="l" defTabSz="412750" eaLnBrk="1" fontAlgn="auto" latinLnBrk="0" hangingPunct="1">
        <a:lnSpc>
          <a:spcPct val="110000"/>
        </a:lnSpc>
        <a:spcBef>
          <a:spcPts val="0"/>
        </a:spcBef>
        <a:spcAft>
          <a:spcPts val="0"/>
        </a:spcAft>
        <a:buClr>
          <a:srgbClr val="83BE41"/>
        </a:buClr>
        <a:buSzTx/>
        <a:buFont typeface=".AppleSystemUIFont" charset="-120"/>
        <a:buChar char="—"/>
        <a:tabLst/>
        <a:defRPr sz="3000" b="0" i="1" u="none" strike="noStrike" cap="none" spc="-75" baseline="0">
          <a:ln>
            <a:noFill/>
          </a:ln>
          <a:solidFill>
            <a:srgbClr val="5E5E5E"/>
          </a:solidFill>
          <a:uFillTx/>
          <a:latin typeface="+mn-lt"/>
          <a:ea typeface="Open Sans"/>
          <a:cs typeface="Open Sans"/>
          <a:sym typeface="Open Sans"/>
        </a:defRPr>
      </a:lvl3pPr>
      <a:lvl4pPr marL="1080000" marR="0" indent="-342900" algn="l" defTabSz="412750" eaLnBrk="1" fontAlgn="auto" latinLnBrk="0" hangingPunct="1">
        <a:lnSpc>
          <a:spcPct val="110000"/>
        </a:lnSpc>
        <a:spcBef>
          <a:spcPts val="0"/>
        </a:spcBef>
        <a:spcAft>
          <a:spcPts val="0"/>
        </a:spcAft>
        <a:buClr>
          <a:srgbClr val="83BE41"/>
        </a:buClr>
        <a:buSzTx/>
        <a:buFont typeface=".AppleSystemUIFont" charset="-120"/>
        <a:buChar char="—"/>
        <a:tabLst/>
        <a:defRPr sz="2400" b="0" i="0" u="none" strike="noStrike" cap="none" spc="-75" baseline="0">
          <a:ln>
            <a:noFill/>
          </a:ln>
          <a:solidFill>
            <a:srgbClr val="5E5E5E"/>
          </a:solidFill>
          <a:uFillTx/>
          <a:latin typeface="+mn-lt"/>
          <a:ea typeface="Open Sans"/>
          <a:cs typeface="Open Sans"/>
          <a:sym typeface="Open Sans"/>
        </a:defRPr>
      </a:lvl4pPr>
      <a:lvl5pPr marL="1440000" marR="0" indent="-342900" algn="l" defTabSz="412750" eaLnBrk="1" fontAlgn="auto" latinLnBrk="0" hangingPunct="1">
        <a:lnSpc>
          <a:spcPct val="110000"/>
        </a:lnSpc>
        <a:spcBef>
          <a:spcPts val="0"/>
        </a:spcBef>
        <a:spcAft>
          <a:spcPts val="0"/>
        </a:spcAft>
        <a:buClr>
          <a:srgbClr val="83BE41"/>
        </a:buClr>
        <a:buSzTx/>
        <a:buFont typeface=".AppleSystemUIFont" charset="-120"/>
        <a:buChar char="–"/>
        <a:tabLst/>
        <a:defRPr sz="2400" b="0" i="1" u="none" strike="noStrike" cap="none" spc="-75" baseline="0">
          <a:ln>
            <a:noFill/>
          </a:ln>
          <a:solidFill>
            <a:srgbClr val="5E5E5E"/>
          </a:solidFill>
          <a:uFillTx/>
          <a:latin typeface="+mn-lt"/>
          <a:ea typeface="Open Sans"/>
          <a:cs typeface="Open Sans"/>
          <a:sym typeface="Open Sans"/>
        </a:defRPr>
      </a:lvl5pPr>
      <a:lvl6pPr marL="0" marR="0" indent="5715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6pPr>
      <a:lvl7pPr marL="0" marR="0" indent="6858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7pPr>
      <a:lvl8pPr marL="0" marR="0" indent="8001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8pPr>
      <a:lvl9pPr marL="0" marR="0" indent="914400" algn="ctr" defTabSz="412750" eaLnBrk="1" latinLnBrk="0" hangingPunct="1">
        <a:lnSpc>
          <a:spcPct val="110000"/>
        </a:lnSpc>
        <a:spcBef>
          <a:spcPts val="0"/>
        </a:spcBef>
        <a:spcAft>
          <a:spcPts val="0"/>
        </a:spcAft>
        <a:buClrTx/>
        <a:buSzTx/>
        <a:buFontTx/>
        <a:buNone/>
        <a:tabLst/>
        <a:defRPr sz="5150" b="0" i="0" u="none" strike="noStrike" cap="none" spc="-103" baseline="0">
          <a:ln>
            <a:noFill/>
          </a:ln>
          <a:solidFill>
            <a:srgbClr val="004E46"/>
          </a:solidFill>
          <a:uFillTx/>
          <a:latin typeface="Open Sans"/>
          <a:ea typeface="Open Sans"/>
          <a:cs typeface="Open Sans"/>
          <a:sym typeface="Open Sans"/>
        </a:defRPr>
      </a:lvl9pPr>
    </p:bodyStyle>
    <p:otherStyle>
      <a:lvl1pPr marL="0" marR="0" indent="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1pPr>
      <a:lvl2pPr marL="0" marR="0" indent="1143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2pPr>
      <a:lvl3pPr marL="0" marR="0" indent="2286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3pPr>
      <a:lvl4pPr marL="0" marR="0" indent="3429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4pPr>
      <a:lvl5pPr marL="0" marR="0" indent="4572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5pPr>
      <a:lvl6pPr marL="0" marR="0" indent="5715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6pPr>
      <a:lvl7pPr marL="0" marR="0" indent="6858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7pPr>
      <a:lvl8pPr marL="0" marR="0" indent="8001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8pPr>
      <a:lvl9pPr marL="0" marR="0" indent="914400" algn="r" defTabSz="412750" eaLnBrk="1" latinLnBrk="0" hangingPunct="1">
        <a:lnSpc>
          <a:spcPct val="100000"/>
        </a:lnSpc>
        <a:spcBef>
          <a:spcPts val="0"/>
        </a:spcBef>
        <a:spcAft>
          <a:spcPts val="0"/>
        </a:spcAft>
        <a:buClrTx/>
        <a:buSzTx/>
        <a:buFontTx/>
        <a:buNone/>
        <a:tabLst/>
        <a:defRPr sz="1250" b="0" i="0" u="none" strike="noStrike" cap="none" spc="0" baseline="0">
          <a:ln>
            <a:noFill/>
          </a:ln>
          <a:solidFill>
            <a:schemeClr val="tx1"/>
          </a:solidFill>
          <a:uFillTx/>
          <a:latin typeface="+mn-lt"/>
          <a:ea typeface="+mn-ea"/>
          <a:cs typeface="+mn-cs"/>
          <a:sym typeface="Open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45.xml"/><Relationship Id="rId7" Type="http://schemas.openxmlformats.org/officeDocument/2006/relationships/image" Target="../media/image15.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www.who.int/" TargetMode="External"/><Relationship Id="rId5" Type="http://schemas.openxmlformats.org/officeDocument/2006/relationships/image" Target="../media/image14.jpeg"/><Relationship Id="rId10" Type="http://schemas.openxmlformats.org/officeDocument/2006/relationships/image" Target="../media/image13.png"/><Relationship Id="rId4" Type="http://schemas.openxmlformats.org/officeDocument/2006/relationships/notesSlide" Target="../notesSlides/notesSlide3.xml"/><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45.xml"/><Relationship Id="rId7" Type="http://schemas.openxmlformats.org/officeDocument/2006/relationships/image" Target="../media/image20.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9.xml"/><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slideLayout" Target="../slideLayouts/slideLayout18.xml"/><Relationship Id="rId7" Type="http://schemas.openxmlformats.org/officeDocument/2006/relationships/image" Target="../media/image24.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3.jpg"/><Relationship Id="rId5" Type="http://schemas.openxmlformats.org/officeDocument/2006/relationships/image" Target="../media/image22.jpeg"/><Relationship Id="rId4" Type="http://schemas.openxmlformats.org/officeDocument/2006/relationships/notesSlide" Target="../notesSlides/notesSlide10.xml"/><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1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s://pixabay.com/en/human-look-magnifier-man-2412988/" TargetMode="External"/><Relationship Id="rId5" Type="http://schemas.openxmlformats.org/officeDocument/2006/relationships/image" Target="../media/image2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8.xml"/><Relationship Id="rId7" Type="http://schemas.openxmlformats.org/officeDocument/2006/relationships/image" Target="../media/image28.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uptodate-amef.blogspot.com/2011/04/listening-practice-for-aple-2.html" TargetMode="External"/><Relationship Id="rId5" Type="http://schemas.openxmlformats.org/officeDocument/2006/relationships/image" Target="../media/image27.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1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hyperlink" Target="http://www.digitalearchivaris.nl/2011_05_01_archive.html" TargetMode="External"/><Relationship Id="rId5" Type="http://schemas.openxmlformats.org/officeDocument/2006/relationships/image" Target="../media/image29.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hyperlink" Target="https://www.childline.ie/" TargetMode="External"/><Relationship Id="rId13" Type="http://schemas.openxmlformats.org/officeDocument/2006/relationships/image" Target="../media/image13.png"/><Relationship Id="rId3" Type="http://schemas.openxmlformats.org/officeDocument/2006/relationships/slideLayout" Target="../slideLayouts/slideLayout12.xml"/><Relationship Id="rId7" Type="http://schemas.openxmlformats.org/officeDocument/2006/relationships/image" Target="../media/image30.png"/><Relationship Id="rId12" Type="http://schemas.openxmlformats.org/officeDocument/2006/relationships/image" Target="../media/image22.jpe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hyperlink" Target="https://www.pieta.ie/" TargetMode="External"/><Relationship Id="rId11" Type="http://schemas.openxmlformats.org/officeDocument/2006/relationships/hyperlink" Target="https://www.jigsawonline.ie/" TargetMode="External"/><Relationship Id="rId5" Type="http://schemas.openxmlformats.org/officeDocument/2006/relationships/hyperlink" Target="https://www.spunout.ie/" TargetMode="External"/><Relationship Id="rId10" Type="http://schemas.openxmlformats.org/officeDocument/2006/relationships/hyperlink" Target="https://www.jigsaw.ie/" TargetMode="External"/><Relationship Id="rId4" Type="http://schemas.openxmlformats.org/officeDocument/2006/relationships/notesSlide" Target="../notesSlides/notesSlide14.xml"/><Relationship Id="rId9" Type="http://schemas.openxmlformats.org/officeDocument/2006/relationships/hyperlink" Target="mailto:help@jigsaw.ie"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3.png"/><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5476" y="1529256"/>
            <a:ext cx="9743090" cy="6211614"/>
          </a:xfrm>
        </p:spPr>
        <p:txBody>
          <a:bodyPr>
            <a:noAutofit/>
          </a:bodyPr>
          <a:lstStyle/>
          <a:p>
            <a:pPr algn="ctr"/>
            <a:r>
              <a:rPr lang="en-IE" sz="4400" i="1" dirty="0"/>
              <a:t>P</a:t>
            </a:r>
            <a:r>
              <a:rPr lang="en-IE" sz="4400" i="1" dirty="0" smtClean="0"/>
              <a:t>sychological </a:t>
            </a:r>
            <a:r>
              <a:rPr lang="en-IE" sz="4400" i="1" dirty="0"/>
              <a:t>First </a:t>
            </a:r>
            <a:r>
              <a:rPr lang="en-IE" sz="4400" i="1" dirty="0" smtClean="0"/>
              <a:t>Aid </a:t>
            </a:r>
            <a:br>
              <a:rPr lang="en-IE" sz="4400" i="1" dirty="0" smtClean="0"/>
            </a:br>
            <a:r>
              <a:rPr lang="en-IE" sz="4400" i="1" dirty="0" smtClean="0"/>
              <a:t>Supporting </a:t>
            </a:r>
            <a:r>
              <a:rPr lang="en-IE" sz="4400" i="1" dirty="0"/>
              <a:t>S</a:t>
            </a:r>
            <a:r>
              <a:rPr lang="en-IE" sz="4400" i="1" dirty="0" smtClean="0"/>
              <a:t>tudents </a:t>
            </a:r>
            <a:br>
              <a:rPr lang="en-IE" sz="4400" i="1" dirty="0" smtClean="0"/>
            </a:br>
            <a:r>
              <a:rPr lang="en-IE" sz="4400" i="1" dirty="0" smtClean="0"/>
              <a:t>Leaving Certificate 2020</a:t>
            </a:r>
            <a:r>
              <a:rPr lang="en-IE" sz="9600" dirty="0"/>
              <a:t/>
            </a:r>
            <a:br>
              <a:rPr lang="en-IE" sz="9600" dirty="0"/>
            </a:br>
            <a:r>
              <a:rPr lang="en-US" sz="9600" dirty="0"/>
              <a:t/>
            </a:r>
            <a:br>
              <a:rPr lang="en-US" sz="9600" dirty="0"/>
            </a:br>
            <a:r>
              <a:rPr lang="en-US" sz="9600" dirty="0"/>
              <a:t/>
            </a:r>
            <a:br>
              <a:rPr lang="en-US" sz="9600" dirty="0"/>
            </a:br>
            <a:endParaRPr lang="en-US" sz="9600" dirty="0"/>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487105796"/>
      </p:ext>
    </p:extLst>
  </p:cSld>
  <p:clrMapOvr>
    <a:masterClrMapping/>
  </p:clrMapOvr>
  <p:transition spd="med" advTm="8114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1179095" y="1040525"/>
            <a:ext cx="9721516" cy="5596758"/>
          </a:xfrm>
        </p:spPr>
        <p:txBody>
          <a:bodyPr>
            <a:noAutofit/>
          </a:bodyPr>
          <a:lstStyle/>
          <a:p>
            <a:pPr>
              <a:lnSpc>
                <a:spcPct val="150000"/>
              </a:lnSpc>
            </a:pPr>
            <a:endParaRPr lang="en-IE" sz="2800" dirty="0" smtClean="0">
              <a:solidFill>
                <a:srgbClr val="344529"/>
              </a:solidFill>
            </a:endParaRPr>
          </a:p>
          <a:p>
            <a:pPr>
              <a:lnSpc>
                <a:spcPct val="150000"/>
              </a:lnSpc>
            </a:pPr>
            <a:r>
              <a:rPr lang="en-IE" sz="2800" dirty="0" smtClean="0">
                <a:solidFill>
                  <a:srgbClr val="344529"/>
                </a:solidFill>
              </a:rPr>
              <a:t>Introduction to Psychological </a:t>
            </a:r>
            <a:r>
              <a:rPr lang="en-IE" sz="2800" dirty="0">
                <a:solidFill>
                  <a:srgbClr val="344529"/>
                </a:solidFill>
              </a:rPr>
              <a:t>First </a:t>
            </a:r>
            <a:r>
              <a:rPr lang="en-IE" sz="2800" dirty="0" smtClean="0">
                <a:solidFill>
                  <a:srgbClr val="344529"/>
                </a:solidFill>
              </a:rPr>
              <a:t>Aid (PFA)</a:t>
            </a:r>
          </a:p>
          <a:p>
            <a:pPr>
              <a:lnSpc>
                <a:spcPct val="150000"/>
              </a:lnSpc>
            </a:pPr>
            <a:endParaRPr lang="en-IE" sz="2600" dirty="0" smtClean="0">
              <a:solidFill>
                <a:srgbClr val="344529"/>
              </a:solidFill>
            </a:endParaRPr>
          </a:p>
          <a:p>
            <a:pPr>
              <a:lnSpc>
                <a:spcPct val="150000"/>
              </a:lnSpc>
            </a:pPr>
            <a:r>
              <a:rPr lang="en-IE" sz="2600" dirty="0" smtClean="0">
                <a:solidFill>
                  <a:srgbClr val="344529"/>
                </a:solidFill>
              </a:rPr>
              <a:t>Current </a:t>
            </a:r>
            <a:r>
              <a:rPr lang="en-IE" sz="2600" dirty="0">
                <a:solidFill>
                  <a:srgbClr val="344529"/>
                </a:solidFill>
              </a:rPr>
              <a:t>Context </a:t>
            </a:r>
            <a:r>
              <a:rPr lang="en-IE" sz="2600" dirty="0" smtClean="0">
                <a:solidFill>
                  <a:srgbClr val="344529"/>
                </a:solidFill>
              </a:rPr>
              <a:t> </a:t>
            </a:r>
            <a:r>
              <a:rPr lang="en-IE" sz="2800" dirty="0" smtClean="0">
                <a:solidFill>
                  <a:srgbClr val="344529"/>
                </a:solidFill>
              </a:rPr>
              <a:t>	        </a:t>
            </a:r>
            <a:r>
              <a:rPr lang="en-IE" sz="2600" dirty="0" smtClean="0">
                <a:solidFill>
                  <a:srgbClr val="344529"/>
                </a:solidFill>
              </a:rPr>
              <a:t>- </a:t>
            </a:r>
            <a:r>
              <a:rPr lang="en-IE" sz="2400" dirty="0">
                <a:solidFill>
                  <a:srgbClr val="344529"/>
                </a:solidFill>
              </a:rPr>
              <a:t>COVID </a:t>
            </a:r>
            <a:r>
              <a:rPr lang="en-IE" sz="2400" dirty="0" smtClean="0">
                <a:solidFill>
                  <a:srgbClr val="344529"/>
                </a:solidFill>
              </a:rPr>
              <a:t>19</a:t>
            </a:r>
          </a:p>
          <a:p>
            <a:pPr>
              <a:lnSpc>
                <a:spcPct val="150000"/>
              </a:lnSpc>
            </a:pPr>
            <a:r>
              <a:rPr lang="en-IE" sz="2400" dirty="0">
                <a:solidFill>
                  <a:srgbClr val="344529"/>
                </a:solidFill>
              </a:rPr>
              <a:t>	</a:t>
            </a:r>
            <a:r>
              <a:rPr lang="en-IE" sz="2400" dirty="0" smtClean="0">
                <a:solidFill>
                  <a:srgbClr val="344529"/>
                </a:solidFill>
              </a:rPr>
              <a:t>	                      	 	- Self Care</a:t>
            </a:r>
            <a:endParaRPr lang="en-IE" sz="2800" dirty="0" smtClean="0">
              <a:solidFill>
                <a:srgbClr val="344529"/>
              </a:solidFill>
            </a:endParaRPr>
          </a:p>
          <a:p>
            <a:pPr>
              <a:lnSpc>
                <a:spcPct val="150000"/>
              </a:lnSpc>
            </a:pPr>
            <a:r>
              <a:rPr lang="en-IE" sz="2600" dirty="0" smtClean="0">
                <a:solidFill>
                  <a:srgbClr val="344529"/>
                </a:solidFill>
              </a:rPr>
              <a:t>Application of PFA        </a:t>
            </a:r>
            <a:r>
              <a:rPr lang="en-IE" sz="2800" dirty="0" smtClean="0">
                <a:solidFill>
                  <a:srgbClr val="344529"/>
                </a:solidFill>
              </a:rPr>
              <a:t>- </a:t>
            </a:r>
            <a:r>
              <a:rPr lang="en-IE" sz="2400" dirty="0">
                <a:solidFill>
                  <a:srgbClr val="344529"/>
                </a:solidFill>
              </a:rPr>
              <a:t>Prepare</a:t>
            </a:r>
          </a:p>
          <a:p>
            <a:pPr>
              <a:lnSpc>
                <a:spcPct val="150000"/>
              </a:lnSpc>
            </a:pPr>
            <a:r>
              <a:rPr lang="en-IE" sz="2400" dirty="0">
                <a:solidFill>
                  <a:srgbClr val="344529"/>
                </a:solidFill>
              </a:rPr>
              <a:t> 								 - Look</a:t>
            </a:r>
          </a:p>
          <a:p>
            <a:pPr>
              <a:lnSpc>
                <a:spcPct val="150000"/>
              </a:lnSpc>
            </a:pPr>
            <a:r>
              <a:rPr lang="en-IE" sz="2400" dirty="0">
                <a:solidFill>
                  <a:srgbClr val="344529"/>
                </a:solidFill>
              </a:rPr>
              <a:t>								 - Listen</a:t>
            </a:r>
          </a:p>
          <a:p>
            <a:pPr>
              <a:lnSpc>
                <a:spcPct val="150000"/>
              </a:lnSpc>
            </a:pPr>
            <a:r>
              <a:rPr lang="en-IE" sz="2400" dirty="0">
                <a:solidFill>
                  <a:srgbClr val="344529"/>
                </a:solidFill>
              </a:rPr>
              <a:t>								 - </a:t>
            </a:r>
            <a:r>
              <a:rPr lang="en-IE" sz="2400" dirty="0" smtClean="0">
                <a:solidFill>
                  <a:srgbClr val="344529"/>
                </a:solidFill>
              </a:rPr>
              <a:t>Link</a:t>
            </a:r>
            <a:endParaRPr lang="en-IE" sz="2400" dirty="0">
              <a:solidFill>
                <a:srgbClr val="344529"/>
              </a:solidFill>
            </a:endParaRPr>
          </a:p>
          <a:p>
            <a:pPr>
              <a:lnSpc>
                <a:spcPct val="150000"/>
              </a:lnSpc>
            </a:pPr>
            <a:endParaRPr lang="en-IE" sz="2800" dirty="0" smtClean="0">
              <a:solidFill>
                <a:srgbClr val="344529"/>
              </a:solidFill>
            </a:endParaRPr>
          </a:p>
          <a:p>
            <a:pPr>
              <a:lnSpc>
                <a:spcPct val="150000"/>
              </a:lnSpc>
            </a:pPr>
            <a:endParaRPr lang="en-IE" sz="2800" dirty="0">
              <a:solidFill>
                <a:srgbClr val="344529"/>
              </a:solidFill>
            </a:endParaRPr>
          </a:p>
        </p:txBody>
      </p:sp>
      <p:sp>
        <p:nvSpPr>
          <p:cNvPr id="2" name="Title 1"/>
          <p:cNvSpPr>
            <a:spLocks noGrp="1"/>
          </p:cNvSpPr>
          <p:nvPr>
            <p:ph type="title" idx="4294967295"/>
          </p:nvPr>
        </p:nvSpPr>
        <p:spPr>
          <a:xfrm>
            <a:off x="1179095" y="2017986"/>
            <a:ext cx="7018974" cy="788276"/>
          </a:xfrm>
        </p:spPr>
        <p:txBody>
          <a:bodyPr>
            <a:noAutofit/>
          </a:bodyPr>
          <a:lstStyle/>
          <a:p>
            <a:r>
              <a:rPr lang="en-IE" dirty="0"/>
              <a:t/>
            </a:r>
            <a:br>
              <a:rPr lang="en-IE" dirty="0"/>
            </a:br>
            <a:r>
              <a:rPr lang="en-IE" dirty="0" smtClean="0"/>
              <a:t/>
            </a:r>
            <a:br>
              <a:rPr lang="en-IE" dirty="0" smtClean="0"/>
            </a:br>
            <a:endParaRPr lang="en-IE" b="1" dirty="0"/>
          </a:p>
        </p:txBody>
      </p:sp>
      <p:sp>
        <p:nvSpPr>
          <p:cNvPr id="5" name="TextBox 4"/>
          <p:cNvSpPr txBox="1"/>
          <p:nvPr/>
        </p:nvSpPr>
        <p:spPr>
          <a:xfrm>
            <a:off x="788276" y="408713"/>
            <a:ext cx="7409793" cy="28110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hangingPunct="0"/>
            <a:r>
              <a:rPr lang="en-IE" sz="6000" b="1" dirty="0"/>
              <a:t>Outline of Webinar</a:t>
            </a:r>
            <a:br>
              <a:rPr lang="en-IE" sz="6000" b="1" dirty="0"/>
            </a:br>
            <a:r>
              <a:rPr lang="en-IE" sz="6000" dirty="0"/>
              <a:t/>
            </a:r>
            <a:br>
              <a:rPr lang="en-IE" sz="6000" dirty="0"/>
            </a:br>
            <a:endParaRPr kumimoji="0" lang="en-IE" sz="5600" b="0" i="0" u="none" strike="noStrike" cap="none" spc="0" normalizeH="0" baseline="0" dirty="0">
              <a:ln>
                <a:noFill/>
              </a:ln>
              <a:solidFill>
                <a:srgbClr val="000000"/>
              </a:solidFill>
              <a:effectLst/>
              <a:uFillTx/>
              <a:latin typeface="Open Sans"/>
              <a:ea typeface="Open Sans"/>
              <a:cs typeface="Open Sans"/>
              <a:sym typeface="Open Sans"/>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05505523"/>
      </p:ext>
    </p:extLst>
  </p:cSld>
  <p:clrMapOvr>
    <a:masterClrMapping/>
  </p:clrMapOvr>
  <p:transition spd="med" advTm="2517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720726" y="1239520"/>
            <a:ext cx="9885112" cy="4914633"/>
          </a:xfrm>
        </p:spPr>
        <p:txBody>
          <a:bodyPr/>
          <a:lstStyle/>
          <a:p>
            <a:endParaRPr lang="en-IE" dirty="0"/>
          </a:p>
        </p:txBody>
      </p:sp>
      <p:sp>
        <p:nvSpPr>
          <p:cNvPr id="2" name="object 2"/>
          <p:cNvSpPr txBox="1">
            <a:spLocks noGrp="1"/>
          </p:cNvSpPr>
          <p:nvPr>
            <p:ph type="title" idx="4294967295"/>
          </p:nvPr>
        </p:nvSpPr>
        <p:spPr>
          <a:xfrm>
            <a:off x="0" y="383473"/>
            <a:ext cx="10215563" cy="696729"/>
          </a:xfrm>
          <a:prstGeom prst="rect">
            <a:avLst/>
          </a:prstGeom>
        </p:spPr>
        <p:txBody>
          <a:bodyPr vert="horz" wrap="square" lIns="0" tIns="119380" rIns="0" bIns="0" rtlCol="0" anchor="ctr">
            <a:spAutoFit/>
          </a:bodyPr>
          <a:lstStyle/>
          <a:p>
            <a:pPr marL="104139" marR="5080" indent="-92075" algn="ctr">
              <a:lnSpc>
                <a:spcPct val="78100"/>
              </a:lnSpc>
              <a:spcBef>
                <a:spcPts val="940"/>
              </a:spcBef>
            </a:pPr>
            <a:r>
              <a:rPr b="1" dirty="0">
                <a:latin typeface="Arial" panose="020B0604020202020204" pitchFamily="34" charset="0"/>
                <a:cs typeface="Arial" panose="020B0604020202020204" pitchFamily="34" charset="0"/>
              </a:rPr>
              <a:t>Psychological </a:t>
            </a:r>
            <a:r>
              <a:rPr b="1" spc="-5" dirty="0">
                <a:latin typeface="Arial" panose="020B0604020202020204" pitchFamily="34" charset="0"/>
                <a:cs typeface="Arial" panose="020B0604020202020204" pitchFamily="34" charset="0"/>
              </a:rPr>
              <a:t>First </a:t>
            </a:r>
            <a:r>
              <a:rPr b="1" spc="-10" dirty="0">
                <a:latin typeface="Arial" panose="020B0604020202020204" pitchFamily="34" charset="0"/>
                <a:cs typeface="Arial" panose="020B0604020202020204" pitchFamily="34" charset="0"/>
              </a:rPr>
              <a:t>Aid</a:t>
            </a:r>
            <a:endParaRPr b="1" dirty="0">
              <a:latin typeface="Arial" panose="020B0604020202020204" pitchFamily="34" charset="0"/>
              <a:cs typeface="Arial" panose="020B0604020202020204" pitchFamily="34" charset="0"/>
            </a:endParaRPr>
          </a:p>
        </p:txBody>
      </p:sp>
      <p:sp>
        <p:nvSpPr>
          <p:cNvPr id="3" name="object 3"/>
          <p:cNvSpPr/>
          <p:nvPr/>
        </p:nvSpPr>
        <p:spPr>
          <a:xfrm>
            <a:off x="1092201" y="1778000"/>
            <a:ext cx="3927474" cy="4478783"/>
          </a:xfrm>
          <a:prstGeom prst="rect">
            <a:avLst/>
          </a:prstGeom>
          <a:blipFill>
            <a:blip r:embed="rId5" cstate="print"/>
            <a:stretch>
              <a:fillRect/>
            </a:stretch>
          </a:blipFill>
        </p:spPr>
        <p:txBody>
          <a:bodyPr wrap="square" lIns="0" tIns="0" rIns="0" bIns="0" rtlCol="0"/>
          <a:lstStyle/>
          <a:p>
            <a:endParaRPr/>
          </a:p>
        </p:txBody>
      </p:sp>
      <p:sp>
        <p:nvSpPr>
          <p:cNvPr id="4" name="object 4"/>
          <p:cNvSpPr txBox="1"/>
          <p:nvPr/>
        </p:nvSpPr>
        <p:spPr>
          <a:xfrm>
            <a:off x="5946139" y="1239520"/>
            <a:ext cx="5349390" cy="4289636"/>
          </a:xfrm>
          <a:prstGeom prst="rect">
            <a:avLst/>
          </a:prstGeom>
        </p:spPr>
        <p:txBody>
          <a:bodyPr vert="horz" wrap="square" lIns="0" tIns="15875" rIns="0" bIns="0" rtlCol="0">
            <a:spAutoFit/>
          </a:bodyPr>
          <a:lstStyle/>
          <a:p>
            <a:pPr marL="355600" marR="5080" indent="-342900">
              <a:lnSpc>
                <a:spcPct val="99000"/>
              </a:lnSpc>
              <a:spcBef>
                <a:spcPts val="125"/>
              </a:spcBef>
              <a:buFont typeface="Arial"/>
              <a:buChar char="•"/>
              <a:tabLst>
                <a:tab pos="354965" algn="l"/>
                <a:tab pos="355600" algn="l"/>
              </a:tabLst>
            </a:pPr>
            <a:r>
              <a:rPr sz="2400" dirty="0">
                <a:latin typeface="Arial" panose="020B0604020202020204" pitchFamily="34" charset="0"/>
                <a:cs typeface="Arial" panose="020B0604020202020204" pitchFamily="34" charset="0"/>
              </a:rPr>
              <a:t>WHO </a:t>
            </a:r>
            <a:r>
              <a:rPr sz="2400" spc="-10" dirty="0">
                <a:latin typeface="Arial" panose="020B0604020202020204" pitchFamily="34" charset="0"/>
                <a:cs typeface="Arial" panose="020B0604020202020204" pitchFamily="34" charset="0"/>
              </a:rPr>
              <a:t>publication  </a:t>
            </a:r>
            <a:r>
              <a:rPr sz="2400" i="1" spc="10" dirty="0">
                <a:latin typeface="Arial" panose="020B0604020202020204" pitchFamily="34" charset="0"/>
                <a:cs typeface="Arial" panose="020B0604020202020204" pitchFamily="34" charset="0"/>
                <a:hlinkClick r:id="rId6"/>
              </a:rPr>
              <a:t>h1p://www.who.int/ </a:t>
            </a:r>
            <a:r>
              <a:rPr sz="2400" i="1" spc="10" dirty="0">
                <a:latin typeface="Arial" panose="020B0604020202020204" pitchFamily="34" charset="0"/>
                <a:cs typeface="Arial" panose="020B0604020202020204" pitchFamily="34" charset="0"/>
              </a:rPr>
              <a:t> </a:t>
            </a:r>
            <a:r>
              <a:rPr sz="2400" i="1" dirty="0">
                <a:latin typeface="Arial" panose="020B0604020202020204" pitchFamily="34" charset="0"/>
                <a:cs typeface="Arial" panose="020B0604020202020204" pitchFamily="34" charset="0"/>
              </a:rPr>
              <a:t>m</a:t>
            </a:r>
            <a:r>
              <a:rPr sz="2400" i="1" spc="-5" dirty="0">
                <a:latin typeface="Arial" panose="020B0604020202020204" pitchFamily="34" charset="0"/>
                <a:cs typeface="Arial" panose="020B0604020202020204" pitchFamily="34" charset="0"/>
              </a:rPr>
              <a:t>ental_health/e</a:t>
            </a:r>
            <a:r>
              <a:rPr sz="2400" i="1" dirty="0">
                <a:latin typeface="Arial" panose="020B0604020202020204" pitchFamily="34" charset="0"/>
                <a:cs typeface="Arial" panose="020B0604020202020204" pitchFamily="34" charset="0"/>
              </a:rPr>
              <a:t>m</a:t>
            </a:r>
            <a:r>
              <a:rPr sz="2400" i="1" spc="-5" dirty="0">
                <a:latin typeface="Arial" panose="020B0604020202020204" pitchFamily="34" charset="0"/>
                <a:cs typeface="Arial" panose="020B0604020202020204" pitchFamily="34" charset="0"/>
              </a:rPr>
              <a:t>e</a:t>
            </a:r>
            <a:r>
              <a:rPr sz="2400" i="1" dirty="0">
                <a:latin typeface="Arial" panose="020B0604020202020204" pitchFamily="34" charset="0"/>
                <a:cs typeface="Arial" panose="020B0604020202020204" pitchFamily="34" charset="0"/>
              </a:rPr>
              <a:t>rg</a:t>
            </a:r>
            <a:r>
              <a:rPr sz="2400" i="1" spc="-5" dirty="0">
                <a:latin typeface="Arial" panose="020B0604020202020204" pitchFamily="34" charset="0"/>
                <a:cs typeface="Arial" panose="020B0604020202020204" pitchFamily="34" charset="0"/>
              </a:rPr>
              <a:t>encies/en/</a:t>
            </a:r>
            <a:endParaRPr sz="2400" dirty="0">
              <a:latin typeface="Arial" panose="020B0604020202020204" pitchFamily="34" charset="0"/>
              <a:cs typeface="Arial" panose="020B0604020202020204" pitchFamily="34" charset="0"/>
            </a:endParaRPr>
          </a:p>
          <a:p>
            <a:pPr marL="355600" marR="1270000" indent="-342900">
              <a:lnSpc>
                <a:spcPct val="101499"/>
              </a:lnSpc>
              <a:spcBef>
                <a:spcPts val="475"/>
              </a:spcBef>
              <a:buFont typeface="Arial"/>
              <a:buChar char="•"/>
              <a:tabLst>
                <a:tab pos="354965" algn="l"/>
                <a:tab pos="355600" algn="l"/>
              </a:tabLst>
            </a:pPr>
            <a:r>
              <a:rPr sz="2400" dirty="0">
                <a:latin typeface="Arial" panose="020B0604020202020204" pitchFamily="34" charset="0"/>
                <a:cs typeface="Arial" panose="020B0604020202020204" pitchFamily="34" charset="0"/>
              </a:rPr>
              <a:t>Available </a:t>
            </a:r>
            <a:r>
              <a:rPr sz="2400" spc="-5" dirty="0">
                <a:latin typeface="Arial" panose="020B0604020202020204" pitchFamily="34" charset="0"/>
                <a:cs typeface="Arial" panose="020B0604020202020204" pitchFamily="34" charset="0"/>
              </a:rPr>
              <a:t>in</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numerous  languages</a:t>
            </a:r>
            <a:endParaRPr lang="en-IE" sz="2400" spc="-5" dirty="0">
              <a:latin typeface="Arial" panose="020B0604020202020204" pitchFamily="34" charset="0"/>
              <a:cs typeface="Arial" panose="020B0604020202020204" pitchFamily="34" charset="0"/>
            </a:endParaRPr>
          </a:p>
          <a:p>
            <a:pPr marL="355600" marR="1270000" indent="-342900">
              <a:lnSpc>
                <a:spcPct val="101499"/>
              </a:lnSpc>
              <a:spcBef>
                <a:spcPts val="475"/>
              </a:spcBef>
              <a:buFont typeface="Arial"/>
              <a:buChar char="•"/>
              <a:tabLst>
                <a:tab pos="354965" algn="l"/>
                <a:tab pos="355600" algn="l"/>
              </a:tabLst>
            </a:pPr>
            <a:r>
              <a:rPr lang="en-IE" sz="2400" spc="-5" dirty="0">
                <a:latin typeface="Arial" panose="020B0604020202020204" pitchFamily="34" charset="0"/>
                <a:cs typeface="Arial" panose="020B0604020202020204" pitchFamily="34" charset="0"/>
              </a:rPr>
              <a:t>Delivered by the HSE Ireland during the COVID 19</a:t>
            </a:r>
          </a:p>
          <a:p>
            <a:pPr marL="355600" marR="1270000" indent="-342900">
              <a:lnSpc>
                <a:spcPct val="101499"/>
              </a:lnSpc>
              <a:spcBef>
                <a:spcPts val="475"/>
              </a:spcBef>
              <a:buFont typeface="Arial"/>
              <a:buChar char="•"/>
              <a:tabLst>
                <a:tab pos="354965" algn="l"/>
                <a:tab pos="355600" algn="l"/>
              </a:tabLst>
            </a:pPr>
            <a:r>
              <a:rPr lang="en-IE" sz="2400" dirty="0">
                <a:latin typeface="Arial" panose="020B0604020202020204" pitchFamily="34" charset="0"/>
                <a:cs typeface="Arial" panose="020B0604020202020204" pitchFamily="34" charset="0"/>
              </a:rPr>
              <a:t>Listen, protect, connect, model and teach in NEPS Critical Incident guidelines</a:t>
            </a:r>
            <a:endParaRPr sz="2400" dirty="0">
              <a:latin typeface="Arial" panose="020B0604020202020204" pitchFamily="34" charset="0"/>
              <a:cs typeface="Arial" panose="020B0604020202020204" pitchFamily="34" charset="0"/>
            </a:endParaRPr>
          </a:p>
        </p:txBody>
      </p:sp>
      <p:sp>
        <p:nvSpPr>
          <p:cNvPr id="5" name="object 5"/>
          <p:cNvSpPr/>
          <p:nvPr/>
        </p:nvSpPr>
        <p:spPr>
          <a:xfrm>
            <a:off x="9123363" y="5822950"/>
            <a:ext cx="1152525" cy="574674"/>
          </a:xfrm>
          <a:prstGeom prst="rect">
            <a:avLst/>
          </a:prstGeom>
          <a:blipFill>
            <a:blip r:embed="rId7" cstate="print"/>
            <a:stretch>
              <a:fillRect/>
            </a:stretch>
          </a:blipFill>
        </p:spPr>
        <p:txBody>
          <a:bodyPr wrap="square" lIns="0" tIns="0" rIns="0" bIns="0" rtlCol="0"/>
          <a:lstStyle/>
          <a:p>
            <a:endParaRPr/>
          </a:p>
        </p:txBody>
      </p:sp>
      <p:sp>
        <p:nvSpPr>
          <p:cNvPr id="6" name="object 6"/>
          <p:cNvSpPr/>
          <p:nvPr/>
        </p:nvSpPr>
        <p:spPr>
          <a:xfrm>
            <a:off x="7470776" y="5913438"/>
            <a:ext cx="1523999" cy="395287"/>
          </a:xfrm>
          <a:prstGeom prst="rect">
            <a:avLst/>
          </a:prstGeom>
          <a:blipFill>
            <a:blip r:embed="rId8" cstate="print"/>
            <a:stretch>
              <a:fillRect/>
            </a:stretch>
          </a:blipFill>
        </p:spPr>
        <p:txBody>
          <a:bodyPr wrap="square" lIns="0" tIns="0" rIns="0" bIns="0" rtlCol="0"/>
          <a:lstStyle/>
          <a:p>
            <a:endParaRPr/>
          </a:p>
        </p:txBody>
      </p:sp>
      <p:sp>
        <p:nvSpPr>
          <p:cNvPr id="7" name="object 7"/>
          <p:cNvSpPr/>
          <p:nvPr/>
        </p:nvSpPr>
        <p:spPr>
          <a:xfrm>
            <a:off x="5932488" y="5899150"/>
            <a:ext cx="1365249" cy="422274"/>
          </a:xfrm>
          <a:prstGeom prst="rect">
            <a:avLst/>
          </a:prstGeom>
          <a:blipFill>
            <a:blip r:embed="rId9" cstate="print"/>
            <a:stretch>
              <a:fillRect/>
            </a:stretch>
          </a:blipFill>
        </p:spPr>
        <p:txBody>
          <a:bodyPr wrap="square" lIns="0" tIns="0" rIns="0" bIns="0" rtlCol="0"/>
          <a:lstStyle/>
          <a:p>
            <a:endParaRP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98455899"/>
      </p:ext>
    </p:extLst>
  </p:cSld>
  <p:clrMapOvr>
    <a:masterClrMapping/>
  </p:clrMapOvr>
  <p:transition spd="med" advTm="4286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993" y="192330"/>
            <a:ext cx="9564002" cy="1323439"/>
          </a:xfrm>
          <a:prstGeom prst="rect">
            <a:avLst/>
          </a:prstGeom>
          <a:noFill/>
        </p:spPr>
        <p:txBody>
          <a:bodyPr wrap="square" rtlCol="0">
            <a:spAutoFit/>
          </a:bodyPr>
          <a:lstStyle/>
          <a:p>
            <a:pPr algn="ctr"/>
            <a:endParaRPr lang="en-IE" sz="3200" b="1" dirty="0"/>
          </a:p>
          <a:p>
            <a:r>
              <a:rPr lang="en-IE" sz="4800" b="1" dirty="0">
                <a:latin typeface="Arial" panose="020B0604020202020204" pitchFamily="34" charset="0"/>
                <a:cs typeface="Arial" panose="020B0604020202020204" pitchFamily="34" charset="0"/>
              </a:rPr>
              <a:t>What is PFA?</a:t>
            </a:r>
          </a:p>
        </p:txBody>
      </p:sp>
      <p:sp>
        <p:nvSpPr>
          <p:cNvPr id="3" name="TextBox 2"/>
          <p:cNvSpPr txBox="1"/>
          <p:nvPr/>
        </p:nvSpPr>
        <p:spPr>
          <a:xfrm>
            <a:off x="936603" y="1439032"/>
            <a:ext cx="10458450" cy="4832092"/>
          </a:xfrm>
          <a:prstGeom prst="rect">
            <a:avLst/>
          </a:prstGeom>
          <a:noFill/>
        </p:spPr>
        <p:txBody>
          <a:bodyPr wrap="square" rtlCol="0">
            <a:spAutoFit/>
          </a:bodyPr>
          <a:lstStyle/>
          <a:p>
            <a:endParaRPr lang="en-IE" sz="2000" dirty="0"/>
          </a:p>
          <a:p>
            <a:r>
              <a:rPr lang="en-IE" sz="2400" dirty="0">
                <a:latin typeface="Arial" panose="020B0604020202020204" pitchFamily="34" charset="0"/>
                <a:cs typeface="Arial" panose="020B0604020202020204" pitchFamily="34" charset="0"/>
              </a:rPr>
              <a:t>A safe and humane response to people who are suffering in the context of exposure to a serious stressor. It involves:</a:t>
            </a:r>
          </a:p>
          <a:p>
            <a:endParaRPr lang="en-IE" sz="2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IE" sz="2400" dirty="0">
                <a:latin typeface="Arial" panose="020B0604020202020204" pitchFamily="34" charset="0"/>
                <a:cs typeface="Arial" panose="020B0604020202020204" pitchFamily="34" charset="0"/>
              </a:rPr>
              <a:t>Non-intrusive, practical care and support</a:t>
            </a:r>
          </a:p>
          <a:p>
            <a:pPr marL="285750" indent="-285750">
              <a:lnSpc>
                <a:spcPct val="150000"/>
              </a:lnSpc>
              <a:buFont typeface="Arial" panose="020B0604020202020204" pitchFamily="34" charset="0"/>
              <a:buChar char="•"/>
            </a:pPr>
            <a:r>
              <a:rPr lang="en-IE" sz="2400" dirty="0">
                <a:latin typeface="Arial" panose="020B0604020202020204" pitchFamily="34" charset="0"/>
                <a:cs typeface="Arial" panose="020B0604020202020204" pitchFamily="34" charset="0"/>
              </a:rPr>
              <a:t>Ensuring that individuals basic needs are met</a:t>
            </a:r>
          </a:p>
          <a:p>
            <a:pPr marL="285750" indent="-285750">
              <a:lnSpc>
                <a:spcPct val="150000"/>
              </a:lnSpc>
              <a:buFont typeface="Arial" panose="020B0604020202020204" pitchFamily="34" charset="0"/>
              <a:buChar char="•"/>
            </a:pPr>
            <a:r>
              <a:rPr lang="en-IE" sz="2400" dirty="0">
                <a:latin typeface="Arial" panose="020B0604020202020204" pitchFamily="34" charset="0"/>
                <a:cs typeface="Arial" panose="020B0604020202020204" pitchFamily="34" charset="0"/>
              </a:rPr>
              <a:t>Listening, but not pressurising people to talk</a:t>
            </a:r>
          </a:p>
          <a:p>
            <a:pPr marL="285750" indent="-285750">
              <a:lnSpc>
                <a:spcPct val="150000"/>
              </a:lnSpc>
              <a:buFont typeface="Arial" panose="020B0604020202020204" pitchFamily="34" charset="0"/>
              <a:buChar char="•"/>
            </a:pPr>
            <a:r>
              <a:rPr lang="en-IE" sz="2400" dirty="0">
                <a:latin typeface="Arial" panose="020B0604020202020204" pitchFamily="34" charset="0"/>
                <a:cs typeface="Arial" panose="020B0604020202020204" pitchFamily="34" charset="0"/>
              </a:rPr>
              <a:t>Comforting and helping people feel calm</a:t>
            </a:r>
          </a:p>
          <a:p>
            <a:pPr marL="285750" indent="-285750">
              <a:lnSpc>
                <a:spcPct val="150000"/>
              </a:lnSpc>
              <a:buFont typeface="Arial" panose="020B0604020202020204" pitchFamily="34" charset="0"/>
              <a:buChar char="•"/>
            </a:pPr>
            <a:r>
              <a:rPr lang="en-IE" sz="2400" dirty="0">
                <a:latin typeface="Arial" panose="020B0604020202020204" pitchFamily="34" charset="0"/>
                <a:cs typeface="Arial" panose="020B0604020202020204" pitchFamily="34" charset="0"/>
              </a:rPr>
              <a:t>Helping people connect to information, services and supports</a:t>
            </a:r>
          </a:p>
          <a:p>
            <a:pPr marL="285750" indent="-285750">
              <a:lnSpc>
                <a:spcPct val="150000"/>
              </a:lnSpc>
              <a:buFont typeface="Arial" panose="020B0604020202020204" pitchFamily="34" charset="0"/>
              <a:buChar char="•"/>
            </a:pPr>
            <a:r>
              <a:rPr lang="en-IE" sz="2400" dirty="0">
                <a:latin typeface="Arial" panose="020B0604020202020204" pitchFamily="34" charset="0"/>
                <a:cs typeface="Arial" panose="020B0604020202020204" pitchFamily="34" charset="0"/>
              </a:rPr>
              <a:t>Ensuring people’s safety, avoiding self-isolation</a:t>
            </a:r>
          </a:p>
        </p:txBody>
      </p:sp>
      <p:sp>
        <p:nvSpPr>
          <p:cNvPr id="4" name="Text Placeholder 3"/>
          <p:cNvSpPr>
            <a:spLocks noGrp="1"/>
          </p:cNvSpPr>
          <p:nvPr>
            <p:ph type="body" idx="1"/>
          </p:nvPr>
        </p:nvSpPr>
        <p:spPr/>
        <p:txBody>
          <a:bodyPr/>
          <a:lstStyle/>
          <a:p>
            <a:endParaRPr lang="en-IE"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688902113"/>
      </p:ext>
    </p:extLst>
  </p:cSld>
  <p:clrMapOvr>
    <a:masterClrMapping/>
  </p:clrMapOvr>
  <p:transition spd="med" advTm="335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0852" y="283780"/>
            <a:ext cx="11253645" cy="5970865"/>
          </a:xfrm>
          <a:prstGeom prst="rect">
            <a:avLst/>
          </a:prstGeom>
          <a:noFill/>
        </p:spPr>
        <p:txBody>
          <a:bodyPr wrap="square" rtlCol="0">
            <a:spAutoFit/>
          </a:bodyPr>
          <a:lstStyle/>
          <a:p>
            <a:r>
              <a:rPr lang="en-IE" sz="4800" b="1" dirty="0">
                <a:latin typeface="Arial" panose="020B0604020202020204" pitchFamily="34" charset="0"/>
                <a:cs typeface="Arial" panose="020B0604020202020204" pitchFamily="34" charset="0"/>
              </a:rPr>
              <a:t>What PFA is NOT...</a:t>
            </a:r>
          </a:p>
          <a:p>
            <a:endParaRPr lang="en-IE" sz="2600" dirty="0"/>
          </a:p>
          <a:p>
            <a:r>
              <a:rPr lang="en-IE" sz="2200" dirty="0">
                <a:latin typeface="Arial" panose="020B0604020202020204" pitchFamily="34" charset="0"/>
                <a:cs typeface="Arial" panose="020B0604020202020204" pitchFamily="34" charset="0"/>
              </a:rPr>
              <a:t>It is </a:t>
            </a:r>
            <a:r>
              <a:rPr lang="en-IE" sz="2200" b="1" dirty="0">
                <a:latin typeface="Arial" panose="020B0604020202020204" pitchFamily="34" charset="0"/>
                <a:cs typeface="Arial" panose="020B0604020202020204" pitchFamily="34" charset="0"/>
              </a:rPr>
              <a:t>NOT</a:t>
            </a:r>
            <a:r>
              <a:rPr lang="en-IE" sz="2200" dirty="0">
                <a:latin typeface="Arial" panose="020B0604020202020204" pitchFamily="34" charset="0"/>
                <a:cs typeface="Arial" panose="020B0604020202020204" pitchFamily="34" charset="0"/>
              </a:rPr>
              <a:t> something only professionals can do (though professionals can and do use it)</a:t>
            </a:r>
          </a:p>
          <a:p>
            <a:endParaRPr lang="en-IE" sz="2200" dirty="0" smtClean="0">
              <a:latin typeface="Arial" panose="020B0604020202020204" pitchFamily="34" charset="0"/>
              <a:cs typeface="Arial" panose="020B0604020202020204" pitchFamily="34" charset="0"/>
            </a:endParaRPr>
          </a:p>
          <a:p>
            <a:r>
              <a:rPr lang="en-IE" sz="2200" dirty="0" smtClean="0">
                <a:latin typeface="Arial" panose="020B0604020202020204" pitchFamily="34" charset="0"/>
                <a:cs typeface="Arial" panose="020B0604020202020204" pitchFamily="34" charset="0"/>
              </a:rPr>
              <a:t>It is NOT for everyone</a:t>
            </a:r>
          </a:p>
          <a:p>
            <a:endParaRPr lang="en-IE" sz="2200" dirty="0">
              <a:latin typeface="Arial" panose="020B0604020202020204" pitchFamily="34" charset="0"/>
              <a:cs typeface="Arial" panose="020B0604020202020204" pitchFamily="34" charset="0"/>
            </a:endParaRPr>
          </a:p>
          <a:p>
            <a:r>
              <a:rPr lang="en-IE" sz="2200" dirty="0">
                <a:latin typeface="Arial" panose="020B0604020202020204" pitchFamily="34" charset="0"/>
                <a:cs typeface="Arial" panose="020B0604020202020204" pitchFamily="34" charset="0"/>
              </a:rPr>
              <a:t>It is </a:t>
            </a:r>
            <a:r>
              <a:rPr lang="en-IE" sz="2200" b="1" dirty="0">
                <a:latin typeface="Arial" panose="020B0604020202020204" pitchFamily="34" charset="0"/>
                <a:cs typeface="Arial" panose="020B0604020202020204" pitchFamily="34" charset="0"/>
              </a:rPr>
              <a:t>NOT </a:t>
            </a:r>
            <a:r>
              <a:rPr lang="en-IE" sz="2200" dirty="0">
                <a:latin typeface="Arial" panose="020B0604020202020204" pitchFamily="34" charset="0"/>
                <a:cs typeface="Arial" panose="020B0604020202020204" pitchFamily="34" charset="0"/>
              </a:rPr>
              <a:t>professional counselling </a:t>
            </a:r>
          </a:p>
          <a:p>
            <a:endParaRPr lang="en-IE" sz="2200" dirty="0">
              <a:latin typeface="Arial" panose="020B0604020202020204" pitchFamily="34" charset="0"/>
              <a:cs typeface="Arial" panose="020B0604020202020204" pitchFamily="34" charset="0"/>
            </a:endParaRPr>
          </a:p>
          <a:p>
            <a:r>
              <a:rPr lang="en-IE" sz="2200" dirty="0">
                <a:latin typeface="Arial" panose="020B0604020202020204" pitchFamily="34" charset="0"/>
                <a:cs typeface="Arial" panose="020B0604020202020204" pitchFamily="34" charset="0"/>
              </a:rPr>
              <a:t>It is </a:t>
            </a:r>
            <a:r>
              <a:rPr lang="en-IE" sz="2200" b="1" dirty="0">
                <a:latin typeface="Arial" panose="020B0604020202020204" pitchFamily="34" charset="0"/>
                <a:cs typeface="Arial" panose="020B0604020202020204" pitchFamily="34" charset="0"/>
              </a:rPr>
              <a:t>NOT </a:t>
            </a:r>
            <a:r>
              <a:rPr lang="en-IE" sz="2200" dirty="0">
                <a:latin typeface="Arial" panose="020B0604020202020204" pitchFamily="34" charset="0"/>
                <a:cs typeface="Arial" panose="020B0604020202020204" pitchFamily="34" charset="0"/>
              </a:rPr>
              <a:t>“psychological debriefing”</a:t>
            </a:r>
          </a:p>
          <a:p>
            <a:endParaRPr lang="en-IE" sz="2200" dirty="0">
              <a:latin typeface="Arial" panose="020B0604020202020204" pitchFamily="34" charset="0"/>
              <a:cs typeface="Arial" panose="020B0604020202020204" pitchFamily="34" charset="0"/>
            </a:endParaRPr>
          </a:p>
          <a:p>
            <a:r>
              <a:rPr lang="en-IE" sz="2200" dirty="0">
                <a:latin typeface="Arial" panose="020B0604020202020204" pitchFamily="34" charset="0"/>
                <a:cs typeface="Arial" panose="020B0604020202020204" pitchFamily="34" charset="0"/>
              </a:rPr>
              <a:t>It is </a:t>
            </a:r>
            <a:r>
              <a:rPr lang="en-IE" sz="2200" b="1" dirty="0">
                <a:latin typeface="Arial" panose="020B0604020202020204" pitchFamily="34" charset="0"/>
                <a:cs typeface="Arial" panose="020B0604020202020204" pitchFamily="34" charset="0"/>
              </a:rPr>
              <a:t>NOT</a:t>
            </a:r>
            <a:r>
              <a:rPr lang="en-IE" sz="2200" dirty="0">
                <a:latin typeface="Arial" panose="020B0604020202020204" pitchFamily="34" charset="0"/>
                <a:cs typeface="Arial" panose="020B0604020202020204" pitchFamily="34" charset="0"/>
              </a:rPr>
              <a:t> a detailed discussion of the distressing event</a:t>
            </a:r>
          </a:p>
          <a:p>
            <a:endParaRPr lang="en-IE" sz="2200" dirty="0">
              <a:latin typeface="Arial" panose="020B0604020202020204" pitchFamily="34" charset="0"/>
              <a:cs typeface="Arial" panose="020B0604020202020204" pitchFamily="34" charset="0"/>
            </a:endParaRPr>
          </a:p>
          <a:p>
            <a:r>
              <a:rPr lang="en-IE" sz="2200" dirty="0">
                <a:latin typeface="Arial" panose="020B0604020202020204" pitchFamily="34" charset="0"/>
                <a:cs typeface="Arial" panose="020B0604020202020204" pitchFamily="34" charset="0"/>
              </a:rPr>
              <a:t>It is </a:t>
            </a:r>
            <a:r>
              <a:rPr lang="en-IE" sz="2200" b="1" dirty="0">
                <a:latin typeface="Arial" panose="020B0604020202020204" pitchFamily="34" charset="0"/>
                <a:cs typeface="Arial" panose="020B0604020202020204" pitchFamily="34" charset="0"/>
              </a:rPr>
              <a:t>NOT </a:t>
            </a:r>
            <a:r>
              <a:rPr lang="en-IE" sz="2200" dirty="0">
                <a:latin typeface="Arial" panose="020B0604020202020204" pitchFamily="34" charset="0"/>
                <a:cs typeface="Arial" panose="020B0604020202020204" pitchFamily="34" charset="0"/>
              </a:rPr>
              <a:t>asking people to analyse events</a:t>
            </a:r>
          </a:p>
          <a:p>
            <a:endParaRPr lang="en-IE" sz="2200" dirty="0">
              <a:latin typeface="Arial" panose="020B0604020202020204" pitchFamily="34" charset="0"/>
              <a:cs typeface="Arial" panose="020B0604020202020204" pitchFamily="34" charset="0"/>
            </a:endParaRPr>
          </a:p>
          <a:p>
            <a:r>
              <a:rPr lang="en-IE" sz="2200" dirty="0">
                <a:latin typeface="Arial" panose="020B0604020202020204" pitchFamily="34" charset="0"/>
                <a:cs typeface="Arial" panose="020B0604020202020204" pitchFamily="34" charset="0"/>
              </a:rPr>
              <a:t>It is </a:t>
            </a:r>
            <a:r>
              <a:rPr lang="en-IE" sz="2200" b="1" dirty="0">
                <a:latin typeface="Arial" panose="020B0604020202020204" pitchFamily="34" charset="0"/>
                <a:cs typeface="Arial" panose="020B0604020202020204" pitchFamily="34" charset="0"/>
              </a:rPr>
              <a:t>NOT </a:t>
            </a:r>
            <a:r>
              <a:rPr lang="en-IE" sz="2200" dirty="0">
                <a:latin typeface="Arial" panose="020B0604020202020204" pitchFamily="34" charset="0"/>
                <a:cs typeface="Arial" panose="020B0604020202020204" pitchFamily="34" charset="0"/>
              </a:rPr>
              <a:t>pressurising people to describe their feelings or reactions, though it does try to establish a safe setting to enable people to tell their story</a:t>
            </a:r>
          </a:p>
        </p:txBody>
      </p:sp>
      <p:sp>
        <p:nvSpPr>
          <p:cNvPr id="3" name="Text Placeholder 2"/>
          <p:cNvSpPr>
            <a:spLocks noGrp="1"/>
          </p:cNvSpPr>
          <p:nvPr>
            <p:ph type="body" idx="1"/>
          </p:nvPr>
        </p:nvSpPr>
        <p:spPr>
          <a:xfrm>
            <a:off x="720726" y="1778000"/>
            <a:ext cx="9885112" cy="4638566"/>
          </a:xfrm>
        </p:spPr>
        <p:txBody>
          <a:bodyPr/>
          <a:lstStyle/>
          <a:p>
            <a:endParaRPr lang="en-IE"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879453512"/>
      </p:ext>
    </p:extLst>
  </p:cSld>
  <p:clrMapOvr>
    <a:masterClrMapping/>
  </p:clrMapOvr>
  <p:transition spd="med" advTm="4061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2664" y="698936"/>
            <a:ext cx="10966046" cy="4708981"/>
          </a:xfrm>
          <a:prstGeom prst="rect">
            <a:avLst/>
          </a:prstGeom>
          <a:noFill/>
        </p:spPr>
        <p:txBody>
          <a:bodyPr wrap="square" rtlCol="0">
            <a:spAutoFit/>
          </a:bodyPr>
          <a:lstStyle/>
          <a:p>
            <a:r>
              <a:rPr lang="en-IE" sz="4800" b="1" dirty="0">
                <a:latin typeface="Arial" panose="020B0604020202020204" pitchFamily="34" charset="0"/>
                <a:cs typeface="Arial" panose="020B0604020202020204" pitchFamily="34" charset="0"/>
              </a:rPr>
              <a:t>Why PFA?</a:t>
            </a:r>
          </a:p>
          <a:p>
            <a:endParaRPr lang="en-IE" sz="2800" dirty="0"/>
          </a:p>
          <a:p>
            <a:r>
              <a:rPr lang="en-IE" sz="2800" dirty="0">
                <a:latin typeface="Arial" panose="020B0604020202020204" pitchFamily="34" charset="0"/>
                <a:cs typeface="Arial" panose="020B0604020202020204" pitchFamily="34" charset="0"/>
              </a:rPr>
              <a:t>People do better over the long-term if they….</a:t>
            </a:r>
          </a:p>
          <a:p>
            <a:endParaRPr lang="en-IE"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IE" sz="2800" dirty="0">
                <a:latin typeface="Arial" panose="020B0604020202020204" pitchFamily="34" charset="0"/>
                <a:cs typeface="Arial" panose="020B0604020202020204" pitchFamily="34" charset="0"/>
              </a:rPr>
              <a:t>Feel safe, connected to others, calm &amp; hopeful</a:t>
            </a:r>
          </a:p>
          <a:p>
            <a:pPr marL="285750" indent="-285750">
              <a:buFont typeface="Arial" panose="020B0604020202020204" pitchFamily="34" charset="0"/>
              <a:buChar char="•"/>
            </a:pPr>
            <a:endParaRPr lang="en-IE"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IE" sz="2800" dirty="0">
                <a:latin typeface="Arial" panose="020B0604020202020204" pitchFamily="34" charset="0"/>
                <a:cs typeface="Arial" panose="020B0604020202020204" pitchFamily="34" charset="0"/>
              </a:rPr>
              <a:t>Have access to social, physical, emotional and educational </a:t>
            </a:r>
          </a:p>
          <a:p>
            <a:r>
              <a:rPr lang="en-IE" sz="2800" dirty="0">
                <a:latin typeface="Arial" panose="020B0604020202020204" pitchFamily="34" charset="0"/>
                <a:cs typeface="Arial" panose="020B0604020202020204" pitchFamily="34" charset="0"/>
              </a:rPr>
              <a:t>  support</a:t>
            </a:r>
          </a:p>
          <a:p>
            <a:endParaRPr lang="en-IE"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IE" sz="2800" dirty="0">
                <a:latin typeface="Arial" panose="020B0604020202020204" pitchFamily="34" charset="0"/>
                <a:cs typeface="Arial" panose="020B0604020202020204" pitchFamily="34" charset="0"/>
              </a:rPr>
              <a:t>Regain a sense of control by being able to help themselves</a:t>
            </a:r>
          </a:p>
        </p:txBody>
      </p:sp>
      <p:sp>
        <p:nvSpPr>
          <p:cNvPr id="3" name="Text Placeholder 2"/>
          <p:cNvSpPr>
            <a:spLocks noGrp="1"/>
          </p:cNvSpPr>
          <p:nvPr>
            <p:ph type="body" idx="1"/>
          </p:nvPr>
        </p:nvSpPr>
        <p:spPr/>
        <p:txBody>
          <a:bodyPr/>
          <a:lstStyle/>
          <a:p>
            <a:endParaRPr lang="en-IE" dirty="0"/>
          </a:p>
          <a:p>
            <a:endParaRPr lang="en-IE" dirty="0"/>
          </a:p>
          <a:p>
            <a:endParaRPr lang="en-IE"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878969313"/>
      </p:ext>
    </p:extLst>
  </p:cSld>
  <p:clrMapOvr>
    <a:masterClrMapping/>
  </p:clrMapOvr>
  <p:transition spd="med" advTm="2509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normAutofit/>
          </a:bodyPr>
          <a:lstStyle/>
          <a:p>
            <a:pPr marL="514350" indent="-514350">
              <a:buAutoNum type="arabicPeriod"/>
            </a:pPr>
            <a:r>
              <a:rPr lang="en-IE" sz="3200" dirty="0">
                <a:solidFill>
                  <a:schemeClr val="tx1"/>
                </a:solidFill>
              </a:rPr>
              <a:t>Prepare, Look, Listen, Link referred to sometimes as </a:t>
            </a:r>
            <a:r>
              <a:rPr lang="en-IE" sz="3200" dirty="0" smtClean="0">
                <a:solidFill>
                  <a:schemeClr val="tx1"/>
                </a:solidFill>
              </a:rPr>
              <a:t>PLLL</a:t>
            </a:r>
            <a:endParaRPr lang="en-IE" sz="3200" dirty="0">
              <a:solidFill>
                <a:schemeClr val="tx1"/>
              </a:solidFill>
            </a:endParaRPr>
          </a:p>
          <a:p>
            <a:pPr marL="514350" indent="-514350">
              <a:buAutoNum type="arabicPeriod"/>
            </a:pPr>
            <a:endParaRPr lang="en-IE" sz="3200" dirty="0">
              <a:solidFill>
                <a:schemeClr val="tx1"/>
              </a:solidFill>
            </a:endParaRPr>
          </a:p>
          <a:p>
            <a:r>
              <a:rPr lang="en-IE" sz="3200" dirty="0">
                <a:solidFill>
                  <a:schemeClr val="tx1"/>
                </a:solidFill>
              </a:rPr>
              <a:t>Or</a:t>
            </a:r>
          </a:p>
          <a:p>
            <a:endParaRPr lang="en-IE" sz="3200" dirty="0">
              <a:solidFill>
                <a:schemeClr val="tx1"/>
              </a:solidFill>
            </a:endParaRPr>
          </a:p>
          <a:p>
            <a:r>
              <a:rPr lang="en-IE" sz="3200" dirty="0" smtClean="0">
                <a:solidFill>
                  <a:schemeClr val="tx1"/>
                </a:solidFill>
              </a:rPr>
              <a:t>2.Listen, Protect, </a:t>
            </a:r>
            <a:r>
              <a:rPr lang="en-IE" sz="3200" dirty="0">
                <a:solidFill>
                  <a:schemeClr val="tx1"/>
                </a:solidFill>
              </a:rPr>
              <a:t>Connect, Model, Teach </a:t>
            </a:r>
          </a:p>
          <a:p>
            <a:endParaRPr lang="en-IE" sz="3200" dirty="0">
              <a:solidFill>
                <a:schemeClr val="tx1"/>
              </a:solidFill>
            </a:endParaRPr>
          </a:p>
          <a:p>
            <a:endParaRPr lang="en-IE" sz="3200" dirty="0"/>
          </a:p>
          <a:p>
            <a:endParaRPr lang="en-IE" sz="3200" dirty="0"/>
          </a:p>
          <a:p>
            <a:endParaRPr lang="en-IE" sz="3200" dirty="0"/>
          </a:p>
        </p:txBody>
      </p:sp>
      <p:sp>
        <p:nvSpPr>
          <p:cNvPr id="2" name="Title 1"/>
          <p:cNvSpPr>
            <a:spLocks noGrp="1"/>
          </p:cNvSpPr>
          <p:nvPr>
            <p:ph type="title" idx="4294967295"/>
          </p:nvPr>
        </p:nvSpPr>
        <p:spPr>
          <a:xfrm>
            <a:off x="547438" y="406400"/>
            <a:ext cx="10058400" cy="1371600"/>
          </a:xfrm>
          <a:prstGeom prst="rect">
            <a:avLst/>
          </a:prstGeom>
        </p:spPr>
        <p:txBody>
          <a:bodyPr/>
          <a:lstStyle/>
          <a:p>
            <a:r>
              <a:rPr lang="en-IE" dirty="0">
                <a:solidFill>
                  <a:schemeClr val="tx1"/>
                </a:solidFill>
              </a:rPr>
              <a:t>What are steps in PFA? 2 models </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286933837"/>
      </p:ext>
    </p:extLst>
  </p:cSld>
  <p:clrMapOvr>
    <a:masterClrMapping/>
  </p:clrMapOvr>
  <p:transition spd="med" advTm="5773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normAutofit/>
          </a:bodyPr>
          <a:lstStyle/>
          <a:p>
            <a:endParaRPr lang="en-IE" sz="3200" dirty="0">
              <a:solidFill>
                <a:schemeClr val="tx1"/>
              </a:solidFill>
            </a:endParaRPr>
          </a:p>
          <a:p>
            <a:r>
              <a:rPr lang="en-IE" sz="3200" dirty="0" smtClean="0"/>
              <a:t>Societal </a:t>
            </a:r>
          </a:p>
          <a:p>
            <a:endParaRPr lang="en-IE" sz="3200" dirty="0"/>
          </a:p>
          <a:p>
            <a:endParaRPr lang="en-IE" sz="3200" dirty="0" smtClean="0"/>
          </a:p>
          <a:p>
            <a:r>
              <a:rPr lang="en-IE" sz="3200" dirty="0" smtClean="0"/>
              <a:t>Leaving Certificate Students</a:t>
            </a:r>
            <a:endParaRPr lang="en-IE" sz="3200" dirty="0"/>
          </a:p>
          <a:p>
            <a:endParaRPr lang="en-IE" sz="3200" dirty="0"/>
          </a:p>
          <a:p>
            <a:endParaRPr lang="en-IE" sz="3200" dirty="0"/>
          </a:p>
        </p:txBody>
      </p:sp>
      <p:sp>
        <p:nvSpPr>
          <p:cNvPr id="2" name="Title 1"/>
          <p:cNvSpPr>
            <a:spLocks noGrp="1"/>
          </p:cNvSpPr>
          <p:nvPr>
            <p:ph type="title" idx="4294967295"/>
          </p:nvPr>
        </p:nvSpPr>
        <p:spPr>
          <a:xfrm>
            <a:off x="547438" y="406400"/>
            <a:ext cx="10058400" cy="1371600"/>
          </a:xfrm>
          <a:prstGeom prst="rect">
            <a:avLst/>
          </a:prstGeom>
        </p:spPr>
        <p:txBody>
          <a:bodyPr/>
          <a:lstStyle/>
          <a:p>
            <a:r>
              <a:rPr lang="en-IE" dirty="0" smtClean="0">
                <a:solidFill>
                  <a:schemeClr val="tx1"/>
                </a:solidFill>
              </a:rPr>
              <a:t>Current Context</a:t>
            </a:r>
            <a:endParaRPr lang="en-IE" dirty="0">
              <a:solidFill>
                <a:schemeClr val="tx1"/>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692598810"/>
      </p:ext>
    </p:extLst>
  </p:cSld>
  <p:clrMapOvr>
    <a:masterClrMapping/>
  </p:clrMapOvr>
  <p:transition spd="med" advTm="5569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normAutofit/>
          </a:bodyPr>
          <a:lstStyle/>
          <a:p>
            <a:endParaRPr lang="en-IE" sz="3200" dirty="0">
              <a:solidFill>
                <a:schemeClr val="tx1"/>
              </a:solidFill>
            </a:endParaRPr>
          </a:p>
          <a:p>
            <a:endParaRPr lang="en-IE" sz="3200" dirty="0"/>
          </a:p>
          <a:p>
            <a:r>
              <a:rPr lang="en-IE" sz="3200" dirty="0" smtClean="0"/>
              <a:t>What self care practice can I use for </a:t>
            </a:r>
          </a:p>
          <a:p>
            <a:r>
              <a:rPr lang="en-IE" sz="3200" dirty="0"/>
              <a:t>w</a:t>
            </a:r>
            <a:r>
              <a:rPr lang="en-IE" sz="3200" dirty="0" smtClean="0"/>
              <a:t>eek? </a:t>
            </a:r>
          </a:p>
        </p:txBody>
      </p:sp>
      <p:sp>
        <p:nvSpPr>
          <p:cNvPr id="2" name="Title 1"/>
          <p:cNvSpPr>
            <a:spLocks noGrp="1"/>
          </p:cNvSpPr>
          <p:nvPr>
            <p:ph type="title" idx="4294967295"/>
          </p:nvPr>
        </p:nvSpPr>
        <p:spPr>
          <a:xfrm>
            <a:off x="547438" y="406400"/>
            <a:ext cx="10058400" cy="1371600"/>
          </a:xfrm>
          <a:prstGeom prst="rect">
            <a:avLst/>
          </a:prstGeom>
        </p:spPr>
        <p:txBody>
          <a:bodyPr/>
          <a:lstStyle/>
          <a:p>
            <a:r>
              <a:rPr lang="en-IE" dirty="0" smtClean="0">
                <a:solidFill>
                  <a:schemeClr val="tx1"/>
                </a:solidFill>
              </a:rPr>
              <a:t>Self Care</a:t>
            </a:r>
            <a:endParaRPr lang="en-IE" dirty="0">
              <a:solidFill>
                <a:schemeClr val="tx1"/>
              </a:solidFill>
            </a:endParaRPr>
          </a:p>
        </p:txBody>
      </p:sp>
      <p:pic>
        <p:nvPicPr>
          <p:cNvPr id="5" name="Picture 4"/>
          <p:cNvPicPr>
            <a:picLocks noChangeAspect="1"/>
          </p:cNvPicPr>
          <p:nvPr/>
        </p:nvPicPr>
        <p:blipFill>
          <a:blip r:embed="rId5"/>
          <a:stretch>
            <a:fillRect/>
          </a:stretch>
        </p:blipFill>
        <p:spPr>
          <a:xfrm rot="525825">
            <a:off x="8112348" y="1108576"/>
            <a:ext cx="1943100" cy="2857500"/>
          </a:xfrm>
          <a:prstGeom prst="rect">
            <a:avLst/>
          </a:prstGeom>
        </p:spPr>
      </p:pic>
      <p:pic>
        <p:nvPicPr>
          <p:cNvPr id="6" name="Picture 5"/>
          <p:cNvPicPr>
            <a:picLocks noChangeAspect="1"/>
          </p:cNvPicPr>
          <p:nvPr/>
        </p:nvPicPr>
        <p:blipFill>
          <a:blip r:embed="rId6"/>
          <a:stretch>
            <a:fillRect/>
          </a:stretch>
        </p:blipFill>
        <p:spPr>
          <a:xfrm rot="288227">
            <a:off x="5412319" y="4186668"/>
            <a:ext cx="2192784" cy="1463026"/>
          </a:xfrm>
          <a:prstGeom prst="rect">
            <a:avLst/>
          </a:prstGeom>
        </p:spPr>
      </p:pic>
      <p:pic>
        <p:nvPicPr>
          <p:cNvPr id="7" name="Picture 6"/>
          <p:cNvPicPr>
            <a:picLocks noChangeAspect="1"/>
          </p:cNvPicPr>
          <p:nvPr/>
        </p:nvPicPr>
        <p:blipFill>
          <a:blip r:embed="rId7"/>
          <a:stretch>
            <a:fillRect/>
          </a:stretch>
        </p:blipFill>
        <p:spPr>
          <a:xfrm rot="21252619">
            <a:off x="8188031" y="4777593"/>
            <a:ext cx="3038475" cy="1562100"/>
          </a:xfrm>
          <a:prstGeom prst="rect">
            <a:avLst/>
          </a:prstGeom>
        </p:spPr>
      </p:pic>
      <p:pic>
        <p:nvPicPr>
          <p:cNvPr id="8" name="Picture 7"/>
          <p:cNvPicPr>
            <a:picLocks noChangeAspect="1"/>
          </p:cNvPicPr>
          <p:nvPr/>
        </p:nvPicPr>
        <p:blipFill>
          <a:blip r:embed="rId8"/>
          <a:stretch>
            <a:fillRect/>
          </a:stretch>
        </p:blipFill>
        <p:spPr>
          <a:xfrm>
            <a:off x="4666358" y="652713"/>
            <a:ext cx="2895600" cy="158115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896905880"/>
      </p:ext>
    </p:extLst>
  </p:cSld>
  <p:clrMapOvr>
    <a:masterClrMapping/>
  </p:clrMapOvr>
  <p:transition spd="med" advTm="4538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normAutofit fontScale="92500" lnSpcReduction="20000"/>
          </a:bodyPr>
          <a:lstStyle/>
          <a:p>
            <a:r>
              <a:rPr lang="en-IE" sz="3200" dirty="0">
                <a:solidFill>
                  <a:schemeClr val="tx1"/>
                </a:solidFill>
              </a:rPr>
              <a:t>Prepare yourself </a:t>
            </a:r>
          </a:p>
          <a:p>
            <a:r>
              <a:rPr lang="en-IE" sz="3200" dirty="0" smtClean="0">
                <a:solidFill>
                  <a:schemeClr val="tx1"/>
                </a:solidFill>
              </a:rPr>
              <a:t>-</a:t>
            </a:r>
            <a:r>
              <a:rPr lang="en-IE" sz="2800" dirty="0" smtClean="0">
                <a:solidFill>
                  <a:schemeClr val="tx1"/>
                </a:solidFill>
              </a:rPr>
              <a:t>Gov.ie</a:t>
            </a:r>
          </a:p>
          <a:p>
            <a:r>
              <a:rPr lang="en-IE" sz="2800" dirty="0" smtClean="0">
                <a:solidFill>
                  <a:schemeClr val="tx1"/>
                </a:solidFill>
              </a:rPr>
              <a:t>-Cao.ie </a:t>
            </a:r>
          </a:p>
          <a:p>
            <a:r>
              <a:rPr lang="en-IE" sz="2800" dirty="0" smtClean="0">
                <a:solidFill>
                  <a:schemeClr val="tx1"/>
                </a:solidFill>
              </a:rPr>
              <a:t>-NPC helpline 1800 265 165</a:t>
            </a:r>
          </a:p>
          <a:p>
            <a:r>
              <a:rPr lang="en-IE" sz="2800" dirty="0" smtClean="0">
                <a:solidFill>
                  <a:schemeClr val="tx1"/>
                </a:solidFill>
              </a:rPr>
              <a:t>-NCGE.ie </a:t>
            </a:r>
          </a:p>
          <a:p>
            <a:r>
              <a:rPr lang="en-IE" sz="2800" dirty="0" smtClean="0">
                <a:solidFill>
                  <a:schemeClr val="tx1"/>
                </a:solidFill>
              </a:rPr>
              <a:t>-Third level institutes' websites</a:t>
            </a:r>
          </a:p>
          <a:p>
            <a:r>
              <a:rPr lang="en-IE" sz="2800" dirty="0" smtClean="0">
                <a:solidFill>
                  <a:schemeClr val="tx1"/>
                </a:solidFill>
              </a:rPr>
              <a:t>-Adult Guidance services etc.</a:t>
            </a:r>
          </a:p>
          <a:p>
            <a:endParaRPr lang="en-IE" sz="3200" dirty="0">
              <a:solidFill>
                <a:schemeClr val="tx1"/>
              </a:solidFill>
            </a:endParaRPr>
          </a:p>
          <a:p>
            <a:r>
              <a:rPr lang="en-IE" sz="3200" dirty="0" smtClean="0">
                <a:solidFill>
                  <a:schemeClr val="tx1"/>
                </a:solidFill>
              </a:rPr>
              <a:t>Identify an appropriate space</a:t>
            </a:r>
          </a:p>
          <a:p>
            <a:r>
              <a:rPr lang="en-IE" sz="3200" dirty="0" smtClean="0">
                <a:solidFill>
                  <a:schemeClr val="tx1"/>
                </a:solidFill>
              </a:rPr>
              <a:t> </a:t>
            </a:r>
          </a:p>
          <a:p>
            <a:r>
              <a:rPr lang="en-IE" sz="3200" dirty="0" smtClean="0">
                <a:solidFill>
                  <a:schemeClr val="tx1"/>
                </a:solidFill>
              </a:rPr>
              <a:t>Find </a:t>
            </a:r>
            <a:r>
              <a:rPr lang="en-IE" sz="3200" dirty="0">
                <a:solidFill>
                  <a:schemeClr val="tx1"/>
                </a:solidFill>
              </a:rPr>
              <a:t>out about local services </a:t>
            </a:r>
          </a:p>
        </p:txBody>
      </p:sp>
      <p:sp>
        <p:nvSpPr>
          <p:cNvPr id="2" name="Title 1"/>
          <p:cNvSpPr>
            <a:spLocks noGrp="1"/>
          </p:cNvSpPr>
          <p:nvPr>
            <p:ph type="title" idx="4294967295"/>
          </p:nvPr>
        </p:nvSpPr>
        <p:spPr>
          <a:xfrm>
            <a:off x="547438" y="406400"/>
            <a:ext cx="10058400" cy="1371600"/>
          </a:xfrm>
          <a:prstGeom prst="rect">
            <a:avLst/>
          </a:prstGeom>
        </p:spPr>
        <p:txBody>
          <a:bodyPr/>
          <a:lstStyle/>
          <a:p>
            <a:r>
              <a:rPr lang="en-IE" dirty="0">
                <a:solidFill>
                  <a:schemeClr val="tx1"/>
                </a:solidFill>
              </a:rPr>
              <a:t>PFA</a:t>
            </a:r>
            <a:r>
              <a:rPr lang="en-IE" u="sng" dirty="0">
                <a:solidFill>
                  <a:schemeClr val="tx1"/>
                </a:solidFill>
              </a:rPr>
              <a:t> Prepare</a:t>
            </a:r>
            <a:r>
              <a:rPr lang="en-IE" dirty="0">
                <a:solidFill>
                  <a:schemeClr val="tx1"/>
                </a:solidFill>
              </a:rPr>
              <a:t>, Look, Listen, Link</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3282" y="1309170"/>
            <a:ext cx="4205707" cy="134816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92886" y="2298188"/>
            <a:ext cx="2121348" cy="1534763"/>
          </a:xfrm>
          <a:prstGeom prst="rect">
            <a:avLst/>
          </a:prstGeom>
        </p:spPr>
      </p:pic>
      <p:pic>
        <p:nvPicPr>
          <p:cNvPr id="9" name="Picture 8"/>
          <p:cNvPicPr>
            <a:picLocks noChangeAspect="1"/>
          </p:cNvPicPr>
          <p:nvPr/>
        </p:nvPicPr>
        <p:blipFill>
          <a:blip r:embed="rId7"/>
          <a:stretch>
            <a:fillRect/>
          </a:stretch>
        </p:blipFill>
        <p:spPr>
          <a:xfrm rot="867329">
            <a:off x="6370191" y="3078812"/>
            <a:ext cx="3653135" cy="2178543"/>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135550">
            <a:off x="8589149" y="4508097"/>
            <a:ext cx="2716011" cy="1871030"/>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782202663"/>
      </p:ext>
    </p:extLst>
  </p:cSld>
  <p:clrMapOvr>
    <a:masterClrMapping/>
  </p:clrMapOvr>
  <p:transition spd="med" advTm="1193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FC0DC7A-7636-4326-B9A2-23396B316E4B}"/>
              </a:ext>
            </a:extLst>
          </p:cNvPr>
          <p:cNvSpPr>
            <a:spLocks noGrp="1"/>
          </p:cNvSpPr>
          <p:nvPr>
            <p:ph type="body" idx="1"/>
          </p:nvPr>
        </p:nvSpPr>
        <p:spPr>
          <a:xfrm>
            <a:off x="720726" y="1264024"/>
            <a:ext cx="10157806" cy="5325035"/>
          </a:xfrm>
        </p:spPr>
        <p:txBody>
          <a:bodyPr>
            <a:normAutofit/>
          </a:bodyPr>
          <a:lstStyle/>
          <a:p>
            <a:pPr marL="0" indent="0">
              <a:buNone/>
            </a:pPr>
            <a:r>
              <a:rPr lang="en-GB" sz="2400" dirty="0"/>
              <a:t>At the </a:t>
            </a:r>
            <a:r>
              <a:rPr lang="en-GB" sz="2400" b="1" u="sng" dirty="0"/>
              <a:t>Look</a:t>
            </a:r>
            <a:r>
              <a:rPr lang="en-GB" sz="2400" dirty="0"/>
              <a:t> stage, these are some of the behaviours you may look out for.  </a:t>
            </a:r>
          </a:p>
          <a:p>
            <a:pPr marL="0" indent="0">
              <a:buNone/>
            </a:pPr>
            <a:r>
              <a:rPr lang="en-GB" sz="2400" dirty="0"/>
              <a:t>Feelings/responses students may have (remember that everyone responds differently to each situation)</a:t>
            </a:r>
          </a:p>
          <a:p>
            <a:endParaRPr lang="en-GB" sz="2000" dirty="0"/>
          </a:p>
          <a:p>
            <a:endParaRPr lang="en-GB" sz="2000" dirty="0"/>
          </a:p>
        </p:txBody>
      </p:sp>
      <p:sp>
        <p:nvSpPr>
          <p:cNvPr id="2" name="Title 1">
            <a:extLst>
              <a:ext uri="{FF2B5EF4-FFF2-40B4-BE49-F238E27FC236}">
                <a16:creationId xmlns="" xmlns:a16="http://schemas.microsoft.com/office/drawing/2014/main" id="{6C9A3333-9A34-4ABE-816F-D79934D76F8E}"/>
              </a:ext>
            </a:extLst>
          </p:cNvPr>
          <p:cNvSpPr>
            <a:spLocks noGrp="1"/>
          </p:cNvSpPr>
          <p:nvPr>
            <p:ph type="title" idx="4294967295"/>
          </p:nvPr>
        </p:nvSpPr>
        <p:spPr>
          <a:xfrm>
            <a:off x="910508" y="421859"/>
            <a:ext cx="8547100" cy="995362"/>
          </a:xfrm>
        </p:spPr>
        <p:txBody>
          <a:bodyPr>
            <a:normAutofit/>
          </a:bodyPr>
          <a:lstStyle/>
          <a:p>
            <a:r>
              <a:rPr lang="en-GB" b="1" dirty="0"/>
              <a:t>PFA : </a:t>
            </a:r>
            <a:r>
              <a:rPr lang="en-GB" b="1" u="sng" dirty="0"/>
              <a:t>Look</a:t>
            </a:r>
            <a:r>
              <a:rPr lang="en-GB" dirty="0"/>
              <a:t>, Listen, Link</a:t>
            </a:r>
          </a:p>
        </p:txBody>
      </p:sp>
      <p:graphicFrame>
        <p:nvGraphicFramePr>
          <p:cNvPr id="4" name="Table 4">
            <a:extLst>
              <a:ext uri="{FF2B5EF4-FFF2-40B4-BE49-F238E27FC236}">
                <a16:creationId xmlns="" xmlns:a16="http://schemas.microsoft.com/office/drawing/2014/main" id="{BB332BF9-72F9-49F7-95FD-CBD053CA124C}"/>
              </a:ext>
            </a:extLst>
          </p:cNvPr>
          <p:cNvGraphicFramePr>
            <a:graphicFrameLocks noGrp="1"/>
          </p:cNvGraphicFramePr>
          <p:nvPr>
            <p:extLst>
              <p:ext uri="{D42A27DB-BD31-4B8C-83A1-F6EECF244321}">
                <p14:modId xmlns:p14="http://schemas.microsoft.com/office/powerpoint/2010/main" val="962568142"/>
              </p:ext>
            </p:extLst>
          </p:nvPr>
        </p:nvGraphicFramePr>
        <p:xfrm>
          <a:off x="910508" y="2565780"/>
          <a:ext cx="9968024" cy="3404714"/>
        </p:xfrm>
        <a:graphic>
          <a:graphicData uri="http://schemas.openxmlformats.org/drawingml/2006/table">
            <a:tbl>
              <a:tblPr firstRow="1" bandRow="1">
                <a:tableStyleId>{F5AB1C69-6EDB-4FF4-983F-18BD219EF322}</a:tableStyleId>
              </a:tblPr>
              <a:tblGrid>
                <a:gridCol w="5394039">
                  <a:extLst>
                    <a:ext uri="{9D8B030D-6E8A-4147-A177-3AD203B41FA5}">
                      <a16:colId xmlns="" xmlns:a16="http://schemas.microsoft.com/office/drawing/2014/main" val="1122270876"/>
                    </a:ext>
                  </a:extLst>
                </a:gridCol>
                <a:gridCol w="4573985">
                  <a:extLst>
                    <a:ext uri="{9D8B030D-6E8A-4147-A177-3AD203B41FA5}">
                      <a16:colId xmlns="" xmlns:a16="http://schemas.microsoft.com/office/drawing/2014/main" val="3699267088"/>
                    </a:ext>
                  </a:extLst>
                </a:gridCol>
              </a:tblGrid>
              <a:tr h="1906546">
                <a:tc>
                  <a:txBody>
                    <a:bodyPr/>
                    <a:lstStyle/>
                    <a:p>
                      <a:r>
                        <a:rPr lang="en-GB" sz="1800" b="1" u="sng" dirty="0"/>
                        <a:t>Physical</a:t>
                      </a:r>
                      <a:r>
                        <a:rPr lang="en-GB" sz="1800" b="1" u="none" dirty="0"/>
                        <a:t> </a:t>
                      </a:r>
                    </a:p>
                    <a:p>
                      <a:pPr marL="285750" indent="-285750">
                        <a:buFont typeface="Arial" panose="020B0604020202020204" pitchFamily="34" charset="0"/>
                        <a:buChar char="•"/>
                      </a:pPr>
                      <a:r>
                        <a:rPr lang="en-GB" sz="1800" dirty="0"/>
                        <a:t>Tiredness</a:t>
                      </a:r>
                    </a:p>
                    <a:p>
                      <a:pPr marL="285750" indent="-285750">
                        <a:buFont typeface="Arial" panose="020B0604020202020204" pitchFamily="34" charset="0"/>
                        <a:buChar char="•"/>
                      </a:pPr>
                      <a:r>
                        <a:rPr lang="en-GB" sz="1800" dirty="0"/>
                        <a:t>Restless</a:t>
                      </a:r>
                    </a:p>
                    <a:p>
                      <a:pPr marL="285750" indent="-285750">
                        <a:buFont typeface="Arial" panose="020B0604020202020204" pitchFamily="34" charset="0"/>
                        <a:buChar char="•"/>
                      </a:pPr>
                      <a:r>
                        <a:rPr lang="en-GB" sz="1800" dirty="0"/>
                        <a:t>O</a:t>
                      </a:r>
                      <a:r>
                        <a:rPr lang="en-GB" sz="1800" dirty="0" smtClean="0"/>
                        <a:t>veractive</a:t>
                      </a:r>
                      <a:endParaRPr lang="en-GB" sz="1800" dirty="0"/>
                    </a:p>
                  </a:txBody>
                  <a:tcPr/>
                </a:tc>
                <a:tc>
                  <a:txBody>
                    <a:bodyPr/>
                    <a:lstStyle/>
                    <a:p>
                      <a:r>
                        <a:rPr lang="en-GB" sz="1800" u="sng" dirty="0"/>
                        <a:t>Emotional</a:t>
                      </a:r>
                    </a:p>
                    <a:p>
                      <a:pPr marL="285750" indent="-285750">
                        <a:buFont typeface="Arial" panose="020B0604020202020204" pitchFamily="34" charset="0"/>
                        <a:buChar char="•"/>
                      </a:pPr>
                      <a:r>
                        <a:rPr lang="en-GB" sz="1800" dirty="0"/>
                        <a:t>Withdrawn</a:t>
                      </a:r>
                    </a:p>
                    <a:p>
                      <a:pPr marL="285750" indent="-285750">
                        <a:buFont typeface="Arial" panose="020B0604020202020204" pitchFamily="34" charset="0"/>
                        <a:buChar char="•"/>
                      </a:pPr>
                      <a:r>
                        <a:rPr lang="en-GB" sz="1800" dirty="0"/>
                        <a:t>Nightmares</a:t>
                      </a:r>
                    </a:p>
                    <a:p>
                      <a:pPr marL="285750" indent="-285750">
                        <a:buFont typeface="Arial" panose="020B0604020202020204" pitchFamily="34" charset="0"/>
                        <a:buChar char="•"/>
                      </a:pPr>
                      <a:r>
                        <a:rPr lang="en-GB" sz="1800" dirty="0"/>
                        <a:t>Lonely</a:t>
                      </a:r>
                    </a:p>
                    <a:p>
                      <a:pPr marL="285750" indent="-285750">
                        <a:buFont typeface="Arial" panose="020B0604020202020204" pitchFamily="34" charset="0"/>
                        <a:buChar char="•"/>
                      </a:pPr>
                      <a:r>
                        <a:rPr lang="en-GB" sz="1800" dirty="0"/>
                        <a:t>Anxious</a:t>
                      </a:r>
                    </a:p>
                    <a:p>
                      <a:pPr marL="285750" indent="-285750">
                        <a:buFont typeface="Arial" panose="020B0604020202020204" pitchFamily="34" charset="0"/>
                        <a:buChar char="•"/>
                      </a:pPr>
                      <a:r>
                        <a:rPr lang="en-GB" sz="1800" dirty="0"/>
                        <a:t>Mood changes</a:t>
                      </a:r>
                    </a:p>
                  </a:txBody>
                  <a:tcPr/>
                </a:tc>
                <a:extLst>
                  <a:ext uri="{0D108BD9-81ED-4DB2-BD59-A6C34878D82A}">
                    <a16:rowId xmlns="" xmlns:a16="http://schemas.microsoft.com/office/drawing/2014/main" val="2003382883"/>
                  </a:ext>
                </a:extLst>
              </a:tr>
              <a:tr h="1498168">
                <a:tc>
                  <a:txBody>
                    <a:bodyPr/>
                    <a:lstStyle/>
                    <a:p>
                      <a:r>
                        <a:rPr lang="en-GB" sz="1800" b="1" u="sng" dirty="0"/>
                        <a:t>Cognitive</a:t>
                      </a:r>
                    </a:p>
                    <a:p>
                      <a:pPr marL="285750" indent="-285750">
                        <a:buFont typeface="Arial" panose="020B0604020202020204" pitchFamily="34" charset="0"/>
                        <a:buChar char="•"/>
                      </a:pPr>
                      <a:r>
                        <a:rPr lang="en-GB" sz="1800" dirty="0"/>
                        <a:t>Poor concentration </a:t>
                      </a:r>
                    </a:p>
                    <a:p>
                      <a:pPr marL="285750" indent="-285750">
                        <a:buFont typeface="Arial" panose="020B0604020202020204" pitchFamily="34" charset="0"/>
                        <a:buChar char="•"/>
                      </a:pPr>
                      <a:r>
                        <a:rPr lang="en-GB" sz="1800" dirty="0"/>
                        <a:t>Thinking negatively</a:t>
                      </a:r>
                    </a:p>
                    <a:p>
                      <a:pPr marL="285750" indent="-285750">
                        <a:buFont typeface="Arial" panose="020B0604020202020204" pitchFamily="34" charset="0"/>
                        <a:buChar char="•"/>
                      </a:pPr>
                      <a:r>
                        <a:rPr lang="en-GB" sz="1800" dirty="0"/>
                        <a:t>Focusing on the negatives in all situations</a:t>
                      </a:r>
                    </a:p>
                    <a:p>
                      <a:pPr marL="285750" indent="-285750">
                        <a:buFont typeface="Arial" panose="020B0604020202020204" pitchFamily="34" charset="0"/>
                        <a:buChar char="•"/>
                      </a:pPr>
                      <a:r>
                        <a:rPr lang="en-GB" sz="1800" dirty="0"/>
                        <a:t>Thinking about family members that are ill</a:t>
                      </a:r>
                    </a:p>
                  </a:txBody>
                  <a:tcPr/>
                </a:tc>
                <a:tc>
                  <a:txBody>
                    <a:bodyPr/>
                    <a:lstStyle/>
                    <a:p>
                      <a:r>
                        <a:rPr lang="en-GB" sz="1800" b="1" u="sng" dirty="0"/>
                        <a:t>Behavioural</a:t>
                      </a:r>
                    </a:p>
                    <a:p>
                      <a:pPr marL="285750" indent="-285750">
                        <a:buFont typeface="Arial" panose="020B0604020202020204" pitchFamily="34" charset="0"/>
                        <a:buChar char="•"/>
                      </a:pPr>
                      <a:r>
                        <a:rPr lang="en-GB" sz="1800" dirty="0" smtClean="0"/>
                        <a:t>Avoid </a:t>
                      </a:r>
                      <a:r>
                        <a:rPr lang="en-GB" sz="1800" dirty="0"/>
                        <a:t>meeting </a:t>
                      </a:r>
                      <a:r>
                        <a:rPr lang="en-GB" sz="1800" dirty="0" smtClean="0"/>
                        <a:t>peers</a:t>
                      </a:r>
                    </a:p>
                    <a:p>
                      <a:pPr marL="285750" indent="-285750">
                        <a:buFont typeface="Arial" panose="020B0604020202020204" pitchFamily="34" charset="0"/>
                        <a:buChar char="•"/>
                      </a:pPr>
                      <a:r>
                        <a:rPr lang="en-GB" sz="1800" dirty="0" smtClean="0"/>
                        <a:t>Not</a:t>
                      </a:r>
                      <a:r>
                        <a:rPr lang="en-GB" sz="1800" baseline="0" dirty="0" smtClean="0"/>
                        <a:t> talking about LC results at all</a:t>
                      </a:r>
                    </a:p>
                    <a:p>
                      <a:pPr marL="285750" indent="-285750">
                        <a:buFont typeface="Arial" panose="020B0604020202020204" pitchFamily="34" charset="0"/>
                        <a:buChar char="•"/>
                      </a:pPr>
                      <a:r>
                        <a:rPr lang="en-GB" sz="1800" baseline="0" dirty="0" smtClean="0"/>
                        <a:t>Crying/Tearful</a:t>
                      </a:r>
                      <a:r>
                        <a:rPr lang="en-GB" sz="1800" dirty="0" smtClean="0"/>
                        <a:t> </a:t>
                      </a:r>
                      <a:endParaRPr lang="en-GB" sz="1800" dirty="0"/>
                    </a:p>
                  </a:txBody>
                  <a:tcPr/>
                </a:tc>
                <a:extLst>
                  <a:ext uri="{0D108BD9-81ED-4DB2-BD59-A6C34878D82A}">
                    <a16:rowId xmlns="" xmlns:a16="http://schemas.microsoft.com/office/drawing/2014/main" val="1490880641"/>
                  </a:ext>
                </a:extLst>
              </a:tr>
            </a:tbl>
          </a:graphicData>
        </a:graphic>
      </p:graphicFrame>
      <p:pic>
        <p:nvPicPr>
          <p:cNvPr id="5" name="Picture 4">
            <a:extLst>
              <a:ext uri="{FF2B5EF4-FFF2-40B4-BE49-F238E27FC236}">
                <a16:creationId xmlns="" xmlns:a16="http://schemas.microsoft.com/office/drawing/2014/main" id="{EFF71D5E-601F-4D7F-920E-7DECCF28B82B}"/>
              </a:ext>
            </a:extLst>
          </p:cNvPr>
          <p:cNvPicPr>
            <a:picLocks noChangeAspect="1"/>
          </p:cNvPicPr>
          <p:nvPr/>
        </p:nvPicPr>
        <p:blipFill>
          <a:blip r:embed="rId5">
            <a:extLst>
              <a:ext uri="{837473B0-CC2E-450A-ABE3-18F120FF3D39}">
                <a1611:picAttrSrcUrl xmlns:a1611="http://schemas.microsoft.com/office/drawing/2016/11/main" xmlns="" r:id="rId6"/>
              </a:ext>
            </a:extLst>
          </a:blip>
          <a:stretch>
            <a:fillRect/>
          </a:stretch>
        </p:blipFill>
        <p:spPr>
          <a:xfrm>
            <a:off x="10701778" y="1514475"/>
            <a:ext cx="1490222" cy="1490222"/>
          </a:xfrm>
          <a:prstGeom prst="rect">
            <a:avLst/>
          </a:prstGeom>
        </p:spPr>
      </p:pic>
      <p:sp>
        <p:nvSpPr>
          <p:cNvPr id="6" name="Cloud Callout 5"/>
          <p:cNvSpPr/>
          <p:nvPr/>
        </p:nvSpPr>
        <p:spPr>
          <a:xfrm>
            <a:off x="520262" y="2463568"/>
            <a:ext cx="2017986" cy="3185874"/>
          </a:xfrm>
          <a:prstGeom prst="cloudCallou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825500" hangingPunct="0"/>
            <a:r>
              <a:rPr lang="en-IE" sz="2200" b="1" dirty="0" smtClean="0"/>
              <a:t>*NB Family and Friends</a:t>
            </a:r>
            <a:r>
              <a:rPr lang="en-IE" sz="2400" b="1" dirty="0"/>
              <a:t/>
            </a:r>
            <a:br>
              <a:rPr lang="en-IE" sz="2400" b="1" dirty="0"/>
            </a:br>
            <a:r>
              <a:rPr lang="en-IE" sz="2400" dirty="0"/>
              <a:t/>
            </a:r>
            <a:br>
              <a:rPr lang="en-IE" sz="2400" dirty="0"/>
            </a:br>
            <a:endParaRPr kumimoji="0" lang="en-IE" sz="2400" b="0" i="0" u="none" strike="noStrike" cap="none" spc="0" normalizeH="0" baseline="0" dirty="0">
              <a:ln>
                <a:noFill/>
              </a:ln>
              <a:solidFill>
                <a:srgbClr val="FFFFFF"/>
              </a:solidFill>
              <a:effectLst/>
              <a:uFillTx/>
              <a:sym typeface="Helvetica Neue Medium"/>
            </a:endParaRP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792108450"/>
      </p:ext>
    </p:extLst>
  </p:cSld>
  <p:clrMapOvr>
    <a:masterClrMapping/>
  </p:clrMapOvr>
  <p:transition spd="med" advTm="709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1BA64B7-60D4-45B4-8633-EA1341EEBC97}"/>
              </a:ext>
            </a:extLst>
          </p:cNvPr>
          <p:cNvSpPr>
            <a:spLocks noGrp="1"/>
          </p:cNvSpPr>
          <p:nvPr>
            <p:ph type="body" idx="1"/>
          </p:nvPr>
        </p:nvSpPr>
        <p:spPr>
          <a:xfrm>
            <a:off x="807370" y="1272674"/>
            <a:ext cx="9885112" cy="4376153"/>
          </a:xfrm>
        </p:spPr>
        <p:txBody>
          <a:bodyPr>
            <a:normAutofit fontScale="70000" lnSpcReduction="20000"/>
          </a:bodyPr>
          <a:lstStyle/>
          <a:p>
            <a:r>
              <a:rPr lang="en-GB" sz="3000" dirty="0" smtClean="0">
                <a:solidFill>
                  <a:schemeClr val="tx1"/>
                </a:solidFill>
              </a:rPr>
              <a:t>Find out what is important to them at that moment, identify priorities.</a:t>
            </a:r>
          </a:p>
          <a:p>
            <a:r>
              <a:rPr lang="en-GB" sz="3000" dirty="0" smtClean="0">
                <a:solidFill>
                  <a:schemeClr val="tx1"/>
                </a:solidFill>
              </a:rPr>
              <a:t>Engage in active listening. </a:t>
            </a:r>
            <a:endParaRPr lang="en-GB" sz="3000" dirty="0">
              <a:solidFill>
                <a:schemeClr val="tx1"/>
              </a:solidFill>
            </a:endParaRPr>
          </a:p>
          <a:p>
            <a:r>
              <a:rPr lang="en-GB" sz="3000" dirty="0">
                <a:solidFill>
                  <a:schemeClr val="tx1"/>
                </a:solidFill>
              </a:rPr>
              <a:t>Provide them with </a:t>
            </a:r>
            <a:r>
              <a:rPr lang="en-GB" sz="3000" dirty="0" smtClean="0">
                <a:solidFill>
                  <a:schemeClr val="tx1"/>
                </a:solidFill>
              </a:rPr>
              <a:t>facts (www.ncge.ie) . </a:t>
            </a:r>
            <a:r>
              <a:rPr lang="en-GB" sz="3000" dirty="0">
                <a:solidFill>
                  <a:schemeClr val="tx1"/>
                </a:solidFill>
              </a:rPr>
              <a:t>Be honest with them. </a:t>
            </a:r>
          </a:p>
          <a:p>
            <a:r>
              <a:rPr lang="en-GB" sz="3000" dirty="0">
                <a:solidFill>
                  <a:schemeClr val="tx1"/>
                </a:solidFill>
              </a:rPr>
              <a:t>Keep the language simple. </a:t>
            </a:r>
          </a:p>
          <a:p>
            <a:r>
              <a:rPr lang="en-GB" sz="3000" dirty="0">
                <a:solidFill>
                  <a:schemeClr val="tx1"/>
                </a:solidFill>
              </a:rPr>
              <a:t>Acknowledge their feelings and explain that all feelings are normal. </a:t>
            </a:r>
          </a:p>
          <a:p>
            <a:r>
              <a:rPr lang="en-GB" sz="3000" dirty="0">
                <a:solidFill>
                  <a:schemeClr val="tx1"/>
                </a:solidFill>
              </a:rPr>
              <a:t>Respect their privacy as they may not wish to share their full story with you and that’s ok. Let them know that what they share is </a:t>
            </a:r>
            <a:r>
              <a:rPr lang="en-GB" sz="3000" dirty="0" smtClean="0">
                <a:solidFill>
                  <a:schemeClr val="tx1"/>
                </a:solidFill>
              </a:rPr>
              <a:t>private. </a:t>
            </a:r>
            <a:endParaRPr lang="en-GB" sz="3000" dirty="0">
              <a:solidFill>
                <a:schemeClr val="tx1"/>
              </a:solidFill>
            </a:endParaRPr>
          </a:p>
          <a:p>
            <a:r>
              <a:rPr lang="en-GB" sz="3000" dirty="0">
                <a:solidFill>
                  <a:schemeClr val="tx1"/>
                </a:solidFill>
              </a:rPr>
              <a:t>Talk to them about their own personal strengths and ways they have shown resilience or helped their own situation. </a:t>
            </a:r>
          </a:p>
          <a:p>
            <a:r>
              <a:rPr lang="en-GB" sz="3000" dirty="0">
                <a:solidFill>
                  <a:schemeClr val="tx1"/>
                </a:solidFill>
              </a:rPr>
              <a:t>Do not give your own opinion or pressure them to speak. </a:t>
            </a:r>
          </a:p>
          <a:p>
            <a:r>
              <a:rPr lang="en-GB" sz="3000" dirty="0">
                <a:solidFill>
                  <a:schemeClr val="tx1"/>
                </a:solidFill>
              </a:rPr>
              <a:t>Do not make unhelpful comments like </a:t>
            </a:r>
            <a:r>
              <a:rPr lang="en-GB" sz="3000" dirty="0" smtClean="0">
                <a:solidFill>
                  <a:schemeClr val="tx1"/>
                </a:solidFill>
              </a:rPr>
              <a:t>“</a:t>
            </a:r>
            <a:r>
              <a:rPr lang="en-GB" sz="3200" dirty="0">
                <a:solidFill>
                  <a:schemeClr val="tx1"/>
                </a:solidFill>
              </a:rPr>
              <a:t>the Leaving Certificate is not that important </a:t>
            </a:r>
            <a:r>
              <a:rPr lang="en-GB" sz="3200">
                <a:solidFill>
                  <a:schemeClr val="tx1"/>
                </a:solidFill>
              </a:rPr>
              <a:t>anyway </a:t>
            </a:r>
            <a:r>
              <a:rPr lang="en-GB" sz="3000" smtClean="0">
                <a:solidFill>
                  <a:schemeClr val="tx1"/>
                </a:solidFill>
              </a:rPr>
              <a:t>”. </a:t>
            </a:r>
            <a:endParaRPr lang="en-GB" sz="3000" dirty="0">
              <a:solidFill>
                <a:schemeClr val="tx1"/>
              </a:solidFill>
            </a:endParaRPr>
          </a:p>
          <a:p>
            <a:r>
              <a:rPr lang="en-GB" sz="3000" dirty="0">
                <a:solidFill>
                  <a:schemeClr val="tx1"/>
                </a:solidFill>
              </a:rPr>
              <a:t>Do not tell someone else’s story. </a:t>
            </a:r>
          </a:p>
          <a:p>
            <a:r>
              <a:rPr lang="en-GB" sz="3000" dirty="0">
                <a:solidFill>
                  <a:schemeClr val="tx1"/>
                </a:solidFill>
              </a:rPr>
              <a:t>Do not make false promises. </a:t>
            </a:r>
          </a:p>
          <a:p>
            <a:endParaRPr lang="en-GB" dirty="0"/>
          </a:p>
        </p:txBody>
      </p:sp>
      <p:sp>
        <p:nvSpPr>
          <p:cNvPr id="2" name="Title 1">
            <a:extLst>
              <a:ext uri="{FF2B5EF4-FFF2-40B4-BE49-F238E27FC236}">
                <a16:creationId xmlns="" xmlns:a16="http://schemas.microsoft.com/office/drawing/2014/main" id="{83EAD92C-137B-49EF-B7A0-8BEC990AC200}"/>
              </a:ext>
            </a:extLst>
          </p:cNvPr>
          <p:cNvSpPr>
            <a:spLocks noGrp="1"/>
          </p:cNvSpPr>
          <p:nvPr>
            <p:ph type="title" idx="4294967295"/>
          </p:nvPr>
        </p:nvSpPr>
        <p:spPr>
          <a:xfrm>
            <a:off x="720726" y="406400"/>
            <a:ext cx="10058400" cy="1371600"/>
          </a:xfrm>
        </p:spPr>
        <p:txBody>
          <a:bodyPr>
            <a:normAutofit/>
          </a:bodyPr>
          <a:lstStyle/>
          <a:p>
            <a:r>
              <a:rPr lang="en-GB" b="1" dirty="0" smtClean="0">
                <a:solidFill>
                  <a:schemeClr val="tx1"/>
                </a:solidFill>
              </a:rPr>
              <a:t>PFA </a:t>
            </a:r>
            <a:r>
              <a:rPr lang="en-GB" b="1" dirty="0">
                <a:solidFill>
                  <a:schemeClr val="tx1"/>
                </a:solidFill>
              </a:rPr>
              <a:t>:</a:t>
            </a:r>
            <a:r>
              <a:rPr lang="en-GB" dirty="0">
                <a:solidFill>
                  <a:schemeClr val="tx1"/>
                </a:solidFill>
              </a:rPr>
              <a:t> Look, </a:t>
            </a:r>
            <a:r>
              <a:rPr lang="en-GB" b="1" u="sng" dirty="0">
                <a:solidFill>
                  <a:schemeClr val="tx1"/>
                </a:solidFill>
              </a:rPr>
              <a:t>Listen</a:t>
            </a:r>
            <a:r>
              <a:rPr lang="en-GB" dirty="0">
                <a:solidFill>
                  <a:schemeClr val="tx1"/>
                </a:solidFill>
              </a:rPr>
              <a:t>, L</a:t>
            </a:r>
            <a:r>
              <a:rPr lang="en-GB" dirty="0" smtClean="0">
                <a:solidFill>
                  <a:schemeClr val="tx1"/>
                </a:solidFill>
              </a:rPr>
              <a:t>ink</a:t>
            </a:r>
            <a:endParaRPr lang="en-GB" dirty="0">
              <a:solidFill>
                <a:schemeClr val="tx1"/>
              </a:solidFill>
            </a:endParaRPr>
          </a:p>
        </p:txBody>
      </p:sp>
      <p:pic>
        <p:nvPicPr>
          <p:cNvPr id="11" name="Picture 10">
            <a:extLst>
              <a:ext uri="{FF2B5EF4-FFF2-40B4-BE49-F238E27FC236}">
                <a16:creationId xmlns="" xmlns:a16="http://schemas.microsoft.com/office/drawing/2014/main" id="{579DBAE8-174A-4C5E-8C1B-7B71AAC3C6E2}"/>
              </a:ext>
            </a:extLst>
          </p:cNvPr>
          <p:cNvPicPr>
            <a:picLocks noChangeAspect="1"/>
          </p:cNvPicPr>
          <p:nvPr/>
        </p:nvPicPr>
        <p:blipFill>
          <a:blip r:embed="rId5">
            <a:extLst>
              <a:ext uri="{837473B0-CC2E-450A-ABE3-18F120FF3D39}">
                <a1611:picAttrSrcUrl xmlns:a1611="http://schemas.microsoft.com/office/drawing/2016/11/main" xmlns="" r:id="rId6"/>
              </a:ext>
            </a:extLst>
          </a:blip>
          <a:stretch>
            <a:fillRect/>
          </a:stretch>
        </p:blipFill>
        <p:spPr>
          <a:xfrm>
            <a:off x="10585005" y="1778000"/>
            <a:ext cx="1502460" cy="1502460"/>
          </a:xfrm>
          <a:prstGeom prst="rect">
            <a:avLst/>
          </a:prstGeom>
        </p:spPr>
      </p:pic>
      <p:pic>
        <p:nvPicPr>
          <p:cNvPr id="5" name="Picture 4">
            <a:extLst>
              <a:ext uri="{FF2B5EF4-FFF2-40B4-BE49-F238E27FC236}">
                <a16:creationId xmlns="" xmlns:a16="http://schemas.microsoft.com/office/drawing/2014/main" id="{E29FC785-0666-41A3-821A-D13B39B0592F}"/>
              </a:ext>
            </a:extLst>
          </p:cNvPr>
          <p:cNvPicPr>
            <a:picLocks noChangeAspect="1"/>
          </p:cNvPicPr>
          <p:nvPr/>
        </p:nvPicPr>
        <p:blipFill rotWithShape="1">
          <a:blip r:embed="rId7"/>
          <a:srcRect l="40694" t="31683" r="41113" b="46799"/>
          <a:stretch/>
        </p:blipFill>
        <p:spPr>
          <a:xfrm>
            <a:off x="8686800" y="5057774"/>
            <a:ext cx="2814262" cy="1565657"/>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368523965"/>
      </p:ext>
    </p:extLst>
  </p:cSld>
  <p:clrMapOvr>
    <a:masterClrMapping/>
  </p:clrMapOvr>
  <p:transition spd="med" advTm="880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48DB961A-9D85-4ADC-8255-344E052A3B98}"/>
              </a:ext>
            </a:extLst>
          </p:cNvPr>
          <p:cNvPicPr>
            <a:picLocks noChangeAspect="1"/>
          </p:cNvPicPr>
          <p:nvPr/>
        </p:nvPicPr>
        <p:blipFill>
          <a:blip r:embed="rId5">
            <a:extLst>
              <a:ext uri="{837473B0-CC2E-450A-ABE3-18F120FF3D39}">
                <a1611:picAttrSrcUrl xmlns:a1611="http://schemas.microsoft.com/office/drawing/2016/11/main" xmlns="" r:id="rId6"/>
              </a:ext>
            </a:extLst>
          </a:blip>
          <a:stretch>
            <a:fillRect/>
          </a:stretch>
        </p:blipFill>
        <p:spPr>
          <a:xfrm>
            <a:off x="10402343" y="3043889"/>
            <a:ext cx="1554244" cy="1554244"/>
          </a:xfrm>
          <a:prstGeom prst="rect">
            <a:avLst/>
          </a:prstGeom>
        </p:spPr>
      </p:pic>
      <p:sp>
        <p:nvSpPr>
          <p:cNvPr id="3" name="Content Placeholder 2">
            <a:extLst>
              <a:ext uri="{FF2B5EF4-FFF2-40B4-BE49-F238E27FC236}">
                <a16:creationId xmlns="" xmlns:a16="http://schemas.microsoft.com/office/drawing/2014/main" id="{904766EE-FE90-446B-98C5-8434AA871E44}"/>
              </a:ext>
            </a:extLst>
          </p:cNvPr>
          <p:cNvSpPr>
            <a:spLocks noGrp="1"/>
          </p:cNvSpPr>
          <p:nvPr>
            <p:ph type="body" idx="1"/>
          </p:nvPr>
        </p:nvSpPr>
        <p:spPr/>
        <p:txBody>
          <a:bodyPr>
            <a:noAutofit/>
          </a:bodyPr>
          <a:lstStyle/>
          <a:p>
            <a:pPr marL="0" indent="0">
              <a:buNone/>
            </a:pPr>
            <a:r>
              <a:rPr lang="en-GB" sz="2000" dirty="0">
                <a:solidFill>
                  <a:schemeClr val="tx1"/>
                </a:solidFill>
                <a:latin typeface="Arial" panose="020B0604020202020204" pitchFamily="34" charset="0"/>
                <a:cs typeface="Arial" panose="020B0604020202020204" pitchFamily="34" charset="0"/>
              </a:rPr>
              <a:t> </a:t>
            </a:r>
          </a:p>
          <a:p>
            <a:r>
              <a:rPr lang="en-GB" sz="2000" dirty="0">
                <a:solidFill>
                  <a:schemeClr val="tx1"/>
                </a:solidFill>
                <a:latin typeface="Arial" panose="020B0604020202020204" pitchFamily="34" charset="0"/>
                <a:cs typeface="Arial" panose="020B0604020202020204" pitchFamily="34" charset="0"/>
              </a:rPr>
              <a:t>Advise  use of supports: e.g. family, </a:t>
            </a:r>
            <a:r>
              <a:rPr lang="en-GB" sz="2000" dirty="0" smtClean="0">
                <a:solidFill>
                  <a:schemeClr val="tx1"/>
                </a:solidFill>
                <a:latin typeface="Arial" panose="020B0604020202020204" pitchFamily="34" charset="0"/>
                <a:cs typeface="Arial" panose="020B0604020202020204" pitchFamily="34" charset="0"/>
              </a:rPr>
              <a:t>friends</a:t>
            </a:r>
            <a:r>
              <a:rPr lang="en-GB" sz="2000" dirty="0">
                <a:solidFill>
                  <a:schemeClr val="tx1"/>
                </a:solidFill>
                <a:latin typeface="Arial" panose="020B0604020202020204" pitchFamily="34" charset="0"/>
                <a:cs typeface="Arial" panose="020B0604020202020204" pitchFamily="34" charset="0"/>
              </a:rPr>
              <a:t> </a:t>
            </a:r>
            <a:r>
              <a:rPr lang="en-GB" sz="2000" dirty="0" smtClean="0">
                <a:solidFill>
                  <a:schemeClr val="tx1"/>
                </a:solidFill>
                <a:latin typeface="Arial" panose="020B0604020202020204" pitchFamily="34" charset="0"/>
                <a:cs typeface="Arial" panose="020B0604020202020204" pitchFamily="34" charset="0"/>
              </a:rPr>
              <a:t>and local services and agencies. </a:t>
            </a:r>
            <a:endParaRPr lang="en-GB" sz="2000" dirty="0">
              <a:solidFill>
                <a:schemeClr val="tx1"/>
              </a:solidFill>
              <a:latin typeface="Arial" panose="020B0604020202020204" pitchFamily="34" charset="0"/>
              <a:cs typeface="Arial" panose="020B0604020202020204" pitchFamily="34" charset="0"/>
            </a:endParaRPr>
          </a:p>
          <a:p>
            <a:r>
              <a:rPr lang="en-GB" sz="2000" dirty="0" smtClean="0">
                <a:solidFill>
                  <a:schemeClr val="tx1"/>
                </a:solidFill>
                <a:latin typeface="Arial" panose="020B0604020202020204" pitchFamily="34" charset="0"/>
                <a:cs typeface="Arial" panose="020B0604020202020204" pitchFamily="34" charset="0"/>
              </a:rPr>
              <a:t>Give </a:t>
            </a:r>
            <a:r>
              <a:rPr lang="en-GB" sz="2000" dirty="0">
                <a:solidFill>
                  <a:schemeClr val="tx1"/>
                </a:solidFill>
                <a:latin typeface="Arial" panose="020B0604020202020204" pitchFamily="34" charset="0"/>
                <a:cs typeface="Arial" panose="020B0604020202020204" pitchFamily="34" charset="0"/>
              </a:rPr>
              <a:t>reminders  about times they have felt safe and what enables them to feel safe now.</a:t>
            </a:r>
          </a:p>
          <a:p>
            <a:r>
              <a:rPr lang="en-GB" sz="2000" dirty="0">
                <a:solidFill>
                  <a:schemeClr val="tx1"/>
                </a:solidFill>
                <a:latin typeface="Arial" panose="020B0604020202020204" pitchFamily="34" charset="0"/>
                <a:cs typeface="Arial" panose="020B0604020202020204" pitchFamily="34" charset="0"/>
              </a:rPr>
              <a:t>Keep in contact and arrange a further ‘check in’ meeting. </a:t>
            </a:r>
          </a:p>
          <a:p>
            <a:r>
              <a:rPr lang="en-GB" sz="2000" dirty="0">
                <a:solidFill>
                  <a:schemeClr val="tx1"/>
                </a:solidFill>
                <a:latin typeface="Arial" panose="020B0604020202020204" pitchFamily="34" charset="0"/>
                <a:cs typeface="Arial" panose="020B0604020202020204" pitchFamily="34" charset="0"/>
              </a:rPr>
              <a:t>Encourage those around them to remain as supportive and remind them to monitor conversations. </a:t>
            </a:r>
          </a:p>
          <a:p>
            <a:r>
              <a:rPr lang="en-GB" sz="2000" dirty="0">
                <a:solidFill>
                  <a:schemeClr val="tx1"/>
                </a:solidFill>
                <a:latin typeface="Arial" panose="020B0604020202020204" pitchFamily="34" charset="0"/>
                <a:cs typeface="Arial" panose="020B0604020202020204" pitchFamily="34" charset="0"/>
              </a:rPr>
              <a:t>Try and keep as much of a routine as possible e.g. </a:t>
            </a:r>
            <a:r>
              <a:rPr lang="en-GB" sz="2000" dirty="0" smtClean="0">
                <a:solidFill>
                  <a:schemeClr val="tx1"/>
                </a:solidFill>
                <a:latin typeface="Arial" panose="020B0604020202020204" pitchFamily="34" charset="0"/>
                <a:cs typeface="Arial" panose="020B0604020202020204" pitchFamily="34" charset="0"/>
              </a:rPr>
              <a:t>meeting with friends, engaging in pastimes, going to part time work etc</a:t>
            </a:r>
            <a:r>
              <a:rPr lang="en-GB" sz="2000" dirty="0">
                <a:solidFill>
                  <a:schemeClr val="tx1"/>
                </a:solidFill>
                <a:latin typeface="Arial" panose="020B0604020202020204" pitchFamily="34" charset="0"/>
                <a:cs typeface="Arial" panose="020B0604020202020204" pitchFamily="34" charset="0"/>
              </a:rPr>
              <a:t>. </a:t>
            </a:r>
            <a:endParaRPr lang="en-GB" sz="2000" dirty="0" smtClean="0">
              <a:solidFill>
                <a:schemeClr val="tx1"/>
              </a:solidFill>
              <a:latin typeface="Arial" panose="020B0604020202020204" pitchFamily="34" charset="0"/>
              <a:cs typeface="Arial" panose="020B0604020202020204" pitchFamily="34" charset="0"/>
            </a:endParaRPr>
          </a:p>
          <a:p>
            <a:r>
              <a:rPr lang="en-GB" sz="2000" dirty="0" smtClean="0">
                <a:solidFill>
                  <a:schemeClr val="tx1"/>
                </a:solidFill>
                <a:latin typeface="Arial" panose="020B0604020202020204" pitchFamily="34" charset="0"/>
                <a:cs typeface="Arial" panose="020B0604020202020204" pitchFamily="34" charset="0"/>
              </a:rPr>
              <a:t>Highlight any activities from the NEPS Well being toolkit  that you feel might be helpful e.g. relaxation strategies,  square breathing etc. </a:t>
            </a:r>
          </a:p>
          <a:p>
            <a:endParaRPr lang="en-GB" sz="2000" dirty="0" smtClean="0">
              <a:solidFill>
                <a:schemeClr val="tx1"/>
              </a:solidFill>
              <a:latin typeface="Arial" panose="020B0604020202020204" pitchFamily="34" charset="0"/>
              <a:cs typeface="Arial" panose="020B0604020202020204" pitchFamily="34" charset="0"/>
            </a:endParaRPr>
          </a:p>
          <a:p>
            <a:endParaRPr lang="en-GB" sz="2000" dirty="0">
              <a:solidFill>
                <a:schemeClr val="tx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 xmlns:a16="http://schemas.microsoft.com/office/drawing/2014/main" id="{3EB85A80-28AC-428D-9583-09A52A08AC28}"/>
              </a:ext>
            </a:extLst>
          </p:cNvPr>
          <p:cNvSpPr>
            <a:spLocks noGrp="1"/>
          </p:cNvSpPr>
          <p:nvPr>
            <p:ph type="title" idx="4294967295"/>
          </p:nvPr>
        </p:nvSpPr>
        <p:spPr>
          <a:xfrm>
            <a:off x="720726" y="340260"/>
            <a:ext cx="10058400" cy="1117600"/>
          </a:xfrm>
        </p:spPr>
        <p:txBody>
          <a:bodyPr>
            <a:normAutofit/>
          </a:bodyPr>
          <a:lstStyle/>
          <a:p>
            <a:r>
              <a:rPr lang="en-GB" sz="4800" b="1" dirty="0">
                <a:latin typeface="Arial" panose="020B0604020202020204" pitchFamily="34" charset="0"/>
                <a:cs typeface="Arial" panose="020B0604020202020204" pitchFamily="34" charset="0"/>
              </a:rPr>
              <a:t>PFA: </a:t>
            </a:r>
            <a:r>
              <a:rPr lang="en-GB" sz="4800" dirty="0">
                <a:latin typeface="Arial" panose="020B0604020202020204" pitchFamily="34" charset="0"/>
                <a:cs typeface="Arial" panose="020B0604020202020204" pitchFamily="34" charset="0"/>
              </a:rPr>
              <a:t>Look, Listen, </a:t>
            </a:r>
            <a:r>
              <a:rPr lang="en-GB" sz="4800" b="1" u="sng" dirty="0">
                <a:latin typeface="Arial" panose="020B0604020202020204" pitchFamily="34" charset="0"/>
                <a:cs typeface="Arial" panose="020B0604020202020204" pitchFamily="34" charset="0"/>
              </a:rPr>
              <a:t>Link</a:t>
            </a:r>
            <a:r>
              <a:rPr lang="en-GB" sz="4800" b="1" dirty="0">
                <a:latin typeface="Arial" panose="020B0604020202020204" pitchFamily="34" charset="0"/>
                <a:cs typeface="Arial" panose="020B0604020202020204" pitchFamily="34" charset="0"/>
              </a:rPr>
              <a:t> </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334217008"/>
      </p:ext>
    </p:extLst>
  </p:cSld>
  <p:clrMapOvr>
    <a:masterClrMapping/>
  </p:clrMapOvr>
  <p:transition spd="med" advTm="6984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DFF053-CCAF-442D-BADF-ADEAA72A6F61}"/>
              </a:ext>
            </a:extLst>
          </p:cNvPr>
          <p:cNvSpPr>
            <a:spLocks noGrp="1"/>
          </p:cNvSpPr>
          <p:nvPr>
            <p:ph type="title"/>
          </p:nvPr>
        </p:nvSpPr>
        <p:spPr/>
        <p:txBody>
          <a:bodyPr>
            <a:normAutofit/>
          </a:bodyPr>
          <a:lstStyle/>
          <a:p>
            <a:r>
              <a:rPr lang="en-GB" sz="3600" b="1" dirty="0" smtClean="0">
                <a:latin typeface="Arial" panose="020B0604020202020204" pitchFamily="34" charset="0"/>
                <a:cs typeface="Arial" panose="020B0604020202020204" pitchFamily="34" charset="0"/>
              </a:rPr>
              <a:t/>
            </a:r>
            <a:br>
              <a:rPr lang="en-GB" sz="3600" b="1" dirty="0" smtClean="0">
                <a:latin typeface="Arial" panose="020B0604020202020204" pitchFamily="34" charset="0"/>
                <a:cs typeface="Arial" panose="020B0604020202020204" pitchFamily="34" charset="0"/>
              </a:rPr>
            </a:br>
            <a:r>
              <a:rPr lang="en-IE" sz="3600" dirty="0" smtClean="0">
                <a:latin typeface="Calibri"/>
                <a:cs typeface="Calibri"/>
              </a:rPr>
              <a:t>Sources </a:t>
            </a:r>
            <a:r>
              <a:rPr lang="en-IE" sz="3600" dirty="0">
                <a:latin typeface="Calibri"/>
                <a:cs typeface="Calibri"/>
              </a:rPr>
              <a:t>of additional </a:t>
            </a:r>
            <a:r>
              <a:rPr lang="en-IE" sz="3600" dirty="0" smtClean="0">
                <a:latin typeface="Calibri"/>
                <a:cs typeface="Calibri"/>
              </a:rPr>
              <a:t>support </a:t>
            </a:r>
            <a:endParaRPr lang="en-IE" sz="3600"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 xmlns:a16="http://schemas.microsoft.com/office/drawing/2014/main" id="{E6DD4273-403D-465A-9F8D-D7BE6C1657DD}"/>
              </a:ext>
            </a:extLst>
          </p:cNvPr>
          <p:cNvSpPr>
            <a:spLocks noGrp="1"/>
          </p:cNvSpPr>
          <p:nvPr>
            <p:ph sz="quarter" idx="13"/>
          </p:nvPr>
        </p:nvSpPr>
        <p:spPr/>
        <p:txBody>
          <a:bodyPr vert="horz" lIns="91440" tIns="45720" rIns="91440" bIns="45720" rtlCol="0" anchor="t">
            <a:normAutofit/>
          </a:bodyPr>
          <a:lstStyle/>
          <a:p>
            <a:pPr marL="0" indent="0">
              <a:buNone/>
            </a:pPr>
            <a:endParaRPr lang="en-GB" dirty="0">
              <a:latin typeface="Calibri"/>
              <a:cs typeface="Calibri"/>
            </a:endParaRPr>
          </a:p>
          <a:p>
            <a:pPr marL="0" indent="0">
              <a:buNone/>
            </a:pPr>
            <a:endParaRPr lang="en-GB" dirty="0">
              <a:latin typeface="Calibri"/>
              <a:cs typeface="Calibri"/>
            </a:endParaRPr>
          </a:p>
        </p:txBody>
      </p:sp>
      <p:sp>
        <p:nvSpPr>
          <p:cNvPr id="3" name="Content Placeholder 2">
            <a:extLst>
              <a:ext uri="{FF2B5EF4-FFF2-40B4-BE49-F238E27FC236}">
                <a16:creationId xmlns="" xmlns:a16="http://schemas.microsoft.com/office/drawing/2014/main" id="{868FF815-826F-4549-B023-5B4D2901463B}"/>
              </a:ext>
            </a:extLst>
          </p:cNvPr>
          <p:cNvSpPr>
            <a:spLocks noGrp="1"/>
          </p:cNvSpPr>
          <p:nvPr>
            <p:ph sz="quarter" idx="14"/>
          </p:nvPr>
        </p:nvSpPr>
        <p:spPr/>
        <p:txBody>
          <a:bodyPr vert="horz" lIns="91440" tIns="45720" rIns="91440" bIns="45720" rtlCol="0" anchor="t">
            <a:normAutofit fontScale="77500" lnSpcReduction="20000"/>
          </a:bodyPr>
          <a:lstStyle/>
          <a:p>
            <a:pPr marL="0" indent="0">
              <a:spcBef>
                <a:spcPts val="0"/>
              </a:spcBef>
              <a:buNone/>
            </a:pPr>
            <a:r>
              <a:rPr lang="en-US" b="1" dirty="0">
                <a:solidFill>
                  <a:schemeClr val="tx1"/>
                </a:solidFill>
                <a:latin typeface="Calibri" panose="020F0502020204030204" pitchFamily="34" charset="0"/>
                <a:ea typeface="+mn-lt"/>
                <a:cs typeface="Calibri" panose="020F0502020204030204" pitchFamily="34" charset="0"/>
              </a:rPr>
              <a:t>Barnardos</a:t>
            </a:r>
            <a:endParaRPr lang="en-US" dirty="0">
              <a:solidFill>
                <a:schemeClr val="tx1"/>
              </a:solidFill>
              <a:latin typeface="Calibri" panose="020F0502020204030204" pitchFamily="34" charset="0"/>
              <a:ea typeface="+mn-lt"/>
              <a:cs typeface="Calibri" panose="020F0502020204030204" pitchFamily="34" charset="0"/>
            </a:endParaRPr>
          </a:p>
          <a:p>
            <a:pPr marL="0" indent="0">
              <a:spcBef>
                <a:spcPts val="0"/>
              </a:spcBef>
              <a:buNone/>
            </a:pPr>
            <a:r>
              <a:rPr lang="en-US" dirty="0">
                <a:solidFill>
                  <a:schemeClr val="tx1"/>
                </a:solidFill>
                <a:latin typeface="Calibri" panose="020F0502020204030204" pitchFamily="34" charset="0"/>
                <a:ea typeface="+mn-lt"/>
                <a:cs typeface="Calibri" panose="020F0502020204030204" pitchFamily="34" charset="0"/>
              </a:rPr>
              <a:t>Barnardos provide a national telephone support service for parents, in response to the challenges they are facing during the COVID-19 pandemic. Freephone 1800 910 123 from 10am to 2pm, Monday to Friday.</a:t>
            </a:r>
          </a:p>
          <a:p>
            <a:pPr marL="0" indent="0">
              <a:spcBef>
                <a:spcPts val="0"/>
              </a:spcBef>
              <a:buNone/>
            </a:pPr>
            <a:endParaRPr lang="en-US" dirty="0">
              <a:solidFill>
                <a:schemeClr val="tx1"/>
              </a:solidFill>
              <a:latin typeface="Calibri" panose="020F0502020204030204" pitchFamily="34" charset="0"/>
              <a:ea typeface="+mn-lt"/>
              <a:cs typeface="Calibri" panose="020F0502020204030204" pitchFamily="34" charset="0"/>
            </a:endParaRPr>
          </a:p>
          <a:p>
            <a:pPr marL="0" indent="0">
              <a:spcBef>
                <a:spcPts val="0"/>
              </a:spcBef>
              <a:buNone/>
            </a:pPr>
            <a:endParaRPr lang="en-US" dirty="0">
              <a:solidFill>
                <a:schemeClr val="tx1"/>
              </a:solidFill>
              <a:latin typeface="Calibri" panose="020F0502020204030204" pitchFamily="34" charset="0"/>
              <a:ea typeface="+mn-lt"/>
              <a:cs typeface="Calibri" panose="020F0502020204030204" pitchFamily="34" charset="0"/>
            </a:endParaRPr>
          </a:p>
          <a:p>
            <a:pPr marL="0" indent="0">
              <a:spcBef>
                <a:spcPts val="0"/>
              </a:spcBef>
              <a:buNone/>
            </a:pPr>
            <a:r>
              <a:rPr lang="en-US" b="1" dirty="0">
                <a:solidFill>
                  <a:schemeClr val="tx1"/>
                </a:solidFill>
                <a:latin typeface="Calibri" panose="020F0502020204030204" pitchFamily="34" charset="0"/>
                <a:ea typeface="+mn-lt"/>
                <a:cs typeface="Calibri" panose="020F0502020204030204" pitchFamily="34" charset="0"/>
              </a:rPr>
              <a:t>SpunOut.ie</a:t>
            </a:r>
            <a:endParaRPr lang="en-US" dirty="0">
              <a:solidFill>
                <a:schemeClr val="tx1"/>
              </a:solidFill>
              <a:latin typeface="Calibri" panose="020F0502020204030204" pitchFamily="34" charset="0"/>
              <a:ea typeface="+mn-lt"/>
              <a:cs typeface="Calibri" panose="020F0502020204030204" pitchFamily="34" charset="0"/>
            </a:endParaRPr>
          </a:p>
          <a:p>
            <a:pPr marL="0" indent="0">
              <a:spcBef>
                <a:spcPts val="0"/>
              </a:spcBef>
              <a:buNone/>
            </a:pPr>
            <a:r>
              <a:rPr lang="en-US" dirty="0">
                <a:solidFill>
                  <a:schemeClr val="tx1"/>
                </a:solidFill>
                <a:latin typeface="Calibri" panose="020F0502020204030204" pitchFamily="34" charset="0"/>
                <a:ea typeface="+mn-lt"/>
                <a:cs typeface="Calibri" panose="020F0502020204030204" pitchFamily="34" charset="0"/>
              </a:rPr>
              <a:t>SpunOut.ie provides a wide range of articles and information for young people, on many different topics, including mental health.</a:t>
            </a:r>
          </a:p>
          <a:p>
            <a:pPr>
              <a:spcBef>
                <a:spcPts val="0"/>
              </a:spcBef>
              <a:buFont typeface="Symbol"/>
              <a:buChar char="•"/>
            </a:pPr>
            <a:r>
              <a:rPr lang="en-US" dirty="0">
                <a:solidFill>
                  <a:schemeClr val="tx1"/>
                </a:solidFill>
                <a:latin typeface="Calibri" panose="020F0502020204030204" pitchFamily="34" charset="0"/>
                <a:ea typeface="+mn-lt"/>
                <a:cs typeface="Calibri" panose="020F0502020204030204" pitchFamily="34" charset="0"/>
              </a:rPr>
              <a:t>text SPUNOUT to 086 1800 280 to chat to a trained volunteer (standard message rates may apply)</a:t>
            </a:r>
          </a:p>
          <a:p>
            <a:pPr>
              <a:spcBef>
                <a:spcPts val="0"/>
              </a:spcBef>
              <a:buFont typeface="Symbol"/>
              <a:buChar char="•"/>
            </a:pPr>
            <a:r>
              <a:rPr lang="en-US" dirty="0">
                <a:solidFill>
                  <a:schemeClr val="tx1"/>
                </a:solidFill>
                <a:latin typeface="Calibri" panose="020F0502020204030204" pitchFamily="34" charset="0"/>
                <a:ea typeface="+mn-lt"/>
                <a:cs typeface="Calibri" panose="020F0502020204030204" pitchFamily="34" charset="0"/>
              </a:rPr>
              <a:t>visit </a:t>
            </a:r>
            <a:r>
              <a:rPr lang="en-US" dirty="0">
                <a:solidFill>
                  <a:schemeClr val="tx1"/>
                </a:solidFill>
                <a:latin typeface="Calibri" panose="020F0502020204030204" pitchFamily="34" charset="0"/>
                <a:ea typeface="+mn-lt"/>
                <a:cs typeface="Calibri" panose="020F0502020204030204" pitchFamily="34" charset="0"/>
                <a:hlinkClick r:id="rId5">
                  <a:extLst>
                    <a:ext uri="{A12FA001-AC4F-418D-AE19-62706E023703}">
                      <ahyp:hlinkClr xmlns:ahyp="http://schemas.microsoft.com/office/drawing/2018/hyperlinkcolor" xmlns="" val="tx"/>
                    </a:ext>
                  </a:extLst>
                </a:hlinkClick>
              </a:rPr>
              <a:t>www.spunout.ie</a:t>
            </a:r>
            <a:r>
              <a:rPr lang="en-US" dirty="0">
                <a:solidFill>
                  <a:schemeClr val="tx1"/>
                </a:solidFill>
                <a:latin typeface="Calibri" panose="020F0502020204030204" pitchFamily="34" charset="0"/>
                <a:ea typeface="+mn-lt"/>
                <a:cs typeface="Calibri" panose="020F0502020204030204" pitchFamily="34" charset="0"/>
              </a:rPr>
              <a:t> for more information</a:t>
            </a:r>
          </a:p>
          <a:p>
            <a:pPr marL="0" indent="0">
              <a:spcBef>
                <a:spcPts val="0"/>
              </a:spcBef>
              <a:buNone/>
            </a:pPr>
            <a:endParaRPr lang="en-US" dirty="0">
              <a:solidFill>
                <a:schemeClr val="tx1"/>
              </a:solidFill>
              <a:latin typeface="Calibri" panose="020F0502020204030204" pitchFamily="34" charset="0"/>
              <a:ea typeface="+mn-lt"/>
              <a:cs typeface="Calibri" panose="020F0502020204030204" pitchFamily="34" charset="0"/>
            </a:endParaRPr>
          </a:p>
          <a:p>
            <a:pPr marL="0" indent="0">
              <a:spcBef>
                <a:spcPts val="0"/>
              </a:spcBef>
              <a:buNone/>
            </a:pPr>
            <a:endParaRPr lang="en-US" dirty="0">
              <a:solidFill>
                <a:schemeClr val="tx1"/>
              </a:solidFill>
              <a:latin typeface="Calibri" panose="020F0502020204030204" pitchFamily="34" charset="0"/>
              <a:ea typeface="+mn-lt"/>
              <a:cs typeface="Calibri" panose="020F0502020204030204" pitchFamily="34" charset="0"/>
            </a:endParaRPr>
          </a:p>
          <a:p>
            <a:pPr marL="0" indent="0">
              <a:spcBef>
                <a:spcPts val="0"/>
              </a:spcBef>
              <a:buNone/>
            </a:pPr>
            <a:r>
              <a:rPr lang="en-US" b="1" dirty="0">
                <a:solidFill>
                  <a:schemeClr val="tx1"/>
                </a:solidFill>
                <a:latin typeface="Calibri" panose="020F0502020204030204" pitchFamily="34" charset="0"/>
                <a:ea typeface="+mn-lt"/>
                <a:cs typeface="Calibri" panose="020F0502020204030204" pitchFamily="34" charset="0"/>
              </a:rPr>
              <a:t>Pieta House</a:t>
            </a:r>
            <a:endParaRPr lang="en-US" dirty="0">
              <a:solidFill>
                <a:schemeClr val="tx1"/>
              </a:solidFill>
              <a:latin typeface="Calibri" panose="020F0502020204030204" pitchFamily="34" charset="0"/>
              <a:ea typeface="+mn-lt"/>
              <a:cs typeface="Calibri" panose="020F0502020204030204" pitchFamily="34" charset="0"/>
            </a:endParaRPr>
          </a:p>
          <a:p>
            <a:pPr marL="0" indent="0">
              <a:spcBef>
                <a:spcPts val="0"/>
              </a:spcBef>
              <a:buNone/>
            </a:pPr>
            <a:r>
              <a:rPr lang="en-US" dirty="0">
                <a:solidFill>
                  <a:schemeClr val="tx1"/>
                </a:solidFill>
                <a:latin typeface="Calibri" panose="020F0502020204030204" pitchFamily="34" charset="0"/>
                <a:ea typeface="+mn-lt"/>
                <a:cs typeface="Calibri" panose="020F0502020204030204" pitchFamily="34" charset="0"/>
              </a:rPr>
              <a:t>Pieta provides free therapy to those engaging in self-harm, with suicidal ideation, or bereaved by suicide.</a:t>
            </a:r>
          </a:p>
          <a:p>
            <a:pPr>
              <a:spcBef>
                <a:spcPts val="0"/>
              </a:spcBef>
              <a:buFont typeface="Symbol"/>
              <a:buChar char="•"/>
            </a:pPr>
            <a:r>
              <a:rPr lang="en-US" dirty="0">
                <a:solidFill>
                  <a:schemeClr val="tx1"/>
                </a:solidFill>
                <a:latin typeface="Calibri" panose="020F0502020204030204" pitchFamily="34" charset="0"/>
                <a:ea typeface="+mn-lt"/>
                <a:cs typeface="Calibri" panose="020F0502020204030204" pitchFamily="34" charset="0"/>
              </a:rPr>
              <a:t>visit </a:t>
            </a:r>
            <a:r>
              <a:rPr lang="en-US" dirty="0">
                <a:solidFill>
                  <a:schemeClr val="tx1"/>
                </a:solidFill>
                <a:latin typeface="Calibri" panose="020F0502020204030204" pitchFamily="34" charset="0"/>
                <a:ea typeface="+mn-lt"/>
                <a:cs typeface="Calibri" panose="020F0502020204030204" pitchFamily="34" charset="0"/>
                <a:hlinkClick r:id="rId6">
                  <a:extLst>
                    <a:ext uri="{A12FA001-AC4F-418D-AE19-62706E023703}">
                      <ahyp:hlinkClr xmlns:ahyp="http://schemas.microsoft.com/office/drawing/2018/hyperlinkcolor" xmlns="" val="tx"/>
                    </a:ext>
                  </a:extLst>
                </a:hlinkClick>
              </a:rPr>
              <a:t>pieta.ie</a:t>
            </a:r>
            <a:r>
              <a:rPr lang="en-US" dirty="0">
                <a:solidFill>
                  <a:schemeClr val="tx1"/>
                </a:solidFill>
                <a:latin typeface="Calibri" panose="020F0502020204030204" pitchFamily="34" charset="0"/>
                <a:ea typeface="+mn-lt"/>
                <a:cs typeface="Calibri" panose="020F0502020204030204" pitchFamily="34" charset="0"/>
              </a:rPr>
              <a:t> for more information</a:t>
            </a:r>
          </a:p>
          <a:p>
            <a:pPr>
              <a:spcBef>
                <a:spcPts val="0"/>
              </a:spcBef>
              <a:buFont typeface="Symbol"/>
              <a:buChar char="•"/>
            </a:pPr>
            <a:r>
              <a:rPr lang="en-US" dirty="0">
                <a:solidFill>
                  <a:schemeClr val="tx1"/>
                </a:solidFill>
                <a:latin typeface="Calibri" panose="020F0502020204030204" pitchFamily="34" charset="0"/>
                <a:ea typeface="+mn-lt"/>
                <a:cs typeface="Calibri" panose="020F0502020204030204" pitchFamily="34" charset="0"/>
              </a:rPr>
              <a:t>call free on 1800 247 247</a:t>
            </a:r>
          </a:p>
          <a:p>
            <a:pPr>
              <a:spcBef>
                <a:spcPts val="0"/>
              </a:spcBef>
              <a:buFont typeface="Symbol"/>
              <a:buChar char="•"/>
            </a:pPr>
            <a:r>
              <a:rPr lang="en-US" dirty="0">
                <a:solidFill>
                  <a:schemeClr val="tx1"/>
                </a:solidFill>
                <a:latin typeface="Calibri" panose="020F0502020204030204" pitchFamily="34" charset="0"/>
                <a:ea typeface="+mn-lt"/>
                <a:cs typeface="Calibri" panose="020F0502020204030204" pitchFamily="34" charset="0"/>
              </a:rPr>
              <a:t>text help to 51444</a:t>
            </a:r>
          </a:p>
          <a:p>
            <a:pPr marL="0" indent="0">
              <a:spcBef>
                <a:spcPts val="0"/>
              </a:spcBef>
              <a:buNone/>
            </a:pPr>
            <a:endParaRPr lang="en-US" dirty="0">
              <a:latin typeface="Calibri" panose="020F0502020204030204" pitchFamily="34" charset="0"/>
              <a:ea typeface="+mn-lt"/>
              <a:cs typeface="Calibri" panose="020F0502020204030204" pitchFamily="34" charset="0"/>
            </a:endParaRPr>
          </a:p>
          <a:p>
            <a:pPr marL="0" indent="0">
              <a:buNone/>
            </a:pPr>
            <a:endParaRPr lang="en-GB" dirty="0">
              <a:ea typeface="+mn-lt"/>
              <a:cs typeface="+mn-lt"/>
            </a:endParaRPr>
          </a:p>
          <a:p>
            <a:pPr marL="0" indent="0">
              <a:spcBef>
                <a:spcPts val="0"/>
              </a:spcBef>
              <a:buNone/>
            </a:pPr>
            <a:endParaRPr lang="en-US" dirty="0">
              <a:ea typeface="+mn-lt"/>
              <a:cs typeface="+mn-lt"/>
            </a:endParaRPr>
          </a:p>
        </p:txBody>
      </p:sp>
      <p:pic>
        <p:nvPicPr>
          <p:cNvPr id="6" name="Picture 10">
            <a:extLst>
              <a:ext uri="{FF2B5EF4-FFF2-40B4-BE49-F238E27FC236}">
                <a16:creationId xmlns="" xmlns:a16="http://schemas.microsoft.com/office/drawing/2014/main" id="{CCE027FC-6E7E-4752-88A0-119D480E6484}"/>
              </a:ext>
            </a:extLst>
          </p:cNvPr>
          <p:cNvPicPr>
            <a:picLocks noChangeAspect="1"/>
          </p:cNvPicPr>
          <p:nvPr/>
        </p:nvPicPr>
        <p:blipFill>
          <a:blip r:embed="rId7"/>
          <a:stretch>
            <a:fillRect/>
          </a:stretch>
        </p:blipFill>
        <p:spPr>
          <a:xfrm>
            <a:off x="8761682" y="319620"/>
            <a:ext cx="1768966" cy="1435198"/>
          </a:xfrm>
          <a:prstGeom prst="rect">
            <a:avLst/>
          </a:prstGeom>
        </p:spPr>
      </p:pic>
      <p:sp>
        <p:nvSpPr>
          <p:cNvPr id="7" name="TextBox 6">
            <a:extLst>
              <a:ext uri="{FF2B5EF4-FFF2-40B4-BE49-F238E27FC236}">
                <a16:creationId xmlns="" xmlns:a16="http://schemas.microsoft.com/office/drawing/2014/main" id="{5D6085E5-EBC7-4EF1-A08B-5F2DAD0F6F7D}"/>
              </a:ext>
            </a:extLst>
          </p:cNvPr>
          <p:cNvSpPr txBox="1"/>
          <p:nvPr/>
        </p:nvSpPr>
        <p:spPr>
          <a:xfrm>
            <a:off x="1717730" y="2789696"/>
            <a:ext cx="4339525" cy="33393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latin typeface="Calibri" panose="020F0502020204030204" pitchFamily="34" charset="0"/>
                <a:cs typeface="Calibri" panose="020F0502020204030204" pitchFamily="34" charset="0"/>
              </a:rPr>
              <a:t>Childline (ISPCC)</a:t>
            </a:r>
          </a:p>
          <a:p>
            <a:r>
              <a:rPr lang="en-US" sz="1100" dirty="0">
                <a:latin typeface="Calibri" panose="020F0502020204030204" pitchFamily="34" charset="0"/>
                <a:cs typeface="Calibri" panose="020F0502020204030204" pitchFamily="34" charset="0"/>
              </a:rPr>
              <a:t>Ireland's 24-hour national listening service for young people up to the age of 18.</a:t>
            </a:r>
          </a:p>
          <a:p>
            <a:pPr>
              <a:buChar char="•"/>
            </a:pPr>
            <a:r>
              <a:rPr lang="en-US" sz="1100" dirty="0">
                <a:latin typeface="Calibri" panose="020F0502020204030204" pitchFamily="34" charset="0"/>
                <a:cs typeface="Calibri" panose="020F0502020204030204" pitchFamily="34" charset="0"/>
              </a:rPr>
              <a:t>freephone 1800 666 666 (any time, day or night)</a:t>
            </a:r>
          </a:p>
          <a:p>
            <a:pPr>
              <a:buChar char="•"/>
            </a:pPr>
            <a:r>
              <a:rPr lang="en-US" sz="1100" dirty="0">
                <a:latin typeface="Calibri" panose="020F0502020204030204" pitchFamily="34" charset="0"/>
                <a:cs typeface="Calibri" panose="020F0502020204030204" pitchFamily="34" charset="0"/>
              </a:rPr>
              <a:t>text 50101 (from 10am to 4pm every day)</a:t>
            </a:r>
          </a:p>
          <a:p>
            <a:pPr>
              <a:buChar char="•"/>
            </a:pPr>
            <a:r>
              <a:rPr lang="en-US" sz="1100" dirty="0">
                <a:latin typeface="Calibri" panose="020F0502020204030204" pitchFamily="34" charset="0"/>
                <a:cs typeface="Calibri" panose="020F0502020204030204" pitchFamily="34" charset="0"/>
              </a:rPr>
              <a:t>chat online at </a:t>
            </a:r>
            <a:r>
              <a:rPr lang="en-US" sz="1100" dirty="0">
                <a:solidFill>
                  <a:srgbClr val="2C55A2"/>
                </a:solidFill>
                <a:latin typeface="Calibri" panose="020F0502020204030204" pitchFamily="34" charset="0"/>
                <a:cs typeface="Calibri" panose="020F0502020204030204" pitchFamily="34" charset="0"/>
                <a:hlinkClick r:id="rId8"/>
              </a:rPr>
              <a:t>www.childline.ie</a:t>
            </a:r>
            <a:r>
              <a:rPr lang="en-US" sz="1100" dirty="0">
                <a:latin typeface="Calibri" panose="020F0502020204030204" pitchFamily="34" charset="0"/>
                <a:cs typeface="Calibri" panose="020F0502020204030204" pitchFamily="34" charset="0"/>
              </a:rPr>
              <a:t> (from 10am to 4pm every day)</a:t>
            </a:r>
          </a:p>
          <a:p>
            <a:endParaRPr lang="en-US" sz="1100" dirty="0">
              <a:latin typeface="Calibri" panose="020F0502020204030204" pitchFamily="34" charset="0"/>
              <a:cs typeface="Calibri" panose="020F0502020204030204" pitchFamily="34" charset="0"/>
            </a:endParaRPr>
          </a:p>
          <a:p>
            <a:r>
              <a:rPr lang="en-US" sz="1100" b="1" dirty="0">
                <a:latin typeface="Calibri" panose="020F0502020204030204" pitchFamily="34" charset="0"/>
                <a:cs typeface="Calibri" panose="020F0502020204030204" pitchFamily="34" charset="0"/>
              </a:rPr>
              <a:t>Jigsaw</a:t>
            </a:r>
          </a:p>
          <a:p>
            <a:r>
              <a:rPr lang="en-US" sz="1100" dirty="0">
                <a:latin typeface="Calibri" panose="020F0502020204030204" pitchFamily="34" charset="0"/>
                <a:cs typeface="Calibri" panose="020F0502020204030204" pitchFamily="34" charset="0"/>
              </a:rPr>
              <a:t>The Jigsaw Support Line is available for free mental health support and advice to young people aged 12 to 25 years old, and parents or concerned adults in Ireland.</a:t>
            </a:r>
          </a:p>
          <a:p>
            <a:pPr>
              <a:buChar char="•"/>
            </a:pPr>
            <a:r>
              <a:rPr lang="en-US" sz="1100" dirty="0">
                <a:latin typeface="Calibri" panose="020F0502020204030204" pitchFamily="34" charset="0"/>
                <a:cs typeface="Calibri" panose="020F0502020204030204" pitchFamily="34" charset="0"/>
              </a:rPr>
              <a:t>freephone 1800 544729 (from 1pm to 5pm Monday to Friday)</a:t>
            </a:r>
          </a:p>
          <a:p>
            <a:pPr>
              <a:buChar char="•"/>
            </a:pPr>
            <a:r>
              <a:rPr lang="en-US" sz="1100" dirty="0">
                <a:latin typeface="Calibri" panose="020F0502020204030204" pitchFamily="34" charset="0"/>
                <a:cs typeface="Calibri" panose="020F0502020204030204" pitchFamily="34" charset="0"/>
              </a:rPr>
              <a:t>text CALL ME to 086 180 3880, giving your preferred day and time for a call (from 9am to 5pm Monday to Friday)</a:t>
            </a:r>
          </a:p>
          <a:p>
            <a:pPr>
              <a:buChar char="•"/>
            </a:pPr>
            <a:r>
              <a:rPr lang="en-US" sz="1100" dirty="0">
                <a:latin typeface="Calibri" panose="020F0502020204030204" pitchFamily="34" charset="0"/>
                <a:cs typeface="Calibri" panose="020F0502020204030204" pitchFamily="34" charset="0"/>
              </a:rPr>
              <a:t>email </a:t>
            </a:r>
            <a:r>
              <a:rPr lang="en-US" sz="1100" dirty="0">
                <a:solidFill>
                  <a:srgbClr val="2C55A2"/>
                </a:solidFill>
                <a:latin typeface="Calibri" panose="020F0502020204030204" pitchFamily="34" charset="0"/>
                <a:cs typeface="Calibri" panose="020F0502020204030204" pitchFamily="34" charset="0"/>
                <a:hlinkClick r:id="rId9"/>
              </a:rPr>
              <a:t>help@jigsaw.ie</a:t>
            </a:r>
            <a:r>
              <a:rPr lang="en-US" sz="1100" dirty="0">
                <a:latin typeface="Calibri" panose="020F0502020204030204" pitchFamily="34" charset="0"/>
                <a:cs typeface="Calibri" panose="020F0502020204030204" pitchFamily="34" charset="0"/>
              </a:rPr>
              <a:t> (for responses from 9am to 5pm Monday to Friday)</a:t>
            </a:r>
          </a:p>
          <a:p>
            <a:pPr>
              <a:buChar char="•"/>
            </a:pPr>
            <a:r>
              <a:rPr lang="en-US" sz="1100" dirty="0">
                <a:latin typeface="Calibri" panose="020F0502020204030204" pitchFamily="34" charset="0"/>
                <a:cs typeface="Calibri" panose="020F0502020204030204" pitchFamily="34" charset="0"/>
              </a:rPr>
              <a:t>visit </a:t>
            </a:r>
            <a:r>
              <a:rPr lang="en-US" sz="1100" dirty="0">
                <a:solidFill>
                  <a:srgbClr val="2C55A2"/>
                </a:solidFill>
                <a:latin typeface="Calibri" panose="020F0502020204030204" pitchFamily="34" charset="0"/>
                <a:cs typeface="Calibri" panose="020F0502020204030204" pitchFamily="34" charset="0"/>
                <a:hlinkClick r:id="rId10"/>
              </a:rPr>
              <a:t>www.jigsaw.ie</a:t>
            </a:r>
            <a:r>
              <a:rPr lang="en-US" sz="1100" dirty="0">
                <a:latin typeface="Calibri" panose="020F0502020204030204" pitchFamily="34" charset="0"/>
                <a:cs typeface="Calibri" panose="020F0502020204030204" pitchFamily="34" charset="0"/>
              </a:rPr>
              <a:t> or </a:t>
            </a:r>
            <a:r>
              <a:rPr lang="en-US" sz="1100" dirty="0">
                <a:solidFill>
                  <a:srgbClr val="2C55A2"/>
                </a:solidFill>
                <a:latin typeface="Calibri" panose="020F0502020204030204" pitchFamily="34" charset="0"/>
                <a:cs typeface="Calibri" panose="020F0502020204030204" pitchFamily="34" charset="0"/>
                <a:hlinkClick r:id="rId11"/>
              </a:rPr>
              <a:t>www.jigsawonline.ie</a:t>
            </a:r>
            <a:r>
              <a:rPr lang="en-US" sz="1100" dirty="0">
                <a:latin typeface="Calibri" panose="020F0502020204030204" pitchFamily="34" charset="0"/>
                <a:cs typeface="Calibri" panose="020F0502020204030204" pitchFamily="34" charset="0"/>
              </a:rPr>
              <a:t> for more information</a:t>
            </a:r>
          </a:p>
          <a:p>
            <a:endParaRPr lang="en-US" sz="1200" dirty="0">
              <a:latin typeface="Lato"/>
            </a:endParaRPr>
          </a:p>
          <a:p>
            <a:endParaRPr lang="en-US" sz="1200" dirty="0">
              <a:latin typeface="Lato"/>
            </a:endParaRPr>
          </a:p>
        </p:txBody>
      </p:sp>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14744" y="1666602"/>
            <a:ext cx="3089324" cy="104101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058984779"/>
      </p:ext>
    </p:extLst>
  </p:cSld>
  <p:clrMapOvr>
    <a:masterClrMapping/>
  </p:clrMapOvr>
  <mc:AlternateContent xmlns:mc="http://schemas.openxmlformats.org/markup-compatibility/2006" xmlns:p14="http://schemas.microsoft.com/office/powerpoint/2010/main">
    <mc:Choice Requires="p14">
      <p:transition spd="slow" p14:dur="2000" advTm="24387"/>
    </mc:Choice>
    <mc:Fallback xmlns="">
      <p:transition spd="slow" advTm="24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230BDC7-0F7B-4557-9536-507EB0C17DB0}"/>
              </a:ext>
            </a:extLst>
          </p:cNvPr>
          <p:cNvSpPr>
            <a:spLocks noGrp="1"/>
          </p:cNvSpPr>
          <p:nvPr>
            <p:ph type="body" idx="1"/>
          </p:nvPr>
        </p:nvSpPr>
        <p:spPr/>
        <p:txBody>
          <a:bodyPr>
            <a:normAutofit/>
          </a:bodyPr>
          <a:lstStyle/>
          <a:p>
            <a:r>
              <a:rPr lang="en-GB" sz="2800" dirty="0" smtClean="0"/>
              <a:t>In order to end PFA you need to consider the student’s needs. </a:t>
            </a:r>
          </a:p>
          <a:p>
            <a:r>
              <a:rPr lang="en-GB" sz="2800" dirty="0" smtClean="0"/>
              <a:t>If they seem calm or tell you they feel better then you can decide that no further intervention is needed. Use your best judgement of the situation. </a:t>
            </a:r>
          </a:p>
          <a:p>
            <a:r>
              <a:rPr lang="en-GB" sz="2800" dirty="0" smtClean="0"/>
              <a:t>If you feel you need to make contact with the student again this is okay. Arrange a time and date.</a:t>
            </a:r>
          </a:p>
          <a:p>
            <a:r>
              <a:rPr lang="en-GB" sz="2800" dirty="0" smtClean="0"/>
              <a:t>Consider your own needs. </a:t>
            </a:r>
            <a:endParaRPr lang="en-GB" sz="2800" dirty="0"/>
          </a:p>
        </p:txBody>
      </p:sp>
      <p:sp>
        <p:nvSpPr>
          <p:cNvPr id="2" name="Title 1">
            <a:extLst>
              <a:ext uri="{FF2B5EF4-FFF2-40B4-BE49-F238E27FC236}">
                <a16:creationId xmlns="" xmlns:a16="http://schemas.microsoft.com/office/drawing/2014/main" id="{E359A3BA-1321-4030-A242-3CBBF9256D73}"/>
              </a:ext>
            </a:extLst>
          </p:cNvPr>
          <p:cNvSpPr>
            <a:spLocks noGrp="1"/>
          </p:cNvSpPr>
          <p:nvPr>
            <p:ph type="title" idx="4294967295"/>
          </p:nvPr>
        </p:nvSpPr>
        <p:spPr>
          <a:xfrm>
            <a:off x="720726" y="642938"/>
            <a:ext cx="3953435" cy="1371600"/>
          </a:xfrm>
        </p:spPr>
        <p:txBody>
          <a:bodyPr>
            <a:noAutofit/>
          </a:bodyPr>
          <a:lstStyle/>
          <a:p>
            <a:r>
              <a:rPr lang="en-GB" b="1" dirty="0">
                <a:solidFill>
                  <a:schemeClr val="tx1"/>
                </a:solidFill>
              </a:rPr>
              <a:t>Ending</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484939063"/>
      </p:ext>
    </p:extLst>
  </p:cSld>
  <p:clrMapOvr>
    <a:masterClrMapping/>
  </p:clrMapOvr>
  <p:transition spd="med" advTm="515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ppt/theme/theme2.xml><?xml version="1.0" encoding="utf-8"?>
<a:theme xmlns:a="http://schemas.openxmlformats.org/drawingml/2006/main" name="Standard">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Education_Dept_PPT-Template [Read-Only]" id="{54E8BB23-908C-4FA9-ADF2-6DF4363990E4}" vid="{B4B4B09E-ECEE-40BB-AE6E-753BCA2C0259}"/>
    </a:ext>
  </a:extLst>
</a:theme>
</file>

<file path=ppt/theme/theme3.xml><?xml version="1.0" encoding="utf-8"?>
<a:theme xmlns:a="http://schemas.openxmlformats.org/drawingml/2006/main" name="1_Standard">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Education_Dept_PPT-Template [Read-Only]" id="{54E8BB23-908C-4FA9-ADF2-6DF4363990E4}" vid="{B4B4B09E-ECEE-40BB-AE6E-753BCA2C0259}"/>
    </a:ext>
  </a:extLst>
</a:theme>
</file>

<file path=ppt/theme/theme4.xml><?xml version="1.0" encoding="utf-8"?>
<a:theme xmlns:a="http://schemas.openxmlformats.org/drawingml/2006/main" name="5_Standard">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Education_Dept_PPT-Template [Read-Only]" id="{54E8BB23-908C-4FA9-ADF2-6DF4363990E4}" vid="{B4B4B09E-ECEE-40BB-AE6E-753BCA2C025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3e735889-7209-4482-b260-04306be312ef">Not started</Status>
    <MediaServiceKeyPoints xmlns="3e735889-7209-4482-b260-04306be312ef" xsi:nil="true"/>
    <TaxCatchAll xmlns="ececc115-e4ce-4256-9d14-d7117e8bc39b" xsi:nil="true"/>
    <lcf76f155ced4ddcb4097134ff3c332f xmlns="3e735889-7209-4482-b260-04306be312ef">
      <Terms xmlns="http://schemas.microsoft.com/office/infopath/2007/PartnerControls"/>
    </lcf76f155ced4ddcb4097134ff3c332f>
    <Category xmlns="3e735889-7209-4482-b260-04306be312e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6BEAE0C03AA2D4B817B6AE9AF614266" ma:contentTypeVersion="18" ma:contentTypeDescription="Create a new document." ma:contentTypeScope="" ma:versionID="61e7a014a86648305a4275f88481d73c">
  <xsd:schema xmlns:xsd="http://www.w3.org/2001/XMLSchema" xmlns:xs="http://www.w3.org/2001/XMLSchema" xmlns:p="http://schemas.microsoft.com/office/2006/metadata/properties" xmlns:ns2="3e735889-7209-4482-b260-04306be312ef" xmlns:ns3="ececc115-e4ce-4256-9d14-d7117e8bc39b" targetNamespace="http://schemas.microsoft.com/office/2006/metadata/properties" ma:root="true" ma:fieldsID="8e89928484d00b8cb8b6a7c3c97ceb85" ns2:_="" ns3:_="">
    <xsd:import namespace="3e735889-7209-4482-b260-04306be312ef"/>
    <xsd:import namespace="ececc115-e4ce-4256-9d14-d7117e8bc39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Status"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735889-7209-4482-b260-04306be312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Status" ma:index="15" nillable="true" ma:displayName="Status" ma:description="Select Publish to send a copy to CE Forum" ma:format="Dropdown" ma:internalName="Status">
      <xsd:simpleType>
        <xsd:restriction base="dms:Choice">
          <xsd:enumeration value="Publlished"/>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d2b34b2-806d-487e-8730-e748792832b2" ma:termSetId="09814cd3-568e-fe90-9814-8d621ff8fb84" ma:anchorId="fba54fb3-c3e1-fe81-a776-ca4b69148c4d" ma:open="true" ma:isKeyword="false">
      <xsd:complexType>
        <xsd:sequence>
          <xsd:element ref="pc:Terms" minOccurs="0" maxOccurs="1"/>
        </xsd:sequence>
      </xsd:complexType>
    </xsd:element>
    <xsd:element name="Category" ma:index="25" nillable="true" ma:displayName="Category" ma:format="Dropdown" ma:internalName="Categor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ecc115-e4ce-4256-9d14-d7117e8bc39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37ae5cf7-519d-48dc-ba4c-1b7df368c0f5}" ma:internalName="TaxCatchAll" ma:showField="CatchAllData" ma:web="ececc115-e4ce-4256-9d14-d7117e8bc3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651BA-F45C-4845-9AB3-E0A65B39F5E1}">
  <ds:schemaRef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documentManagement/types"/>
    <ds:schemaRef ds:uri="71af3243-3dd4-4a8d-8c0d-dd76da1f02a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DB58277-F8DF-46FF-84EC-EF41B835E69F}">
  <ds:schemaRefs>
    <ds:schemaRef ds:uri="http://schemas.microsoft.com/sharepoint/v3/contenttype/forms"/>
  </ds:schemaRefs>
</ds:datastoreItem>
</file>

<file path=customXml/itemProps3.xml><?xml version="1.0" encoding="utf-8"?>
<ds:datastoreItem xmlns:ds="http://schemas.openxmlformats.org/officeDocument/2006/customXml" ds:itemID="{16F98491-3A33-4C79-AF05-18D160B15B6A}"/>
</file>

<file path=docProps/app.xml><?xml version="1.0" encoding="utf-8"?>
<Properties xmlns="http://schemas.openxmlformats.org/officeDocument/2006/extended-properties" xmlns:vt="http://schemas.openxmlformats.org/officeDocument/2006/docPropsVTypes">
  <Template>{5793C332-AB13-454C-B9C2-0CAA14C83AA5}tf78438558</Template>
  <TotalTime>0</TotalTime>
  <Words>2795</Words>
  <Application>Microsoft Office PowerPoint</Application>
  <PresentationFormat>Widescreen</PresentationFormat>
  <Paragraphs>289</Paragraphs>
  <Slides>15</Slides>
  <Notes>15</Notes>
  <HiddenSlides>0</HiddenSlides>
  <MMClips>15</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15</vt:i4>
      </vt:variant>
    </vt:vector>
  </HeadingPairs>
  <TitlesOfParts>
    <vt:vector size="31" baseType="lpstr">
      <vt:lpstr>.AppleSystemUIFont</vt:lpstr>
      <vt:lpstr>Arial</vt:lpstr>
      <vt:lpstr>Calibri</vt:lpstr>
      <vt:lpstr>Calibri Light</vt:lpstr>
      <vt:lpstr>Century Gothic</vt:lpstr>
      <vt:lpstr>Garamond</vt:lpstr>
      <vt:lpstr>Georgia</vt:lpstr>
      <vt:lpstr>Helvetica Neue Medium</vt:lpstr>
      <vt:lpstr>Lato</vt:lpstr>
      <vt:lpstr>Open Sans</vt:lpstr>
      <vt:lpstr>Open Sans Light</vt:lpstr>
      <vt:lpstr>Symbol</vt:lpstr>
      <vt:lpstr>SavonVTI</vt:lpstr>
      <vt:lpstr>Standard</vt:lpstr>
      <vt:lpstr>1_Standard</vt:lpstr>
      <vt:lpstr>5_Standard</vt:lpstr>
      <vt:lpstr>Psychological First Aid  Supporting Students  Leaving Certificate 2020   </vt:lpstr>
      <vt:lpstr>  </vt:lpstr>
      <vt:lpstr>Psychological First Aid</vt:lpstr>
      <vt:lpstr>PowerPoint Presentation</vt:lpstr>
      <vt:lpstr>PowerPoint Presentation</vt:lpstr>
      <vt:lpstr>PowerPoint Presentation</vt:lpstr>
      <vt:lpstr>What are steps in PFA? 2 models </vt:lpstr>
      <vt:lpstr>Current Context</vt:lpstr>
      <vt:lpstr>Self Care</vt:lpstr>
      <vt:lpstr>PFA Prepare, Look, Listen, Link</vt:lpstr>
      <vt:lpstr>PFA : Look, Listen, Link</vt:lpstr>
      <vt:lpstr>PFA : Look, Listen, Link</vt:lpstr>
      <vt:lpstr>PFA: Look, Listen, Link </vt:lpstr>
      <vt:lpstr> Sources of additional support </vt:lpstr>
      <vt:lpstr>Ending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2020-05-20T10:24:01Z</dcterms:created>
  <dcterms:modified xsi:type="dcterms:W3CDTF">2022-08-23T13:27:38Z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0x010100C6BEAE0C03AA2D4B817B6AE9AF614266</vt:lpwstr>
  </property>
</Properties>
</file>