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60" r:id="rId5"/>
    <p:sldId id="327" r:id="rId6"/>
    <p:sldId id="328" r:id="rId7"/>
    <p:sldId id="400" r:id="rId8"/>
    <p:sldId id="401" r:id="rId9"/>
    <p:sldId id="402" r:id="rId10"/>
    <p:sldId id="403" r:id="rId11"/>
    <p:sldId id="431" r:id="rId12"/>
    <p:sldId id="433" r:id="rId13"/>
    <p:sldId id="437" r:id="rId14"/>
    <p:sldId id="438" r:id="rId15"/>
    <p:sldId id="439" r:id="rId16"/>
    <p:sldId id="440" r:id="rId17"/>
    <p:sldId id="449" r:id="rId18"/>
    <p:sldId id="444" r:id="rId19"/>
    <p:sldId id="445" r:id="rId20"/>
    <p:sldId id="447" r:id="rId21"/>
    <p:sldId id="452" r:id="rId22"/>
    <p:sldId id="448" r:id="rId23"/>
    <p:sldId id="450" r:id="rId24"/>
    <p:sldId id="451" r:id="rId25"/>
    <p:sldId id="429" r:id="rId26"/>
    <p:sldId id="43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6ACCE0"/>
    <a:srgbClr val="D94F70"/>
    <a:srgbClr val="96B4AF"/>
    <a:srgbClr val="0A463C"/>
    <a:srgbClr val="AAC1BE"/>
    <a:srgbClr val="25625A"/>
    <a:srgbClr val="64908A"/>
    <a:srgbClr val="D9D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1422" autoAdjust="0"/>
  </p:normalViewPr>
  <p:slideViewPr>
    <p:cSldViewPr snapToGrid="0">
      <p:cViewPr varScale="1">
        <p:scale>
          <a:sx n="100" d="100"/>
          <a:sy n="100" d="100"/>
        </p:scale>
        <p:origin x="354" y="96"/>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1ED5D9-1022-4958-B4F9-C4A97002AAEB}" type="datetimeFigureOut">
              <a:rPr lang="en-IE" smtClean="0"/>
              <a:t>11/01/2021</a:t>
            </a:fld>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39A179-745F-4322-949B-200EA1D22722}" type="slidenum">
              <a:rPr lang="en-IE" smtClean="0"/>
              <a:t>‹#›</a:t>
            </a:fld>
            <a:endParaRPr lang="en-IE"/>
          </a:p>
        </p:txBody>
      </p:sp>
    </p:spTree>
    <p:extLst>
      <p:ext uri="{BB962C8B-B14F-4D97-AF65-F5344CB8AC3E}">
        <p14:creationId xmlns:p14="http://schemas.microsoft.com/office/powerpoint/2010/main" val="11500149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921CB-49AB-41CA-A4CA-0B8FBD685B8E}" type="datetimeFigureOut">
              <a:rPr lang="en-IE" smtClean="0"/>
              <a:t>11/01/2021</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73658-1D6A-44C5-84B5-29925C153C9C}" type="slidenum">
              <a:rPr lang="en-IE" smtClean="0"/>
              <a:t>‹#›</a:t>
            </a:fld>
            <a:endParaRPr lang="en-IE"/>
          </a:p>
        </p:txBody>
      </p:sp>
    </p:spTree>
    <p:extLst>
      <p:ext uri="{BB962C8B-B14F-4D97-AF65-F5344CB8AC3E}">
        <p14:creationId xmlns:p14="http://schemas.microsoft.com/office/powerpoint/2010/main" val="1153045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a:t>
            </a:fld>
            <a:endParaRPr lang="en-IE"/>
          </a:p>
        </p:txBody>
      </p:sp>
    </p:spTree>
    <p:extLst>
      <p:ext uri="{BB962C8B-B14F-4D97-AF65-F5344CB8AC3E}">
        <p14:creationId xmlns:p14="http://schemas.microsoft.com/office/powerpoint/2010/main" val="1734595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77B8929E-C352-7849-9DF7-6A0F55DB2C3C}" type="slidenum">
              <a:rPr lang="en-US" smtClean="0"/>
              <a:pPr/>
              <a:t>2</a:t>
            </a:fld>
            <a:endParaRPr lang="en-US"/>
          </a:p>
        </p:txBody>
      </p:sp>
    </p:spTree>
    <p:extLst>
      <p:ext uri="{BB962C8B-B14F-4D97-AF65-F5344CB8AC3E}">
        <p14:creationId xmlns:p14="http://schemas.microsoft.com/office/powerpoint/2010/main" val="3410647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74E1BE21-8517-BA41-B2EE-164495310801}" type="slidenum">
              <a:rPr lang="en-US" smtClean="0"/>
              <a:t>3</a:t>
            </a:fld>
            <a:endParaRPr lang="en-US"/>
          </a:p>
        </p:txBody>
      </p:sp>
    </p:spTree>
    <p:extLst>
      <p:ext uri="{BB962C8B-B14F-4D97-AF65-F5344CB8AC3E}">
        <p14:creationId xmlns:p14="http://schemas.microsoft.com/office/powerpoint/2010/main" val="4044676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4</a:t>
            </a:fld>
            <a:endParaRPr lang="en-IE"/>
          </a:p>
        </p:txBody>
      </p:sp>
    </p:spTree>
    <p:extLst>
      <p:ext uri="{BB962C8B-B14F-4D97-AF65-F5344CB8AC3E}">
        <p14:creationId xmlns:p14="http://schemas.microsoft.com/office/powerpoint/2010/main" val="1691524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5</a:t>
            </a:fld>
            <a:endParaRPr lang="en-IE"/>
          </a:p>
        </p:txBody>
      </p:sp>
    </p:spTree>
    <p:extLst>
      <p:ext uri="{BB962C8B-B14F-4D97-AF65-F5344CB8AC3E}">
        <p14:creationId xmlns:p14="http://schemas.microsoft.com/office/powerpoint/2010/main" val="419508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7</a:t>
            </a:fld>
            <a:endParaRPr lang="en-IE"/>
          </a:p>
        </p:txBody>
      </p:sp>
    </p:spTree>
    <p:extLst>
      <p:ext uri="{BB962C8B-B14F-4D97-AF65-F5344CB8AC3E}">
        <p14:creationId xmlns:p14="http://schemas.microsoft.com/office/powerpoint/2010/main" val="3810651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8</a:t>
            </a:fld>
            <a:endParaRPr lang="en-IE"/>
          </a:p>
        </p:txBody>
      </p:sp>
    </p:spTree>
    <p:extLst>
      <p:ext uri="{BB962C8B-B14F-4D97-AF65-F5344CB8AC3E}">
        <p14:creationId xmlns:p14="http://schemas.microsoft.com/office/powerpoint/2010/main" val="3952444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9</a:t>
            </a:fld>
            <a:endParaRPr lang="en-IE"/>
          </a:p>
        </p:txBody>
      </p:sp>
    </p:spTree>
    <p:extLst>
      <p:ext uri="{BB962C8B-B14F-4D97-AF65-F5344CB8AC3E}">
        <p14:creationId xmlns:p14="http://schemas.microsoft.com/office/powerpoint/2010/main" val="2749100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10</a:t>
            </a:fld>
            <a:endParaRPr lang="en-IE"/>
          </a:p>
        </p:txBody>
      </p:sp>
    </p:spTree>
    <p:extLst>
      <p:ext uri="{BB962C8B-B14F-4D97-AF65-F5344CB8AC3E}">
        <p14:creationId xmlns:p14="http://schemas.microsoft.com/office/powerpoint/2010/main" val="686855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11</a:t>
            </a:fld>
            <a:endParaRPr lang="en-IE"/>
          </a:p>
        </p:txBody>
      </p:sp>
    </p:spTree>
    <p:extLst>
      <p:ext uri="{BB962C8B-B14F-4D97-AF65-F5344CB8AC3E}">
        <p14:creationId xmlns:p14="http://schemas.microsoft.com/office/powerpoint/2010/main" val="3427221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13</a:t>
            </a:fld>
            <a:endParaRPr lang="en-IE"/>
          </a:p>
        </p:txBody>
      </p:sp>
    </p:spTree>
    <p:extLst>
      <p:ext uri="{BB962C8B-B14F-4D97-AF65-F5344CB8AC3E}">
        <p14:creationId xmlns:p14="http://schemas.microsoft.com/office/powerpoint/2010/main" val="2525288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14</a:t>
            </a:fld>
            <a:endParaRPr lang="en-IE"/>
          </a:p>
        </p:txBody>
      </p:sp>
    </p:spTree>
    <p:extLst>
      <p:ext uri="{BB962C8B-B14F-4D97-AF65-F5344CB8AC3E}">
        <p14:creationId xmlns:p14="http://schemas.microsoft.com/office/powerpoint/2010/main" val="939149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E373658-1D6A-44C5-84B5-29925C153C9C}" type="slidenum">
              <a:rPr lang="en-IE" smtClean="0"/>
              <a:t>15</a:t>
            </a:fld>
            <a:endParaRPr lang="en-IE"/>
          </a:p>
        </p:txBody>
      </p:sp>
    </p:spTree>
    <p:extLst>
      <p:ext uri="{BB962C8B-B14F-4D97-AF65-F5344CB8AC3E}">
        <p14:creationId xmlns:p14="http://schemas.microsoft.com/office/powerpoint/2010/main" val="2127165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16</a:t>
            </a:fld>
            <a:endParaRPr lang="en-IE"/>
          </a:p>
        </p:txBody>
      </p:sp>
    </p:spTree>
    <p:extLst>
      <p:ext uri="{BB962C8B-B14F-4D97-AF65-F5344CB8AC3E}">
        <p14:creationId xmlns:p14="http://schemas.microsoft.com/office/powerpoint/2010/main" val="2951858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17</a:t>
            </a:fld>
            <a:endParaRPr lang="en-IE"/>
          </a:p>
        </p:txBody>
      </p:sp>
    </p:spTree>
    <p:extLst>
      <p:ext uri="{BB962C8B-B14F-4D97-AF65-F5344CB8AC3E}">
        <p14:creationId xmlns:p14="http://schemas.microsoft.com/office/powerpoint/2010/main" val="764800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E373658-1D6A-44C5-84B5-29925C153C9C}" type="slidenum">
              <a:rPr lang="en-IE" smtClean="0"/>
              <a:t>19</a:t>
            </a:fld>
            <a:endParaRPr lang="en-IE"/>
          </a:p>
        </p:txBody>
      </p:sp>
    </p:spTree>
    <p:extLst>
      <p:ext uri="{BB962C8B-B14F-4D97-AF65-F5344CB8AC3E}">
        <p14:creationId xmlns:p14="http://schemas.microsoft.com/office/powerpoint/2010/main" val="380355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20</a:t>
            </a:fld>
            <a:endParaRPr lang="en-IE"/>
          </a:p>
        </p:txBody>
      </p:sp>
    </p:spTree>
    <p:extLst>
      <p:ext uri="{BB962C8B-B14F-4D97-AF65-F5344CB8AC3E}">
        <p14:creationId xmlns:p14="http://schemas.microsoft.com/office/powerpoint/2010/main" val="2570943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21</a:t>
            </a:fld>
            <a:endParaRPr lang="en-IE"/>
          </a:p>
        </p:txBody>
      </p:sp>
    </p:spTree>
    <p:extLst>
      <p:ext uri="{BB962C8B-B14F-4D97-AF65-F5344CB8AC3E}">
        <p14:creationId xmlns:p14="http://schemas.microsoft.com/office/powerpoint/2010/main" val="2873567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22</a:t>
            </a:fld>
            <a:endParaRPr lang="en-IE"/>
          </a:p>
        </p:txBody>
      </p:sp>
    </p:spTree>
    <p:extLst>
      <p:ext uri="{BB962C8B-B14F-4D97-AF65-F5344CB8AC3E}">
        <p14:creationId xmlns:p14="http://schemas.microsoft.com/office/powerpoint/2010/main" val="1582177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313908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089333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399982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C7A3AAD9-4114-44D3-AAC5-47567C9B610B}" type="datetimeFigureOut">
              <a:rPr lang="en-IE" smtClean="0"/>
              <a:t>11/01/2021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829937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C7A3AAD9-4114-44D3-AAC5-47567C9B610B}" type="datetimeFigureOut">
              <a:rPr lang="en-IE" smtClean="0"/>
              <a:t>11/01/2021</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310891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C7A3AAD9-4114-44D3-AAC5-47567C9B610B}" type="datetimeFigureOut">
              <a:rPr lang="en-IE" smtClean="0"/>
              <a:t>11/01/2021</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987486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A3AAD9-4114-44D3-AAC5-47567C9B610B}" type="datetimeFigureOut">
              <a:rPr lang="en-IE" smtClean="0"/>
              <a:t>11/01/2021</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823752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A3AAD9-4114-44D3-AAC5-47567C9B610B}" type="datetimeFigureOut">
              <a:rPr lang="en-IE" smtClean="0"/>
              <a:t>11/01/2021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381569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A3AAD9-4114-44D3-AAC5-47567C9B610B}" type="datetimeFigureOut">
              <a:rPr lang="en-IE" smtClean="0"/>
              <a:t>11/01/2021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626915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4131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898192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3999" y="416986"/>
            <a:ext cx="9287933" cy="615553"/>
          </a:xfrm>
          <a:prstGeom prst="rect">
            <a:avLst/>
          </a:prstGeom>
        </p:spPr>
        <p:txBody>
          <a:bodyPr>
            <a:noAutofit/>
          </a:bodyPr>
          <a:lstStyle>
            <a:lvl1pPr>
              <a:defRPr sz="3200"/>
            </a:lvl1pPr>
          </a:lstStyle>
          <a:p>
            <a:r>
              <a:rPr lang="en-US"/>
              <a:t>Click to edit Master title style</a:t>
            </a:r>
            <a:endParaRPr lang="en-IE"/>
          </a:p>
        </p:txBody>
      </p:sp>
      <p:sp>
        <p:nvSpPr>
          <p:cNvPr id="5" name="Text Placeholder 4"/>
          <p:cNvSpPr>
            <a:spLocks noGrp="1"/>
          </p:cNvSpPr>
          <p:nvPr>
            <p:ph type="body" sz="quarter" idx="32"/>
          </p:nvPr>
        </p:nvSpPr>
        <p:spPr>
          <a:xfrm>
            <a:off x="623999" y="1863013"/>
            <a:ext cx="5328000" cy="288000"/>
          </a:xfrm>
          <a:prstGeom prst="rect">
            <a:avLst/>
          </a:prstGeom>
        </p:spPr>
        <p:txBody>
          <a:bodyPr/>
          <a:lstStyle>
            <a:lvl1pPr marL="0" indent="0">
              <a:buNone/>
              <a:defRPr lang="en-IE" sz="1067" b="1" kern="1200" dirty="0">
                <a:solidFill>
                  <a:srgbClr val="00A7B5"/>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ts val="800"/>
              </a:spcBef>
              <a:spcAft>
                <a:spcPts val="800"/>
              </a:spcAft>
              <a:buClr>
                <a:schemeClr val="accent1"/>
              </a:buClr>
              <a:buFont typeface="Arial"/>
              <a:buNone/>
            </a:pPr>
            <a:r>
              <a:rPr lang="en-US"/>
              <a:t>Click to edit Master text styles</a:t>
            </a:r>
          </a:p>
        </p:txBody>
      </p:sp>
      <p:sp>
        <p:nvSpPr>
          <p:cNvPr id="19" name="Text Placeholder 4"/>
          <p:cNvSpPr>
            <a:spLocks noGrp="1"/>
          </p:cNvSpPr>
          <p:nvPr>
            <p:ph type="body" sz="quarter" idx="33"/>
          </p:nvPr>
        </p:nvSpPr>
        <p:spPr>
          <a:xfrm>
            <a:off x="623999" y="2210000"/>
            <a:ext cx="5328000" cy="288000"/>
          </a:xfrm>
          <a:prstGeom prst="rect">
            <a:avLst/>
          </a:prstGeom>
        </p:spPr>
        <p:txBody>
          <a:bodyPr/>
          <a:lstStyle>
            <a:lvl1pPr marL="0" indent="0">
              <a:buNone/>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22" name="Text Placeholder 4"/>
          <p:cNvSpPr>
            <a:spLocks noGrp="1"/>
          </p:cNvSpPr>
          <p:nvPr>
            <p:ph type="body" sz="quarter" idx="35"/>
          </p:nvPr>
        </p:nvSpPr>
        <p:spPr>
          <a:xfrm>
            <a:off x="623999" y="1152781"/>
            <a:ext cx="9287933" cy="412800"/>
          </a:xfrm>
          <a:prstGeom prst="rect">
            <a:avLst/>
          </a:prstGeom>
        </p:spPr>
        <p:txBody>
          <a:bodyPr/>
          <a:lstStyle>
            <a:lvl1pPr marL="0" indent="0">
              <a:buNone/>
              <a:defRPr lang="en-IE" sz="1867" kern="1200" dirty="0">
                <a:solidFill>
                  <a:srgbClr val="4F2D7F"/>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ts val="0"/>
              </a:spcBef>
              <a:spcAft>
                <a:spcPts val="800"/>
              </a:spcAft>
              <a:buClr>
                <a:schemeClr val="accent1"/>
              </a:buClr>
              <a:buFont typeface="Arial"/>
              <a:buNone/>
            </a:pPr>
            <a:r>
              <a:rPr lang="en-US"/>
              <a:t>Click to edit Master text</a:t>
            </a:r>
            <a:endParaRPr lang="en-IE"/>
          </a:p>
        </p:txBody>
      </p:sp>
      <p:sp>
        <p:nvSpPr>
          <p:cNvPr id="24" name="Text Placeholder 4"/>
          <p:cNvSpPr>
            <a:spLocks noGrp="1"/>
          </p:cNvSpPr>
          <p:nvPr>
            <p:ph type="body" sz="quarter" idx="37"/>
          </p:nvPr>
        </p:nvSpPr>
        <p:spPr>
          <a:xfrm>
            <a:off x="623999" y="2556988"/>
            <a:ext cx="5328000" cy="288000"/>
          </a:xfrm>
          <a:prstGeom prst="rect">
            <a:avLst/>
          </a:prstGeom>
        </p:spPr>
        <p:txBody>
          <a:bodyPr/>
          <a:lstStyle>
            <a:lvl1pPr marL="114297" indent="-114297">
              <a:buClr>
                <a:schemeClr val="accent3"/>
              </a:buClr>
              <a:buFont typeface="Arial" panose="020B0604020202020204" pitchFamily="34" charset="0"/>
              <a:buChar char="•"/>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25" name="Text Placeholder 4"/>
          <p:cNvSpPr>
            <a:spLocks noGrp="1"/>
          </p:cNvSpPr>
          <p:nvPr>
            <p:ph type="body" sz="quarter" idx="38"/>
          </p:nvPr>
        </p:nvSpPr>
        <p:spPr>
          <a:xfrm>
            <a:off x="6240000" y="1863013"/>
            <a:ext cx="5328000" cy="288000"/>
          </a:xfrm>
          <a:prstGeom prst="rect">
            <a:avLst/>
          </a:prstGeom>
        </p:spPr>
        <p:txBody>
          <a:bodyPr/>
          <a:lstStyle>
            <a:lvl1pPr marL="0" indent="0">
              <a:buNone/>
              <a:defRPr lang="en-IE" sz="1067" b="1" kern="1200" dirty="0">
                <a:solidFill>
                  <a:srgbClr val="00A7B5"/>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ts val="800"/>
              </a:spcBef>
              <a:spcAft>
                <a:spcPts val="800"/>
              </a:spcAft>
              <a:buClr>
                <a:schemeClr val="accent1"/>
              </a:buClr>
              <a:buFont typeface="Arial"/>
              <a:buNone/>
            </a:pPr>
            <a:r>
              <a:rPr lang="en-US"/>
              <a:t>Click to edit Master text styles</a:t>
            </a:r>
          </a:p>
        </p:txBody>
      </p:sp>
      <p:sp>
        <p:nvSpPr>
          <p:cNvPr id="26" name="Text Placeholder 4"/>
          <p:cNvSpPr>
            <a:spLocks noGrp="1"/>
          </p:cNvSpPr>
          <p:nvPr>
            <p:ph type="body" sz="quarter" idx="39"/>
          </p:nvPr>
        </p:nvSpPr>
        <p:spPr>
          <a:xfrm>
            <a:off x="6240000" y="2210000"/>
            <a:ext cx="5328000" cy="288000"/>
          </a:xfrm>
          <a:prstGeom prst="rect">
            <a:avLst/>
          </a:prstGeom>
        </p:spPr>
        <p:txBody>
          <a:bodyPr/>
          <a:lstStyle>
            <a:lvl1pPr marL="0" indent="0">
              <a:buNone/>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27" name="Text Placeholder 4"/>
          <p:cNvSpPr>
            <a:spLocks noGrp="1"/>
          </p:cNvSpPr>
          <p:nvPr>
            <p:ph type="body" sz="quarter" idx="40"/>
          </p:nvPr>
        </p:nvSpPr>
        <p:spPr>
          <a:xfrm>
            <a:off x="6240000" y="2556988"/>
            <a:ext cx="5328000" cy="288000"/>
          </a:xfrm>
          <a:prstGeom prst="rect">
            <a:avLst/>
          </a:prstGeom>
        </p:spPr>
        <p:txBody>
          <a:bodyPr/>
          <a:lstStyle>
            <a:lvl1pPr marL="114297" indent="-114297">
              <a:buClr>
                <a:schemeClr val="accent3"/>
              </a:buClr>
              <a:buFont typeface="Arial" panose="020B0604020202020204" pitchFamily="34" charset="0"/>
              <a:buChar char="•"/>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761163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122" y="357868"/>
            <a:ext cx="11460991" cy="443312"/>
          </a:xfrm>
        </p:spPr>
        <p:txBody>
          <a:bodyPr anchor="t" anchorCtr="0">
            <a:noAutofit/>
          </a:bodyPr>
          <a:lstStyle>
            <a:lvl1pPr>
              <a:defRPr sz="3200" b="1">
                <a:solidFill>
                  <a:srgbClr val="452D80"/>
                </a:solidFill>
              </a:defRPr>
            </a:lvl1pPr>
          </a:lstStyle>
          <a:p>
            <a:r>
              <a:rPr lang="en-US"/>
              <a:t>Section Title</a:t>
            </a:r>
            <a:br>
              <a:rPr lang="en-US"/>
            </a:b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Tree>
    <p:extLst>
      <p:ext uri="{BB962C8B-B14F-4D97-AF65-F5344CB8AC3E}">
        <p14:creationId xmlns:p14="http://schemas.microsoft.com/office/powerpoint/2010/main" val="2368659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122" y="357868"/>
            <a:ext cx="11460991" cy="443312"/>
          </a:xfrm>
        </p:spPr>
        <p:txBody>
          <a:bodyPr anchor="t" anchorCtr="0">
            <a:noAutofit/>
          </a:bodyPr>
          <a:lstStyle>
            <a:lvl1pPr>
              <a:defRPr sz="3200" b="1">
                <a:solidFill>
                  <a:srgbClr val="452D80"/>
                </a:solidFill>
              </a:defRPr>
            </a:lvl1pPr>
          </a:lstStyle>
          <a:p>
            <a:r>
              <a:rPr lang="en-US"/>
              <a:t>Section Title</a:t>
            </a:r>
            <a:br>
              <a:rPr lang="en-US"/>
            </a:b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Tree>
    <p:extLst>
      <p:ext uri="{BB962C8B-B14F-4D97-AF65-F5344CB8AC3E}">
        <p14:creationId xmlns:p14="http://schemas.microsoft.com/office/powerpoint/2010/main" val="4257802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A3AAD9-4114-44D3-AAC5-47567C9B610B}" type="datetimeFigureOut">
              <a:rPr lang="en-IE" smtClean="0"/>
              <a:t>11/01/2021</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7C870-EC7A-4A10-89B9-1446E6F48E1F}" type="slidenum">
              <a:rPr lang="en-IE" smtClean="0"/>
              <a:t>‹#›</a:t>
            </a:fld>
            <a:endParaRPr lang="en-IE"/>
          </a:p>
        </p:txBody>
      </p:sp>
    </p:spTree>
    <p:extLst>
      <p:ext uri="{BB962C8B-B14F-4D97-AF65-F5344CB8AC3E}">
        <p14:creationId xmlns:p14="http://schemas.microsoft.com/office/powerpoint/2010/main" val="2220849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Content Placeholder 4"/>
          <p:cNvSpPr txBox="1">
            <a:spLocks/>
          </p:cNvSpPr>
          <p:nvPr/>
        </p:nvSpPr>
        <p:spPr>
          <a:xfrm>
            <a:off x="1040524" y="1166648"/>
            <a:ext cx="9971363" cy="4681585"/>
          </a:xfrm>
          <a:prstGeom prst="rect">
            <a:avLst/>
          </a:prstGeom>
        </p:spPr>
        <p:txBody>
          <a:bodyPr anchor="ctr">
            <a:normAutofit/>
          </a:bodyPr>
          <a:lstStyle>
            <a:lvl1pPr marL="360000" indent="-360000" algn="l" defTabSz="457200" rtl="0" eaLnBrk="1" latinLnBrk="0" hangingPunct="1">
              <a:spcBef>
                <a:spcPts val="0"/>
              </a:spcBef>
              <a:spcAft>
                <a:spcPts val="600"/>
              </a:spcAft>
              <a:buClr>
                <a:schemeClr val="accent1"/>
              </a:buClr>
              <a:buFont typeface="Arial"/>
              <a:buChar char="•"/>
              <a:defRPr sz="2400" kern="1200">
                <a:solidFill>
                  <a:schemeClr val="tx1"/>
                </a:solidFill>
                <a:latin typeface="+mn-lt"/>
                <a:ea typeface="+mn-ea"/>
                <a:cs typeface="+mn-cs"/>
              </a:defRPr>
            </a:lvl1pPr>
            <a:lvl2pPr marL="720000" indent="-360000" algn="l" defTabSz="457200" rtl="0" eaLnBrk="1" latinLnBrk="0" hangingPunct="1">
              <a:spcBef>
                <a:spcPts val="0"/>
              </a:spcBef>
              <a:spcAft>
                <a:spcPts val="600"/>
              </a:spcAft>
              <a:buClr>
                <a:schemeClr val="accent1"/>
              </a:buClr>
              <a:buFont typeface="Arial"/>
              <a:buChar char="–"/>
              <a:defRPr sz="2200" kern="1200">
                <a:solidFill>
                  <a:schemeClr val="tx1"/>
                </a:solidFill>
                <a:latin typeface="+mn-lt"/>
                <a:ea typeface="+mn-ea"/>
                <a:cs typeface="+mn-cs"/>
              </a:defRPr>
            </a:lvl2pPr>
            <a:lvl3pPr marL="1080000" indent="-360000" algn="l" defTabSz="457200" rtl="0" eaLnBrk="1" latinLnBrk="0" hangingPunct="1">
              <a:spcBef>
                <a:spcPts val="0"/>
              </a:spcBef>
              <a:spcAft>
                <a:spcPts val="600"/>
              </a:spcAft>
              <a:buFont typeface="Symbol" panose="05050102010706020507" pitchFamily="18" charset="2"/>
              <a:buChar char=""/>
              <a:defRPr sz="2000" kern="1200">
                <a:solidFill>
                  <a:schemeClr val="tx1"/>
                </a:solidFill>
                <a:latin typeface="+mn-lt"/>
                <a:ea typeface="+mn-ea"/>
                <a:cs typeface="+mn-cs"/>
              </a:defRPr>
            </a:lvl3pPr>
            <a:lvl4pPr marL="1440000" indent="-360000" algn="l" defTabSz="457200" rtl="0" eaLnBrk="1" latinLnBrk="0" hangingPunct="1">
              <a:spcBef>
                <a:spcPts val="0"/>
              </a:spcBef>
              <a:spcAft>
                <a:spcPts val="600"/>
              </a:spcAft>
              <a:buFont typeface="+mj-lt"/>
              <a:buAutoNum type="alphaLcPeriod"/>
              <a:defRPr sz="2000" kern="1200">
                <a:solidFill>
                  <a:schemeClr val="tx1"/>
                </a:solidFill>
                <a:latin typeface="+mn-lt"/>
                <a:ea typeface="+mn-ea"/>
                <a:cs typeface="+mn-cs"/>
              </a:defRPr>
            </a:lvl4pPr>
            <a:lvl5pPr marL="0" indent="0" algn="l" defTabSz="457200" rtl="0" eaLnBrk="1" latinLnBrk="0" hangingPunct="1">
              <a:spcBef>
                <a:spcPts val="0"/>
              </a:spcBef>
              <a:spcAft>
                <a:spcPts val="600"/>
              </a:spcAft>
              <a:buFont typeface="Arial"/>
              <a:buNone/>
              <a:defRPr sz="2400" b="1" kern="1200">
                <a:solidFill>
                  <a:schemeClr val="accent1"/>
                </a:solidFill>
                <a:latin typeface="+mn-lt"/>
                <a:ea typeface="+mn-ea"/>
                <a:cs typeface="+mn-cs"/>
              </a:defRPr>
            </a:lvl5pPr>
            <a:lvl6pPr marL="0" indent="0" algn="l" defTabSz="457200" rtl="0" eaLnBrk="1" latinLnBrk="0" hangingPunct="1">
              <a:spcBef>
                <a:spcPts val="0"/>
              </a:spcBef>
              <a:spcAft>
                <a:spcPts val="600"/>
              </a:spcAft>
              <a:buClr>
                <a:schemeClr val="accent1"/>
              </a:buClr>
              <a:buFont typeface="Arial" panose="020B0604020202020204" pitchFamily="34" charset="0"/>
              <a:buNone/>
              <a:defRPr sz="2400" kern="1200">
                <a:solidFill>
                  <a:schemeClr val="tx1"/>
                </a:solidFill>
                <a:latin typeface="+mn-lt"/>
                <a:ea typeface="+mn-ea"/>
                <a:cs typeface="+mn-cs"/>
              </a:defRPr>
            </a:lvl6pPr>
            <a:lvl7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7pPr>
            <a:lvl8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8pPr>
            <a:lvl9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9pPr>
          </a:lstStyle>
          <a:p>
            <a:pPr marL="0" indent="0" algn="ctr">
              <a:buFont typeface="Arial"/>
              <a:buNone/>
            </a:pPr>
            <a:endParaRPr lang="en-IE" sz="6000" dirty="0">
              <a:solidFill>
                <a:schemeClr val="bg1"/>
              </a:solidFill>
            </a:endParaRPr>
          </a:p>
          <a:p>
            <a:pPr marL="0" indent="0" algn="ctr">
              <a:buFont typeface="Arial"/>
              <a:buNone/>
            </a:pPr>
            <a:r>
              <a:rPr lang="en-IE" sz="4800" dirty="0">
                <a:solidFill>
                  <a:schemeClr val="bg1"/>
                </a:solidFill>
              </a:rPr>
              <a:t>UBU Your Place Your Space</a:t>
            </a:r>
          </a:p>
          <a:p>
            <a:pPr marL="0" indent="0" algn="ctr">
              <a:buFont typeface="Arial"/>
              <a:buNone/>
            </a:pPr>
            <a:r>
              <a:rPr lang="en-IE" sz="4400" dirty="0">
                <a:solidFill>
                  <a:schemeClr val="bg1"/>
                </a:solidFill>
              </a:rPr>
              <a:t>POEF </a:t>
            </a:r>
          </a:p>
          <a:p>
            <a:pPr marL="0" indent="0" algn="ctr">
              <a:buFont typeface="Arial"/>
              <a:buNone/>
            </a:pPr>
            <a:r>
              <a:rPr lang="en-IE" sz="6000" dirty="0">
                <a:solidFill>
                  <a:schemeClr val="bg1"/>
                </a:solidFill>
              </a:rPr>
              <a:t> </a:t>
            </a:r>
            <a:r>
              <a:rPr lang="en-IE" sz="4400" dirty="0">
                <a:solidFill>
                  <a:schemeClr val="bg1"/>
                </a:solidFill>
              </a:rPr>
              <a:t>Planning &amp; Progress Review Meeting (PPRM) </a:t>
            </a:r>
            <a:endParaRPr lang="en-IE" sz="3900" dirty="0">
              <a:solidFill>
                <a:schemeClr val="bg1"/>
              </a:solidFill>
            </a:endParaRPr>
          </a:p>
        </p:txBody>
      </p:sp>
      <p:pic>
        <p:nvPicPr>
          <p:cNvPr id="2" name="Picture 2" descr="A picture containing drawing&#10;&#10;Description generated with very high confidence">
            <a:extLst>
              <a:ext uri="{FF2B5EF4-FFF2-40B4-BE49-F238E27FC236}">
                <a16:creationId xmlns:a16="http://schemas.microsoft.com/office/drawing/2014/main" id="{0D863318-00C4-4D0D-9D3C-CCD2D95334DD}"/>
              </a:ext>
            </a:extLst>
          </p:cNvPr>
          <p:cNvPicPr>
            <a:picLocks noChangeAspect="1"/>
          </p:cNvPicPr>
          <p:nvPr/>
        </p:nvPicPr>
        <p:blipFill>
          <a:blip r:embed="rId4"/>
          <a:stretch>
            <a:fillRect/>
          </a:stretch>
        </p:blipFill>
        <p:spPr>
          <a:xfrm>
            <a:off x="9362251" y="316320"/>
            <a:ext cx="2470385" cy="1333507"/>
          </a:xfrm>
          <a:prstGeom prst="rect">
            <a:avLst/>
          </a:prstGeom>
        </p:spPr>
      </p:pic>
    </p:spTree>
    <p:extLst>
      <p:ext uri="{BB962C8B-B14F-4D97-AF65-F5344CB8AC3E}">
        <p14:creationId xmlns:p14="http://schemas.microsoft.com/office/powerpoint/2010/main" val="578946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692571" y="1878754"/>
            <a:ext cx="2584029" cy="2584389"/>
          </a:xfrm>
          <a:prstGeom prst="ellipse">
            <a:avLst/>
          </a:prstGeom>
          <a:solidFill>
            <a:srgbClr val="6ACCE0"/>
          </a:solidFill>
          <a:ln>
            <a:solidFill>
              <a:srgbClr val="97DAE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67">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929" y="2011620"/>
            <a:ext cx="2351313" cy="2318657"/>
          </a:xfrm>
          <a:prstGeom prst="rect">
            <a:avLst/>
          </a:prstGeom>
        </p:spPr>
      </p:pic>
      <p:sp>
        <p:nvSpPr>
          <p:cNvPr id="9" name="Content Placeholder 4"/>
          <p:cNvSpPr txBox="1">
            <a:spLocks/>
          </p:cNvSpPr>
          <p:nvPr/>
        </p:nvSpPr>
        <p:spPr>
          <a:xfrm>
            <a:off x="692571" y="886416"/>
            <a:ext cx="11246100" cy="4350893"/>
          </a:xfrm>
          <a:prstGeom prst="rect">
            <a:avLst/>
          </a:prstGeom>
        </p:spPr>
        <p:txBody>
          <a:bodyPr anchor="ctr">
            <a:normAutofit/>
          </a:bodyPr>
          <a:lstStyle>
            <a:lvl1pPr marL="360000" indent="-360000" algn="l" defTabSz="457200" rtl="0" eaLnBrk="1" latinLnBrk="0" hangingPunct="1">
              <a:spcBef>
                <a:spcPts val="0"/>
              </a:spcBef>
              <a:spcAft>
                <a:spcPts val="600"/>
              </a:spcAft>
              <a:buClr>
                <a:schemeClr val="accent1"/>
              </a:buClr>
              <a:buFont typeface="Arial"/>
              <a:buChar char="•"/>
              <a:defRPr sz="2400" kern="1200">
                <a:solidFill>
                  <a:schemeClr val="tx1"/>
                </a:solidFill>
                <a:latin typeface="+mn-lt"/>
                <a:ea typeface="+mn-ea"/>
                <a:cs typeface="+mn-cs"/>
              </a:defRPr>
            </a:lvl1pPr>
            <a:lvl2pPr marL="720000" indent="-360000" algn="l" defTabSz="457200" rtl="0" eaLnBrk="1" latinLnBrk="0" hangingPunct="1">
              <a:spcBef>
                <a:spcPts val="0"/>
              </a:spcBef>
              <a:spcAft>
                <a:spcPts val="600"/>
              </a:spcAft>
              <a:buClr>
                <a:schemeClr val="accent1"/>
              </a:buClr>
              <a:buFont typeface="Arial"/>
              <a:buChar char="–"/>
              <a:defRPr sz="2200" kern="1200">
                <a:solidFill>
                  <a:schemeClr val="tx1"/>
                </a:solidFill>
                <a:latin typeface="+mn-lt"/>
                <a:ea typeface="+mn-ea"/>
                <a:cs typeface="+mn-cs"/>
              </a:defRPr>
            </a:lvl2pPr>
            <a:lvl3pPr marL="1080000" indent="-360000" algn="l" defTabSz="457200" rtl="0" eaLnBrk="1" latinLnBrk="0" hangingPunct="1">
              <a:spcBef>
                <a:spcPts val="0"/>
              </a:spcBef>
              <a:spcAft>
                <a:spcPts val="600"/>
              </a:spcAft>
              <a:buFont typeface="Symbol" panose="05050102010706020507" pitchFamily="18" charset="2"/>
              <a:buChar char=""/>
              <a:defRPr sz="2000" kern="1200">
                <a:solidFill>
                  <a:schemeClr val="tx1"/>
                </a:solidFill>
                <a:latin typeface="+mn-lt"/>
                <a:ea typeface="+mn-ea"/>
                <a:cs typeface="+mn-cs"/>
              </a:defRPr>
            </a:lvl3pPr>
            <a:lvl4pPr marL="1440000" indent="-360000" algn="l" defTabSz="457200" rtl="0" eaLnBrk="1" latinLnBrk="0" hangingPunct="1">
              <a:spcBef>
                <a:spcPts val="0"/>
              </a:spcBef>
              <a:spcAft>
                <a:spcPts val="600"/>
              </a:spcAft>
              <a:buFont typeface="+mj-lt"/>
              <a:buAutoNum type="alphaLcPeriod"/>
              <a:defRPr sz="2000" kern="1200">
                <a:solidFill>
                  <a:schemeClr val="tx1"/>
                </a:solidFill>
                <a:latin typeface="+mn-lt"/>
                <a:ea typeface="+mn-ea"/>
                <a:cs typeface="+mn-cs"/>
              </a:defRPr>
            </a:lvl4pPr>
            <a:lvl5pPr marL="0" indent="0" algn="l" defTabSz="457200" rtl="0" eaLnBrk="1" latinLnBrk="0" hangingPunct="1">
              <a:spcBef>
                <a:spcPts val="0"/>
              </a:spcBef>
              <a:spcAft>
                <a:spcPts val="600"/>
              </a:spcAft>
              <a:buFont typeface="Arial"/>
              <a:buNone/>
              <a:defRPr sz="2400" b="1" kern="1200">
                <a:solidFill>
                  <a:schemeClr val="accent1"/>
                </a:solidFill>
                <a:latin typeface="+mn-lt"/>
                <a:ea typeface="+mn-ea"/>
                <a:cs typeface="+mn-cs"/>
              </a:defRPr>
            </a:lvl5pPr>
            <a:lvl6pPr marL="0" indent="0" algn="l" defTabSz="457200" rtl="0" eaLnBrk="1" latinLnBrk="0" hangingPunct="1">
              <a:spcBef>
                <a:spcPts val="0"/>
              </a:spcBef>
              <a:spcAft>
                <a:spcPts val="600"/>
              </a:spcAft>
              <a:buClr>
                <a:schemeClr val="accent1"/>
              </a:buClr>
              <a:buFont typeface="Arial" panose="020B0604020202020204" pitchFamily="34" charset="0"/>
              <a:buNone/>
              <a:defRPr sz="2400" kern="1200">
                <a:solidFill>
                  <a:schemeClr val="tx1"/>
                </a:solidFill>
                <a:latin typeface="+mn-lt"/>
                <a:ea typeface="+mn-ea"/>
                <a:cs typeface="+mn-cs"/>
              </a:defRPr>
            </a:lvl6pPr>
            <a:lvl7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7pPr>
            <a:lvl8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8pPr>
            <a:lvl9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9pPr>
          </a:lstStyle>
          <a:p>
            <a:pPr marL="0" indent="0" algn="ctr">
              <a:buNone/>
            </a:pPr>
            <a:r>
              <a:rPr lang="en-IE" sz="8800">
                <a:solidFill>
                  <a:srgbClr val="6ACCE0"/>
                </a:solidFill>
              </a:rPr>
              <a:t>Welcome</a:t>
            </a:r>
          </a:p>
        </p:txBody>
      </p:sp>
      <p:pic>
        <p:nvPicPr>
          <p:cNvPr id="2" name="Picture 1"/>
          <p:cNvPicPr>
            <a:picLocks noChangeAspect="1"/>
          </p:cNvPicPr>
          <p:nvPr/>
        </p:nvPicPr>
        <p:blipFill>
          <a:blip r:embed="rId4"/>
          <a:stretch>
            <a:fillRect/>
          </a:stretch>
        </p:blipFill>
        <p:spPr>
          <a:xfrm>
            <a:off x="247535" y="378896"/>
            <a:ext cx="1656430" cy="499558"/>
          </a:xfrm>
          <a:prstGeom prst="rect">
            <a:avLst/>
          </a:prstGeom>
        </p:spPr>
      </p:pic>
    </p:spTree>
    <p:extLst>
      <p:ext uri="{BB962C8B-B14F-4D97-AF65-F5344CB8AC3E}">
        <p14:creationId xmlns:p14="http://schemas.microsoft.com/office/powerpoint/2010/main" val="1861436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122" y="1110156"/>
            <a:ext cx="11460991" cy="774061"/>
          </a:xfrm>
        </p:spPr>
        <p:txBody>
          <a:bodyPr>
            <a:noAutofit/>
          </a:bodyPr>
          <a:lstStyle/>
          <a:p>
            <a:r>
              <a:rPr lang="en-GB" sz="4400" dirty="0">
                <a:solidFill>
                  <a:srgbClr val="EE2465"/>
                </a:solidFill>
              </a:rPr>
              <a:t>Purpose</a:t>
            </a:r>
            <a:r>
              <a:rPr lang="en-GB" dirty="0">
                <a:solidFill>
                  <a:srgbClr val="EE2465"/>
                </a:solidFill>
              </a:rPr>
              <a:t> </a:t>
            </a:r>
            <a:r>
              <a:rPr lang="en-GB" sz="4400" dirty="0">
                <a:solidFill>
                  <a:srgbClr val="EE2465"/>
                </a:solidFill>
              </a:rPr>
              <a:t>of the Session</a:t>
            </a:r>
          </a:p>
        </p:txBody>
      </p:sp>
      <p:sp>
        <p:nvSpPr>
          <p:cNvPr id="7" name="TextBox 6"/>
          <p:cNvSpPr txBox="1"/>
          <p:nvPr/>
        </p:nvSpPr>
        <p:spPr>
          <a:xfrm flipH="1">
            <a:off x="500715" y="2249504"/>
            <a:ext cx="10185724" cy="1384995"/>
          </a:xfrm>
          <a:prstGeom prst="rect">
            <a:avLst/>
          </a:prstGeom>
          <a:noFill/>
        </p:spPr>
        <p:txBody>
          <a:bodyPr wrap="square" rtlCol="0" anchor="t">
            <a:spAutoFit/>
          </a:bodyPr>
          <a:lstStyle/>
          <a:p>
            <a:pPr defTabSz="914377">
              <a:defRPr/>
            </a:pPr>
            <a:r>
              <a:rPr lang="en-GB" sz="2800" dirty="0">
                <a:solidFill>
                  <a:srgbClr val="6ACCE0"/>
                </a:solidFill>
                <a:latin typeface="Arial" panose="020B0604020202020204" pitchFamily="34" charset="0"/>
                <a:cs typeface="Arial" panose="020B0604020202020204" pitchFamily="34" charset="0"/>
              </a:rPr>
              <a:t>Provide an overview of the Planning &amp; Progress Review Meeting (PPRM) Tool contained in the UBU Performance &amp; Oversight Engagement Framework (POEF) </a:t>
            </a:r>
            <a:endParaRPr lang="en-IE" sz="2800" dirty="0">
              <a:solidFill>
                <a:srgbClr val="6ACCE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4035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DD447-D547-446C-891B-9E4D46031925}"/>
              </a:ext>
            </a:extLst>
          </p:cNvPr>
          <p:cNvSpPr>
            <a:spLocks noGrp="1"/>
          </p:cNvSpPr>
          <p:nvPr>
            <p:ph type="title"/>
          </p:nvPr>
        </p:nvSpPr>
        <p:spPr/>
        <p:txBody>
          <a:bodyPr/>
          <a:lstStyle/>
          <a:p>
            <a:r>
              <a:rPr lang="en-GB" b="1" dirty="0">
                <a:solidFill>
                  <a:srgbClr val="EE2465"/>
                </a:solidFill>
              </a:rPr>
              <a:t>Session</a:t>
            </a:r>
            <a:r>
              <a:rPr lang="en-GB" sz="3200" b="1" dirty="0">
                <a:solidFill>
                  <a:srgbClr val="EE2465"/>
                </a:solidFill>
              </a:rPr>
              <a:t> </a:t>
            </a:r>
            <a:r>
              <a:rPr lang="en-GB" b="1" dirty="0">
                <a:solidFill>
                  <a:srgbClr val="EE2465"/>
                </a:solidFill>
              </a:rPr>
              <a:t>Outline</a:t>
            </a:r>
            <a:endParaRPr lang="en-IE" b="1" dirty="0">
              <a:solidFill>
                <a:srgbClr val="EE2465"/>
              </a:solidFill>
            </a:endParaRPr>
          </a:p>
        </p:txBody>
      </p:sp>
      <p:sp>
        <p:nvSpPr>
          <p:cNvPr id="3" name="Content Placeholder 2">
            <a:extLst>
              <a:ext uri="{FF2B5EF4-FFF2-40B4-BE49-F238E27FC236}">
                <a16:creationId xmlns:a16="http://schemas.microsoft.com/office/drawing/2014/main" id="{24EFCDE2-03ED-479D-AAEF-9DCC3C74FF69}"/>
              </a:ext>
            </a:extLst>
          </p:cNvPr>
          <p:cNvSpPr>
            <a:spLocks noGrp="1"/>
          </p:cNvSpPr>
          <p:nvPr>
            <p:ph idx="1"/>
          </p:nvPr>
        </p:nvSpPr>
        <p:spPr>
          <a:xfrm>
            <a:off x="591127" y="1403927"/>
            <a:ext cx="10762673" cy="4773036"/>
          </a:xfrm>
        </p:spPr>
        <p:txBody>
          <a:bodyPr>
            <a:normAutofit/>
          </a:bodyPr>
          <a:lstStyle/>
          <a:p>
            <a:pPr marL="514350" indent="-514350">
              <a:buFont typeface="+mj-lt"/>
              <a:buAutoNum type="arabicPeriod"/>
            </a:pPr>
            <a:r>
              <a:rPr lang="en-GB" dirty="0"/>
              <a:t>POEF &amp; PPRM</a:t>
            </a:r>
          </a:p>
          <a:p>
            <a:pPr marL="514350" indent="-514350">
              <a:buFont typeface="+mj-lt"/>
              <a:buAutoNum type="arabicPeriod"/>
            </a:pPr>
            <a:r>
              <a:rPr lang="en-GB" dirty="0"/>
              <a:t>Purpose of PPRM</a:t>
            </a:r>
          </a:p>
          <a:p>
            <a:pPr marL="514350" indent="-514350">
              <a:buFont typeface="+mj-lt"/>
              <a:buAutoNum type="arabicPeriod"/>
            </a:pPr>
            <a:r>
              <a:rPr lang="en-GB" dirty="0"/>
              <a:t>Approach &amp; Frequency </a:t>
            </a:r>
          </a:p>
          <a:p>
            <a:pPr marL="514350" indent="-514350">
              <a:buFont typeface="+mj-lt"/>
              <a:buAutoNum type="arabicPeriod"/>
            </a:pPr>
            <a:r>
              <a:rPr lang="en-GB" dirty="0"/>
              <a:t>Agenda </a:t>
            </a:r>
          </a:p>
          <a:p>
            <a:pPr marL="514350" indent="-514350">
              <a:buFont typeface="+mj-lt"/>
              <a:buAutoNum type="arabicPeriod"/>
            </a:pPr>
            <a:r>
              <a:rPr lang="en-GB" dirty="0"/>
              <a:t>Steps</a:t>
            </a:r>
          </a:p>
          <a:p>
            <a:pPr marL="514350" indent="-514350">
              <a:buFont typeface="+mj-lt"/>
              <a:buAutoNum type="arabicPeriod"/>
            </a:pPr>
            <a:r>
              <a:rPr lang="en-GB" dirty="0"/>
              <a:t>Benefits </a:t>
            </a:r>
          </a:p>
          <a:p>
            <a:pPr marL="514350" indent="-514350">
              <a:buFont typeface="+mj-lt"/>
              <a:buAutoNum type="arabicPeriod"/>
            </a:pPr>
            <a:r>
              <a:rPr lang="en-GB" dirty="0"/>
              <a:t>Required Templates PPRM </a:t>
            </a:r>
          </a:p>
          <a:p>
            <a:pPr marL="514350" indent="-514350">
              <a:buFont typeface="+mj-lt"/>
              <a:buAutoNum type="arabicPeriod"/>
            </a:pPr>
            <a:r>
              <a:rPr lang="en-GB" dirty="0"/>
              <a:t>Next Steps  </a:t>
            </a:r>
            <a:endParaRPr lang="en-IE" dirty="0"/>
          </a:p>
        </p:txBody>
      </p:sp>
    </p:spTree>
    <p:extLst>
      <p:ext uri="{BB962C8B-B14F-4D97-AF65-F5344CB8AC3E}">
        <p14:creationId xmlns:p14="http://schemas.microsoft.com/office/powerpoint/2010/main" val="2931717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ECAB19-CC4B-45DA-B7C1-389C2D0F5A31}"/>
              </a:ext>
            </a:extLst>
          </p:cNvPr>
          <p:cNvSpPr/>
          <p:nvPr/>
        </p:nvSpPr>
        <p:spPr>
          <a:xfrm>
            <a:off x="630621" y="956442"/>
            <a:ext cx="10615447" cy="5242910"/>
          </a:xfrm>
          <a:prstGeom prst="rect">
            <a:avLst/>
          </a:prstGeom>
        </p:spPr>
        <p:txBody>
          <a:bodyPr wrap="square">
            <a:spAutoFit/>
          </a:bodyPr>
          <a:lstStyle/>
          <a:p>
            <a:pPr lvl="0">
              <a:lnSpc>
                <a:spcPct val="107000"/>
              </a:lnSpc>
              <a:spcAft>
                <a:spcPts val="800"/>
              </a:spcAft>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The UBU Performance Oversight Engagement Framework (POEF) components work together to provide a shared </a:t>
            </a:r>
            <a:r>
              <a:rPr lang="en-GB" sz="2800" b="1" dirty="0">
                <a:latin typeface="Calibri" panose="020F0502020204030204" pitchFamily="34" charset="0"/>
                <a:ea typeface="Calibri" panose="020F0502020204030204" pitchFamily="34" charset="0"/>
                <a:cs typeface="Times New Roman" panose="02020603050405020304" pitchFamily="18" charset="0"/>
              </a:rPr>
              <a:t>measurement, monitoring and planning </a:t>
            </a:r>
            <a:r>
              <a:rPr lang="en-GB" sz="2800" dirty="0">
                <a:latin typeface="Calibri" panose="020F0502020204030204" pitchFamily="34" charset="0"/>
                <a:ea typeface="Calibri" panose="020F0502020204030204" pitchFamily="34" charset="0"/>
                <a:cs typeface="Times New Roman" panose="02020603050405020304" pitchFamily="18" charset="0"/>
              </a:rPr>
              <a:t>system across the scheme.</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Calibri" panose="020F0502020204030204" pitchFamily="34" charset="0"/>
                <a:ea typeface="Calibri" panose="020F0502020204030204" pitchFamily="34" charset="0"/>
                <a:cs typeface="Times New Roman" panose="02020603050405020304" pitchFamily="18" charset="0"/>
              </a:rPr>
              <a:t>POEF components which will be implemented from July 2020:</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The Logic Model</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Planning &amp; Progress Review Meetings (PPRM)</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Unannounced Visits</a:t>
            </a:r>
          </a:p>
          <a:p>
            <a:pPr marL="342900" lvl="0" indent="-342900">
              <a:lnSpc>
                <a:spcPct val="107000"/>
              </a:lnSpc>
              <a:spcAft>
                <a:spcPts val="800"/>
              </a:spcAft>
              <a:buFont typeface="Arial" panose="020B0604020202020204" pitchFamily="34" charset="0"/>
              <a:buChar char="•"/>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Indicative Weekly Timetable (Optional)</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 </a:t>
            </a:r>
            <a:endParaRPr lang="en-I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737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AC9A65A-9378-4075-A573-C89CAA1E72EA}"/>
              </a:ext>
            </a:extLst>
          </p:cNvPr>
          <p:cNvGraphicFramePr>
            <a:graphicFrameLocks noGrp="1"/>
          </p:cNvGraphicFramePr>
          <p:nvPr>
            <p:extLst>
              <p:ext uri="{D42A27DB-BD31-4B8C-83A1-F6EECF244321}">
                <p14:modId xmlns:p14="http://schemas.microsoft.com/office/powerpoint/2010/main" val="440609321"/>
              </p:ext>
            </p:extLst>
          </p:nvPr>
        </p:nvGraphicFramePr>
        <p:xfrm>
          <a:off x="439837" y="706056"/>
          <a:ext cx="10553940" cy="4926447"/>
        </p:xfrm>
        <a:graphic>
          <a:graphicData uri="http://schemas.openxmlformats.org/drawingml/2006/table">
            <a:tbl>
              <a:tblPr firstRow="1" firstCol="1" bandRow="1">
                <a:noFill/>
                <a:tableStyleId>{5C22544A-7EE6-4342-B048-85BDC9FD1C3A}</a:tableStyleId>
              </a:tblPr>
              <a:tblGrid>
                <a:gridCol w="3137976">
                  <a:extLst>
                    <a:ext uri="{9D8B030D-6E8A-4147-A177-3AD203B41FA5}">
                      <a16:colId xmlns:a16="http://schemas.microsoft.com/office/drawing/2014/main" val="1282368093"/>
                    </a:ext>
                  </a:extLst>
                </a:gridCol>
                <a:gridCol w="2081566">
                  <a:extLst>
                    <a:ext uri="{9D8B030D-6E8A-4147-A177-3AD203B41FA5}">
                      <a16:colId xmlns:a16="http://schemas.microsoft.com/office/drawing/2014/main" val="3342083884"/>
                    </a:ext>
                  </a:extLst>
                </a:gridCol>
                <a:gridCol w="2301953">
                  <a:extLst>
                    <a:ext uri="{9D8B030D-6E8A-4147-A177-3AD203B41FA5}">
                      <a16:colId xmlns:a16="http://schemas.microsoft.com/office/drawing/2014/main" val="1977098804"/>
                    </a:ext>
                  </a:extLst>
                </a:gridCol>
                <a:gridCol w="1535387">
                  <a:extLst>
                    <a:ext uri="{9D8B030D-6E8A-4147-A177-3AD203B41FA5}">
                      <a16:colId xmlns:a16="http://schemas.microsoft.com/office/drawing/2014/main" val="3087351790"/>
                    </a:ext>
                  </a:extLst>
                </a:gridCol>
                <a:gridCol w="1497058">
                  <a:extLst>
                    <a:ext uri="{9D8B030D-6E8A-4147-A177-3AD203B41FA5}">
                      <a16:colId xmlns:a16="http://schemas.microsoft.com/office/drawing/2014/main" val="3823964115"/>
                    </a:ext>
                  </a:extLst>
                </a:gridCol>
              </a:tblGrid>
              <a:tr h="1321356">
                <a:tc>
                  <a:txBody>
                    <a:bodyPr/>
                    <a:lstStyle/>
                    <a:p>
                      <a:pPr algn="r">
                        <a:spcAft>
                          <a:spcPts val="600"/>
                        </a:spcAft>
                      </a:pPr>
                      <a:r>
                        <a:rPr lang="en-IE" sz="1800" b="1" dirty="0">
                          <a:solidFill>
                            <a:schemeClr val="tx1">
                              <a:lumMod val="75000"/>
                              <a:lumOff val="25000"/>
                            </a:schemeClr>
                          </a:solidFill>
                          <a:effectLst/>
                        </a:rPr>
                        <a:t>POEF Component:</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dirty="0">
                          <a:solidFill>
                            <a:schemeClr val="tx1">
                              <a:lumMod val="75000"/>
                              <a:lumOff val="25000"/>
                            </a:schemeClr>
                          </a:solidFill>
                          <a:effectLst/>
                        </a:rPr>
                        <a:t>Impact Measurement Tool:</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dirty="0">
                          <a:solidFill>
                            <a:schemeClr val="tx1">
                              <a:lumMod val="75000"/>
                              <a:lumOff val="25000"/>
                            </a:schemeClr>
                          </a:solidFill>
                          <a:effectLst/>
                        </a:rPr>
                        <a:t>Oversight&amp; Monitoring Tool:</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a:solidFill>
                            <a:schemeClr val="tx1">
                              <a:lumMod val="75000"/>
                              <a:lumOff val="25000"/>
                            </a:schemeClr>
                          </a:solidFill>
                          <a:effectLst/>
                        </a:rPr>
                        <a:t>Planning Tool:</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a:solidFill>
                            <a:schemeClr val="tx1">
                              <a:lumMod val="75000"/>
                              <a:lumOff val="25000"/>
                            </a:schemeClr>
                          </a:solidFill>
                          <a:effectLst/>
                        </a:rPr>
                        <a:t>Optional Tool FO:</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3137535887"/>
                  </a:ext>
                </a:extLst>
              </a:tr>
              <a:tr h="649223">
                <a:tc>
                  <a:txBody>
                    <a:bodyPr/>
                    <a:lstStyle/>
                    <a:p>
                      <a:pPr algn="r">
                        <a:spcAft>
                          <a:spcPts val="600"/>
                        </a:spcAft>
                      </a:pPr>
                      <a:r>
                        <a:rPr lang="en-IE" sz="1800" b="1">
                          <a:solidFill>
                            <a:schemeClr val="tx1">
                              <a:lumMod val="75000"/>
                              <a:lumOff val="25000"/>
                            </a:schemeClr>
                          </a:solidFill>
                          <a:effectLst/>
                        </a:rPr>
                        <a:t>Logic Model (LM)</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9525" cap="flat" cmpd="sng" algn="ctr">
                      <a:solidFill>
                        <a:srgbClr val="D8DCDC"/>
                      </a:solidFill>
                      <a:prstDash val="solid"/>
                    </a:lnT>
                    <a:lnB w="12700" cmpd="sng">
                      <a:noFill/>
                      <a:prstDash val="solid"/>
                    </a:lnB>
                    <a:no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rPr>
                        <a:t>X</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4252133466"/>
                  </a:ext>
                </a:extLst>
              </a:tr>
              <a:tr h="1321356">
                <a:tc>
                  <a:txBody>
                    <a:bodyPr/>
                    <a:lstStyle/>
                    <a:p>
                      <a:pPr algn="r">
                        <a:spcAft>
                          <a:spcPts val="600"/>
                        </a:spcAft>
                      </a:pPr>
                      <a:r>
                        <a:rPr lang="en-IE" sz="1800" b="1" dirty="0">
                          <a:solidFill>
                            <a:schemeClr val="tx1">
                              <a:lumMod val="75000"/>
                              <a:lumOff val="25000"/>
                            </a:schemeClr>
                          </a:solidFill>
                          <a:effectLst/>
                          <a:highlight>
                            <a:srgbClr val="FFFF00"/>
                          </a:highlight>
                        </a:rPr>
                        <a:t>Planning &amp; Progress Review Meetings (PPRM)</a:t>
                      </a:r>
                      <a:endParaRPr lang="en-IE" sz="1800" b="1"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spcAft>
                          <a:spcPts val="600"/>
                        </a:spcAft>
                      </a:pPr>
                      <a:r>
                        <a:rPr lang="en-IE" sz="1800" dirty="0">
                          <a:solidFill>
                            <a:schemeClr val="tx1">
                              <a:lumMod val="75000"/>
                              <a:lumOff val="25000"/>
                            </a:schemeClr>
                          </a:solidFill>
                          <a:effectLst/>
                          <a:highlight>
                            <a:srgbClr val="FFFF00"/>
                          </a:highlight>
                        </a:rPr>
                        <a:t> </a:t>
                      </a:r>
                      <a:endParaRPr lang="en-IE" sz="1800"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just">
                        <a:spcAft>
                          <a:spcPts val="600"/>
                        </a:spcAft>
                      </a:pPr>
                      <a:r>
                        <a:rPr lang="en-IE" sz="1800" dirty="0">
                          <a:solidFill>
                            <a:schemeClr val="tx1">
                              <a:lumMod val="75000"/>
                              <a:lumOff val="25000"/>
                            </a:schemeClr>
                          </a:solidFill>
                          <a:effectLst/>
                          <a:highlight>
                            <a:srgbClr val="FFFF00"/>
                          </a:highlight>
                          <a:sym typeface="Wingdings" panose="05000000000000000000" pitchFamily="2" charset="2"/>
                        </a:rPr>
                        <a:t></a:t>
                      </a:r>
                      <a:endParaRPr lang="en-IE" sz="1800"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just">
                        <a:spcAft>
                          <a:spcPts val="600"/>
                        </a:spcAft>
                      </a:pPr>
                      <a:r>
                        <a:rPr lang="en-IE" sz="1800" dirty="0">
                          <a:solidFill>
                            <a:schemeClr val="tx1">
                              <a:lumMod val="75000"/>
                              <a:lumOff val="25000"/>
                            </a:schemeClr>
                          </a:solidFill>
                          <a:effectLst/>
                          <a:highlight>
                            <a:srgbClr val="FFFF00"/>
                          </a:highlight>
                          <a:sym typeface="Wingdings" panose="05000000000000000000" pitchFamily="2" charset="2"/>
                        </a:rPr>
                        <a:t></a:t>
                      </a:r>
                      <a:endParaRPr lang="en-IE" sz="1800"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just">
                        <a:spcAft>
                          <a:spcPts val="600"/>
                        </a:spcAft>
                      </a:pPr>
                      <a:r>
                        <a:rPr lang="en-IE" sz="1800" dirty="0">
                          <a:solidFill>
                            <a:schemeClr val="tx1">
                              <a:lumMod val="75000"/>
                              <a:lumOff val="25000"/>
                            </a:schemeClr>
                          </a:solidFill>
                          <a:effectLst/>
                          <a:highlight>
                            <a:srgbClr val="FFFF00"/>
                          </a:highlight>
                        </a:rPr>
                        <a:t>X</a:t>
                      </a:r>
                      <a:endParaRPr lang="en-IE" sz="1800"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79879276"/>
                  </a:ext>
                </a:extLst>
              </a:tr>
              <a:tr h="649223">
                <a:tc>
                  <a:txBody>
                    <a:bodyPr/>
                    <a:lstStyle/>
                    <a:p>
                      <a:pPr algn="r">
                        <a:spcAft>
                          <a:spcPts val="600"/>
                        </a:spcAft>
                      </a:pPr>
                      <a:r>
                        <a:rPr lang="en-IE" sz="1800" b="1">
                          <a:solidFill>
                            <a:schemeClr val="tx1">
                              <a:lumMod val="75000"/>
                              <a:lumOff val="25000"/>
                            </a:schemeClr>
                          </a:solidFill>
                          <a:effectLst/>
                        </a:rPr>
                        <a:t>Unannounced visits</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spcAft>
                          <a:spcPts val="600"/>
                        </a:spcAft>
                      </a:pPr>
                      <a:r>
                        <a:rPr lang="en-IE" sz="1800">
                          <a:solidFill>
                            <a:schemeClr val="tx1">
                              <a:lumMod val="75000"/>
                              <a:lumOff val="25000"/>
                            </a:schemeClr>
                          </a:solidFill>
                          <a:effectLst/>
                        </a:rPr>
                        <a:t> </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rPr>
                        <a:t> </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rPr>
                        <a:t>X</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4002553165"/>
                  </a:ext>
                </a:extLst>
              </a:tr>
              <a:tr h="985289">
                <a:tc>
                  <a:txBody>
                    <a:bodyPr/>
                    <a:lstStyle/>
                    <a:p>
                      <a:pPr algn="r">
                        <a:spcAft>
                          <a:spcPts val="600"/>
                        </a:spcAft>
                      </a:pPr>
                      <a:r>
                        <a:rPr lang="en-IE" sz="1800" b="1" dirty="0">
                          <a:solidFill>
                            <a:schemeClr val="tx1">
                              <a:lumMod val="75000"/>
                              <a:lumOff val="25000"/>
                            </a:schemeClr>
                          </a:solidFill>
                          <a:effectLst/>
                        </a:rPr>
                        <a:t>Indicative Weekly Timetable </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spcAft>
                          <a:spcPts val="600"/>
                        </a:spcAft>
                      </a:pPr>
                      <a:r>
                        <a:rPr lang="en-IE" sz="1800" dirty="0">
                          <a:solidFill>
                            <a:schemeClr val="tx1">
                              <a:lumMod val="75000"/>
                              <a:lumOff val="25000"/>
                            </a:schemeClr>
                          </a:solidFill>
                          <a:effectLst/>
                        </a:rPr>
                        <a:t> </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just">
                        <a:spcAft>
                          <a:spcPts val="600"/>
                        </a:spcAft>
                      </a:pPr>
                      <a:r>
                        <a:rPr lang="en-IE" sz="1800">
                          <a:solidFill>
                            <a:schemeClr val="tx1">
                              <a:lumMod val="75000"/>
                              <a:lumOff val="25000"/>
                            </a:schemeClr>
                          </a:solidFill>
                          <a:effectLst/>
                        </a:rPr>
                        <a:t> </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just">
                        <a:spcAft>
                          <a:spcPts val="600"/>
                        </a:spcAft>
                      </a:pPr>
                      <a:r>
                        <a:rPr lang="en-IE" sz="1800" dirty="0">
                          <a:solidFill>
                            <a:schemeClr val="tx1">
                              <a:lumMod val="75000"/>
                              <a:lumOff val="25000"/>
                            </a:schemeClr>
                          </a:solidFill>
                          <a:effectLst/>
                          <a:sym typeface="Wingdings" panose="05000000000000000000" pitchFamily="2" charset="2"/>
                        </a:rPr>
                        <a:t></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extLst>
                  <a:ext uri="{0D108BD9-81ED-4DB2-BD59-A6C34878D82A}">
                    <a16:rowId xmlns:a16="http://schemas.microsoft.com/office/drawing/2014/main" val="513670204"/>
                  </a:ext>
                </a:extLst>
              </a:tr>
            </a:tbl>
          </a:graphicData>
        </a:graphic>
      </p:graphicFrame>
    </p:spTree>
    <p:extLst>
      <p:ext uri="{BB962C8B-B14F-4D97-AF65-F5344CB8AC3E}">
        <p14:creationId xmlns:p14="http://schemas.microsoft.com/office/powerpoint/2010/main" val="2198852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EF326-C0A0-4DBB-BC95-47573C971F8B}"/>
              </a:ext>
            </a:extLst>
          </p:cNvPr>
          <p:cNvSpPr>
            <a:spLocks noGrp="1"/>
          </p:cNvSpPr>
          <p:nvPr>
            <p:ph type="title"/>
          </p:nvPr>
        </p:nvSpPr>
        <p:spPr>
          <a:xfrm>
            <a:off x="873129" y="441436"/>
            <a:ext cx="10515600" cy="987972"/>
          </a:xfrm>
        </p:spPr>
        <p:txBody>
          <a:bodyPr>
            <a:normAutofit fontScale="90000"/>
          </a:bodyPr>
          <a:lstStyle/>
          <a:p>
            <a:r>
              <a:rPr lang="en-IE" sz="3600" b="1" dirty="0">
                <a:solidFill>
                  <a:srgbClr val="EE2465"/>
                </a:solidFill>
              </a:rPr>
              <a:t>Stakeholder Roles -PPRM</a:t>
            </a:r>
            <a:br>
              <a:rPr lang="en-IE" sz="3200" b="1" dirty="0">
                <a:solidFill>
                  <a:srgbClr val="EE2465"/>
                </a:solidFill>
              </a:rPr>
            </a:br>
            <a:endParaRPr lang="en-IE" sz="3200" b="1" dirty="0">
              <a:solidFill>
                <a:srgbClr val="EE2465"/>
              </a:solidFill>
            </a:endParaRPr>
          </a:p>
        </p:txBody>
      </p:sp>
      <p:sp>
        <p:nvSpPr>
          <p:cNvPr id="3" name="Text Placeholder 2">
            <a:extLst>
              <a:ext uri="{FF2B5EF4-FFF2-40B4-BE49-F238E27FC236}">
                <a16:creationId xmlns:a16="http://schemas.microsoft.com/office/drawing/2014/main" id="{7087E39E-C865-4FD5-A91A-490ED6171E14}"/>
              </a:ext>
            </a:extLst>
          </p:cNvPr>
          <p:cNvSpPr>
            <a:spLocks noGrp="1"/>
          </p:cNvSpPr>
          <p:nvPr>
            <p:ph type="body" idx="1"/>
          </p:nvPr>
        </p:nvSpPr>
        <p:spPr>
          <a:xfrm>
            <a:off x="883444" y="1103585"/>
            <a:ext cx="5070476" cy="574867"/>
          </a:xfrm>
        </p:spPr>
        <p:txBody>
          <a:bodyPr/>
          <a:lstStyle/>
          <a:p>
            <a:r>
              <a:rPr lang="en-GB" sz="2800" dirty="0">
                <a:solidFill>
                  <a:srgbClr val="6ACCE0"/>
                </a:solidFill>
                <a:latin typeface="Arial" panose="020B0604020202020204" pitchFamily="34" charset="0"/>
                <a:cs typeface="Arial" panose="020B0604020202020204" pitchFamily="34" charset="0"/>
              </a:rPr>
              <a:t>Funded Organisation:</a:t>
            </a:r>
            <a:endParaRPr lang="en-IE" sz="2800" dirty="0">
              <a:solidFill>
                <a:srgbClr val="6ACCE0"/>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AC92D31D-7CED-4BF5-8610-DA353D05DA4A}"/>
              </a:ext>
            </a:extLst>
          </p:cNvPr>
          <p:cNvSpPr>
            <a:spLocks noGrp="1"/>
          </p:cNvSpPr>
          <p:nvPr>
            <p:ph sz="half" idx="2"/>
          </p:nvPr>
        </p:nvSpPr>
        <p:spPr>
          <a:xfrm>
            <a:off x="430924" y="1587062"/>
            <a:ext cx="5566652" cy="4992414"/>
          </a:xfrm>
        </p:spPr>
        <p:txBody>
          <a:bodyPr>
            <a:normAutofit fontScale="25000" lnSpcReduction="20000"/>
          </a:bodyPr>
          <a:lstStyle/>
          <a:p>
            <a:pPr lvl="0"/>
            <a:r>
              <a:rPr lang="en-IE" sz="9600" dirty="0"/>
              <a:t>Agree with the ETB the schedule of PPRM</a:t>
            </a:r>
          </a:p>
          <a:p>
            <a:pPr lvl="0"/>
            <a:r>
              <a:rPr lang="en-IE" sz="9600" dirty="0"/>
              <a:t>Submit to the ETB the Meeting Notification Template attaching updated documentation as required 5 days  prior to the meeting. </a:t>
            </a:r>
          </a:p>
          <a:p>
            <a:pPr lvl="0"/>
            <a:r>
              <a:rPr lang="en-IE" sz="9600" dirty="0"/>
              <a:t>Adopt a collaborative approach with the ETB Officer to ensure that an accurate note of the meeting is recorded on the PPRM Record Template.</a:t>
            </a:r>
          </a:p>
          <a:p>
            <a:pPr lvl="0"/>
            <a:r>
              <a:rPr lang="en-IE" sz="9600" dirty="0"/>
              <a:t>Discuss all agenda items with a focus on identifying what is working, what needs to changed and any issues that may be arising.</a:t>
            </a:r>
          </a:p>
          <a:p>
            <a:pPr lvl="0"/>
            <a:r>
              <a:rPr lang="en-IE" sz="9600" dirty="0"/>
              <a:t>Agree and sign the PPRM Meeting Record Template at the end of the meeting and retain a copy to be filed appropriately. </a:t>
            </a:r>
          </a:p>
          <a:p>
            <a:endParaRPr lang="en-IE" dirty="0"/>
          </a:p>
        </p:txBody>
      </p:sp>
      <p:sp>
        <p:nvSpPr>
          <p:cNvPr id="5" name="Text Placeholder 4">
            <a:extLst>
              <a:ext uri="{FF2B5EF4-FFF2-40B4-BE49-F238E27FC236}">
                <a16:creationId xmlns:a16="http://schemas.microsoft.com/office/drawing/2014/main" id="{AD10E138-F036-4191-BF65-60891F85A8D3}"/>
              </a:ext>
            </a:extLst>
          </p:cNvPr>
          <p:cNvSpPr>
            <a:spLocks noGrp="1"/>
          </p:cNvSpPr>
          <p:nvPr>
            <p:ph type="body" sz="quarter" idx="3"/>
          </p:nvPr>
        </p:nvSpPr>
        <p:spPr>
          <a:xfrm>
            <a:off x="6444061" y="1103584"/>
            <a:ext cx="5070477" cy="574867"/>
          </a:xfrm>
        </p:spPr>
        <p:txBody>
          <a:bodyPr/>
          <a:lstStyle/>
          <a:p>
            <a:r>
              <a:rPr lang="en-GB" sz="2800" dirty="0">
                <a:solidFill>
                  <a:srgbClr val="6ACCE0"/>
                </a:solidFill>
                <a:latin typeface="Arial" panose="020B0604020202020204" pitchFamily="34" charset="0"/>
                <a:cs typeface="Arial" panose="020B0604020202020204" pitchFamily="34" charset="0"/>
              </a:rPr>
              <a:t>ETB:</a:t>
            </a:r>
            <a:endParaRPr lang="en-IE" sz="2800" dirty="0">
              <a:solidFill>
                <a:srgbClr val="6ACCE0"/>
              </a:solidFill>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E7FC1E33-0D30-433F-BDF0-CC147F3C21F0}"/>
              </a:ext>
            </a:extLst>
          </p:cNvPr>
          <p:cNvSpPr>
            <a:spLocks noGrp="1"/>
          </p:cNvSpPr>
          <p:nvPr>
            <p:ph sz="quarter" idx="4"/>
          </p:nvPr>
        </p:nvSpPr>
        <p:spPr>
          <a:xfrm>
            <a:off x="5964234" y="1587061"/>
            <a:ext cx="5670717" cy="4992415"/>
          </a:xfrm>
        </p:spPr>
        <p:txBody>
          <a:bodyPr>
            <a:normAutofit fontScale="25000" lnSpcReduction="20000"/>
          </a:bodyPr>
          <a:lstStyle/>
          <a:p>
            <a:pPr lvl="0"/>
            <a:r>
              <a:rPr lang="en-IE" sz="9600" dirty="0"/>
              <a:t>Organise with the Funded Organisation the schedule of PPRM</a:t>
            </a:r>
          </a:p>
          <a:p>
            <a:pPr lvl="0"/>
            <a:r>
              <a:rPr lang="en-IE" sz="9600" dirty="0"/>
              <a:t>Review documentation submitted by the Funded Organisation prior to the PPRM</a:t>
            </a:r>
          </a:p>
          <a:p>
            <a:pPr lvl="0"/>
            <a:r>
              <a:rPr lang="en-IE" sz="9600" dirty="0"/>
              <a:t>Use the PPRM Record Template to carry out and record all agenda items discussed and decisions made during the meeting.</a:t>
            </a:r>
          </a:p>
          <a:p>
            <a:pPr lvl="0"/>
            <a:r>
              <a:rPr lang="en-IE" sz="9600" dirty="0"/>
              <a:t>Engage with the Funded Organisation to problem solve, generate new thinking and identify future capacity building needs.</a:t>
            </a:r>
          </a:p>
          <a:p>
            <a:pPr lvl="0"/>
            <a:r>
              <a:rPr lang="en-IE" sz="9600" dirty="0"/>
              <a:t>Agree and sign the PPRM Record Template at the end of the meeting and provide the Funded Organisation with a copy.  </a:t>
            </a:r>
          </a:p>
          <a:p>
            <a:pPr lvl="0"/>
            <a:r>
              <a:rPr lang="en-IE" sz="9600" dirty="0"/>
              <a:t>Retain the PPRM Record Template and file appropriately.</a:t>
            </a:r>
          </a:p>
          <a:p>
            <a:endParaRPr lang="en-IE" dirty="0"/>
          </a:p>
        </p:txBody>
      </p:sp>
    </p:spTree>
    <p:extLst>
      <p:ext uri="{BB962C8B-B14F-4D97-AF65-F5344CB8AC3E}">
        <p14:creationId xmlns:p14="http://schemas.microsoft.com/office/powerpoint/2010/main" val="1238564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B2912-CECA-4E87-9EC9-2994237D141C}"/>
              </a:ext>
            </a:extLst>
          </p:cNvPr>
          <p:cNvSpPr>
            <a:spLocks noGrp="1"/>
          </p:cNvSpPr>
          <p:nvPr>
            <p:ph type="title"/>
          </p:nvPr>
        </p:nvSpPr>
        <p:spPr/>
        <p:txBody>
          <a:bodyPr/>
          <a:lstStyle/>
          <a:p>
            <a:r>
              <a:rPr lang="en-GB" sz="3600" b="1" dirty="0">
                <a:solidFill>
                  <a:srgbClr val="EE2465"/>
                </a:solidFill>
              </a:rPr>
              <a:t>PPRM</a:t>
            </a:r>
            <a:r>
              <a:rPr lang="en-GB" dirty="0"/>
              <a:t> </a:t>
            </a:r>
            <a:r>
              <a:rPr lang="en-GB" sz="3600" b="1" dirty="0">
                <a:solidFill>
                  <a:srgbClr val="EE2465"/>
                </a:solidFill>
              </a:rPr>
              <a:t>Purpose</a:t>
            </a:r>
            <a:r>
              <a:rPr lang="en-GB" dirty="0"/>
              <a:t> </a:t>
            </a:r>
            <a:endParaRPr lang="en-IE" dirty="0"/>
          </a:p>
        </p:txBody>
      </p:sp>
      <p:sp>
        <p:nvSpPr>
          <p:cNvPr id="3" name="Content Placeholder 2">
            <a:extLst>
              <a:ext uri="{FF2B5EF4-FFF2-40B4-BE49-F238E27FC236}">
                <a16:creationId xmlns:a16="http://schemas.microsoft.com/office/drawing/2014/main" id="{B4BD328F-9974-4676-AB41-E2DF065790A2}"/>
              </a:ext>
            </a:extLst>
          </p:cNvPr>
          <p:cNvSpPr>
            <a:spLocks noGrp="1"/>
          </p:cNvSpPr>
          <p:nvPr>
            <p:ph idx="1"/>
          </p:nvPr>
        </p:nvSpPr>
        <p:spPr>
          <a:xfrm>
            <a:off x="735724" y="1690688"/>
            <a:ext cx="10618076" cy="4486275"/>
          </a:xfrm>
        </p:spPr>
        <p:txBody>
          <a:bodyPr/>
          <a:lstStyle/>
          <a:p>
            <a:r>
              <a:rPr lang="en-IE" dirty="0"/>
              <a:t>To discuss the delivery of the service as outlined in the Service Requirement and the Application Form. </a:t>
            </a:r>
          </a:p>
          <a:p>
            <a:endParaRPr lang="en-IE" dirty="0"/>
          </a:p>
          <a:p>
            <a:r>
              <a:rPr lang="en-IE" dirty="0"/>
              <a:t>The meeting agenda provides an opportunity to discuss progress, issues arising and future planning requirements.</a:t>
            </a:r>
          </a:p>
          <a:p>
            <a:endParaRPr lang="en-IE" dirty="0"/>
          </a:p>
        </p:txBody>
      </p:sp>
    </p:spTree>
    <p:extLst>
      <p:ext uri="{BB962C8B-B14F-4D97-AF65-F5344CB8AC3E}">
        <p14:creationId xmlns:p14="http://schemas.microsoft.com/office/powerpoint/2010/main" val="3687833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E90B4-FA9F-48E7-8489-18C16A673D01}"/>
              </a:ext>
            </a:extLst>
          </p:cNvPr>
          <p:cNvSpPr>
            <a:spLocks noGrp="1"/>
          </p:cNvSpPr>
          <p:nvPr>
            <p:ph type="title"/>
          </p:nvPr>
        </p:nvSpPr>
        <p:spPr/>
        <p:txBody>
          <a:bodyPr/>
          <a:lstStyle/>
          <a:p>
            <a:r>
              <a:rPr lang="en-GB" sz="3600" b="1" dirty="0">
                <a:solidFill>
                  <a:srgbClr val="EE2465"/>
                </a:solidFill>
              </a:rPr>
              <a:t>Approach &amp; Frequency</a:t>
            </a:r>
            <a:endParaRPr lang="en-IE" sz="3600" b="1" dirty="0">
              <a:solidFill>
                <a:srgbClr val="EE2465"/>
              </a:solidFill>
            </a:endParaRPr>
          </a:p>
        </p:txBody>
      </p:sp>
      <p:sp>
        <p:nvSpPr>
          <p:cNvPr id="3" name="Content Placeholder 2">
            <a:extLst>
              <a:ext uri="{FF2B5EF4-FFF2-40B4-BE49-F238E27FC236}">
                <a16:creationId xmlns:a16="http://schemas.microsoft.com/office/drawing/2014/main" id="{00957152-F94F-479A-9C37-14B87B039157}"/>
              </a:ext>
            </a:extLst>
          </p:cNvPr>
          <p:cNvSpPr>
            <a:spLocks noGrp="1"/>
          </p:cNvSpPr>
          <p:nvPr>
            <p:ph idx="1"/>
          </p:nvPr>
        </p:nvSpPr>
        <p:spPr/>
        <p:txBody>
          <a:bodyPr/>
          <a:lstStyle/>
          <a:p>
            <a:r>
              <a:rPr lang="en-GB" dirty="0"/>
              <a:t>Collaborative effort by stakeholders</a:t>
            </a:r>
          </a:p>
          <a:p>
            <a:r>
              <a:rPr lang="en-GB" dirty="0"/>
              <a:t>Flexible and proactive </a:t>
            </a:r>
          </a:p>
          <a:p>
            <a:r>
              <a:rPr lang="en-GB" dirty="0"/>
              <a:t>Face to face meeting </a:t>
            </a:r>
          </a:p>
          <a:p>
            <a:r>
              <a:rPr lang="en-GB" dirty="0"/>
              <a:t>At least 3 times per year</a:t>
            </a:r>
          </a:p>
          <a:p>
            <a:r>
              <a:rPr lang="en-GB" dirty="0"/>
              <a:t>Align with other processes</a:t>
            </a:r>
            <a:endParaRPr lang="en-IE" dirty="0"/>
          </a:p>
          <a:p>
            <a:endParaRPr lang="en-GB" dirty="0"/>
          </a:p>
          <a:p>
            <a:endParaRPr lang="en-GB" dirty="0"/>
          </a:p>
          <a:p>
            <a:endParaRPr lang="en-IE" dirty="0"/>
          </a:p>
        </p:txBody>
      </p:sp>
    </p:spTree>
    <p:extLst>
      <p:ext uri="{BB962C8B-B14F-4D97-AF65-F5344CB8AC3E}">
        <p14:creationId xmlns:p14="http://schemas.microsoft.com/office/powerpoint/2010/main" val="779206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AD3B5-0843-4DAB-AB5F-E47C527C4EB7}"/>
              </a:ext>
            </a:extLst>
          </p:cNvPr>
          <p:cNvSpPr>
            <a:spLocks noGrp="1"/>
          </p:cNvSpPr>
          <p:nvPr>
            <p:ph type="title"/>
          </p:nvPr>
        </p:nvSpPr>
        <p:spPr>
          <a:xfrm>
            <a:off x="588579" y="176211"/>
            <a:ext cx="10229193" cy="1009651"/>
          </a:xfrm>
        </p:spPr>
        <p:txBody>
          <a:bodyPr/>
          <a:lstStyle/>
          <a:p>
            <a:r>
              <a:rPr lang="en-GB" sz="3600" b="1" dirty="0">
                <a:solidFill>
                  <a:srgbClr val="EE2465"/>
                </a:solidFill>
              </a:rPr>
              <a:t>Agenda</a:t>
            </a:r>
            <a:r>
              <a:rPr lang="en-GB" dirty="0"/>
              <a:t> </a:t>
            </a:r>
            <a:endParaRPr lang="en-IE" dirty="0"/>
          </a:p>
        </p:txBody>
      </p:sp>
      <p:sp>
        <p:nvSpPr>
          <p:cNvPr id="3" name="Content Placeholder 2">
            <a:extLst>
              <a:ext uri="{FF2B5EF4-FFF2-40B4-BE49-F238E27FC236}">
                <a16:creationId xmlns:a16="http://schemas.microsoft.com/office/drawing/2014/main" id="{A0501936-9390-4C15-9589-4F19FC5A3742}"/>
              </a:ext>
            </a:extLst>
          </p:cNvPr>
          <p:cNvSpPr>
            <a:spLocks noGrp="1"/>
          </p:cNvSpPr>
          <p:nvPr>
            <p:ph idx="1"/>
          </p:nvPr>
        </p:nvSpPr>
        <p:spPr>
          <a:xfrm>
            <a:off x="588579" y="1355834"/>
            <a:ext cx="10765221" cy="4821129"/>
          </a:xfrm>
        </p:spPr>
        <p:txBody>
          <a:bodyPr>
            <a:normAutofit fontScale="92500" lnSpcReduction="10000"/>
          </a:bodyPr>
          <a:lstStyle/>
          <a:p>
            <a:pPr marL="514350" lvl="0" indent="-514350">
              <a:buFont typeface="+mj-lt"/>
              <a:buAutoNum type="arabicPeriod"/>
            </a:pPr>
            <a:r>
              <a:rPr lang="en-GB" sz="3000" b="1" dirty="0">
                <a:solidFill>
                  <a:srgbClr val="00B0F0"/>
                </a:solidFill>
                <a:latin typeface="Calibri" panose="020F0502020204030204" pitchFamily="34" charset="0"/>
                <a:cs typeface="Calibri" panose="020F0502020204030204" pitchFamily="34" charset="0"/>
              </a:rPr>
              <a:t>Review of the RAG Action Plan(s) </a:t>
            </a:r>
            <a:r>
              <a:rPr lang="en-GB" dirty="0"/>
              <a:t>– progress on action plan, delays explained and recorded and actions to be completed by next PPRM</a:t>
            </a:r>
          </a:p>
          <a:p>
            <a:pPr marL="514350" lvl="0" indent="-514350">
              <a:buFont typeface="+mj-lt"/>
              <a:buAutoNum type="arabicPeriod"/>
            </a:pPr>
            <a:r>
              <a:rPr lang="en-IE" sz="3000" b="1" dirty="0">
                <a:solidFill>
                  <a:srgbClr val="00B0F0"/>
                </a:solidFill>
                <a:latin typeface="Calibri" panose="020F0502020204030204" pitchFamily="34" charset="0"/>
                <a:cs typeface="Calibri" panose="020F0502020204030204" pitchFamily="34" charset="0"/>
              </a:rPr>
              <a:t>Review the Logic Model </a:t>
            </a:r>
            <a:r>
              <a:rPr lang="en-IE" dirty="0"/>
              <a:t>– Discuss progress and agree changes where appropriate </a:t>
            </a:r>
          </a:p>
          <a:p>
            <a:pPr marL="514350" lvl="0" indent="-514350">
              <a:buFont typeface="+mj-lt"/>
              <a:buAutoNum type="arabicPeriod"/>
            </a:pPr>
            <a:r>
              <a:rPr lang="en-IE" sz="3000" b="1" dirty="0">
                <a:solidFill>
                  <a:srgbClr val="00B0F0"/>
                </a:solidFill>
                <a:latin typeface="Calibri" panose="020F0502020204030204" pitchFamily="34" charset="0"/>
                <a:cs typeface="Calibri" panose="020F0502020204030204" pitchFamily="34" charset="0"/>
              </a:rPr>
              <a:t>Update on the work with young people and plan for the next reporting period - </a:t>
            </a:r>
            <a:r>
              <a:rPr lang="en-IE" dirty="0"/>
              <a:t>This agenda item allows for discussion on the Work Report and Work Plan. </a:t>
            </a:r>
          </a:p>
          <a:p>
            <a:pPr marL="514350" lvl="0" indent="-514350">
              <a:buFont typeface="+mj-lt"/>
              <a:buAutoNum type="arabicPeriod"/>
            </a:pPr>
            <a:r>
              <a:rPr lang="en-IE" sz="3000" b="1" dirty="0">
                <a:solidFill>
                  <a:srgbClr val="00B0F0"/>
                </a:solidFill>
                <a:latin typeface="Calibri" panose="020F0502020204030204" pitchFamily="34" charset="0"/>
                <a:cs typeface="Calibri" panose="020F0502020204030204" pitchFamily="34" charset="0"/>
              </a:rPr>
              <a:t>Findings of Unannounced Visits </a:t>
            </a:r>
            <a:r>
              <a:rPr lang="en-IE" dirty="0"/>
              <a:t>– if applicable </a:t>
            </a:r>
          </a:p>
          <a:p>
            <a:pPr marL="514350" lvl="0" indent="-514350">
              <a:buFont typeface="+mj-lt"/>
              <a:buAutoNum type="arabicPeriod"/>
            </a:pPr>
            <a:r>
              <a:rPr lang="en-IE" sz="3000" b="1" dirty="0">
                <a:solidFill>
                  <a:srgbClr val="00B0F0"/>
                </a:solidFill>
                <a:latin typeface="Calibri" panose="020F0502020204030204" pitchFamily="34" charset="0"/>
                <a:cs typeface="Calibri" panose="020F0502020204030204" pitchFamily="34" charset="0"/>
              </a:rPr>
              <a:t>Review the Financial Template and Drawdown Form </a:t>
            </a:r>
            <a:r>
              <a:rPr lang="en-IE" b="1" dirty="0"/>
              <a:t>-</a:t>
            </a:r>
            <a:r>
              <a:rPr lang="en-IE" dirty="0"/>
              <a:t> overall budget v actual spend. </a:t>
            </a:r>
            <a:r>
              <a:rPr lang="en-IE" b="1" dirty="0"/>
              <a:t>Note </a:t>
            </a:r>
            <a:r>
              <a:rPr lang="en-IE" dirty="0"/>
              <a:t>that Planning and Progress Review Meetings may not fall in line with quarterly financial periods. </a:t>
            </a:r>
          </a:p>
          <a:p>
            <a:pPr marL="514350" lvl="0" indent="-514350">
              <a:buFont typeface="+mj-lt"/>
              <a:buAutoNum type="arabicPeriod"/>
            </a:pPr>
            <a:r>
              <a:rPr lang="en-GB" sz="3000" b="1" dirty="0">
                <a:solidFill>
                  <a:srgbClr val="00B0F0"/>
                </a:solidFill>
                <a:latin typeface="Calibri" panose="020F0502020204030204" pitchFamily="34" charset="0"/>
                <a:cs typeface="Calibri" panose="020F0502020204030204" pitchFamily="34" charset="0"/>
              </a:rPr>
              <a:t>A.O. B.  </a:t>
            </a:r>
            <a:r>
              <a:rPr lang="en-GB" dirty="0"/>
              <a:t>Additional items can be discussed here..</a:t>
            </a:r>
            <a:endParaRPr lang="en-IE" dirty="0"/>
          </a:p>
          <a:p>
            <a:endParaRPr lang="en-IE" dirty="0"/>
          </a:p>
        </p:txBody>
      </p:sp>
    </p:spTree>
    <p:extLst>
      <p:ext uri="{BB962C8B-B14F-4D97-AF65-F5344CB8AC3E}">
        <p14:creationId xmlns:p14="http://schemas.microsoft.com/office/powerpoint/2010/main" val="2790885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FA66D0-6769-422C-BCFD-BF66958B5B1D}"/>
              </a:ext>
            </a:extLst>
          </p:cNvPr>
          <p:cNvSpPr/>
          <p:nvPr/>
        </p:nvSpPr>
        <p:spPr>
          <a:xfrm>
            <a:off x="367862" y="536028"/>
            <a:ext cx="9974317" cy="5386090"/>
          </a:xfrm>
          <a:prstGeom prst="rect">
            <a:avLst/>
          </a:prstGeom>
        </p:spPr>
        <p:txBody>
          <a:bodyPr wrap="square">
            <a:spAutoFit/>
          </a:bodyPr>
          <a:lstStyle/>
          <a:p>
            <a:pPr algn="just">
              <a:spcAft>
                <a:spcPts val="0"/>
              </a:spcAft>
            </a:pPr>
            <a:r>
              <a:rPr lang="en-IE" sz="4400" dirty="0">
                <a:solidFill>
                  <a:srgbClr val="D94F70"/>
                </a:solidFill>
                <a:ea typeface="+mj-lt"/>
                <a:cs typeface="+mj-lt"/>
              </a:rPr>
              <a:t>Financial/Drawdown Template</a:t>
            </a:r>
          </a:p>
          <a:p>
            <a:pPr algn="just">
              <a:spcAft>
                <a:spcPts val="0"/>
              </a:spcAft>
            </a:pPr>
            <a:r>
              <a:rPr lang="en-IE" sz="2800" b="1" dirty="0">
                <a:solidFill>
                  <a:srgbClr val="00B0F0"/>
                </a:solidFill>
                <a:latin typeface="Calibri" panose="020F0502020204030204" pitchFamily="34" charset="0"/>
                <a:cs typeface="Calibri" panose="020F0502020204030204" pitchFamily="34" charset="0"/>
              </a:rPr>
              <a:t>Please</a:t>
            </a:r>
            <a:r>
              <a:rPr lang="en-IE" sz="2800" dirty="0">
                <a:latin typeface="Calibri" panose="020F0502020204030204" pitchFamily="34" charset="0"/>
                <a:ea typeface="Calibri" panose="020F0502020204030204" pitchFamily="34" charset="0"/>
                <a:cs typeface="Calibri" panose="020F0502020204030204" pitchFamily="34" charset="0"/>
              </a:rPr>
              <a:t> </a:t>
            </a:r>
            <a:r>
              <a:rPr lang="en-IE" sz="2800" b="1" dirty="0">
                <a:solidFill>
                  <a:srgbClr val="00B0F0"/>
                </a:solidFill>
                <a:latin typeface="Calibri" panose="020F0502020204030204" pitchFamily="34" charset="0"/>
                <a:cs typeface="Calibri" panose="020F0502020204030204" pitchFamily="34" charset="0"/>
              </a:rPr>
              <a:t>Note:</a:t>
            </a:r>
          </a:p>
          <a:p>
            <a:pPr algn="just">
              <a:spcAft>
                <a:spcPts val="0"/>
              </a:spcAft>
            </a:pPr>
            <a:r>
              <a:rPr lang="en-IE" sz="2800" b="1" dirty="0">
                <a:solidFill>
                  <a:srgbClr val="00B0F0"/>
                </a:solidFill>
                <a:latin typeface="Calibri" panose="020F0502020204030204" pitchFamily="34" charset="0"/>
                <a:cs typeface="Calibri" panose="020F0502020204030204" pitchFamily="34" charset="0"/>
              </a:rPr>
              <a:t>Drawdown</a:t>
            </a:r>
            <a:r>
              <a:rPr lang="en-IE" sz="2400" b="1" dirty="0">
                <a:solidFill>
                  <a:srgbClr val="00B0F0"/>
                </a:solidFill>
                <a:latin typeface="Calibri" panose="020F0502020204030204" pitchFamily="34" charset="0"/>
                <a:cs typeface="Calibri" panose="020F0502020204030204" pitchFamily="34" charset="0"/>
              </a:rPr>
              <a:t>:</a:t>
            </a:r>
            <a:r>
              <a:rPr lang="en-IE" sz="2400" dirty="0">
                <a:latin typeface="Calibri" panose="020F0502020204030204" pitchFamily="34" charset="0"/>
                <a:ea typeface="Calibri" panose="020F0502020204030204" pitchFamily="34" charset="0"/>
                <a:cs typeface="Calibri" panose="020F0502020204030204" pitchFamily="34" charset="0"/>
              </a:rPr>
              <a:t> An instruction has issued to all Education and Training Boards to invite drawdown requests from successful UBU Your Place Your Space applicants. Once the final Financial Template has been agreed between the Department and the ETBs, a new financial drawdown template will issue.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IE" sz="2400" dirty="0">
                <a:latin typeface="Calibri" panose="020F0502020204030204" pitchFamily="34" charset="0"/>
                <a:ea typeface="Calibri" panose="020F0502020204030204" pitchFamily="34" charset="0"/>
                <a:cs typeface="Calibri" panose="020F0502020204030204" pitchFamily="34" charset="0"/>
              </a:rPr>
              <a:t>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IE" sz="2800" b="1" dirty="0">
                <a:solidFill>
                  <a:srgbClr val="00B0F0"/>
                </a:solidFill>
                <a:latin typeface="Calibri" panose="020F0502020204030204" pitchFamily="34" charset="0"/>
                <a:cs typeface="Calibri" panose="020F0502020204030204" pitchFamily="34" charset="0"/>
              </a:rPr>
              <a:t>Recording of Spend: </a:t>
            </a:r>
            <a:r>
              <a:rPr lang="en-IE" sz="2400" dirty="0">
                <a:latin typeface="Calibri" panose="020F0502020204030204" pitchFamily="34" charset="0"/>
                <a:ea typeface="Calibri" panose="020F0502020204030204" pitchFamily="34" charset="0"/>
                <a:cs typeface="Calibri" panose="020F0502020204030204" pitchFamily="34" charset="0"/>
              </a:rPr>
              <a:t>Similar to the above, each Funded Organisation such retain monthly spending records until such time as the final Financial Template has issued by the Department. It is imperative that all third and fourth quarter spending is recorded as UBU Your Place Your Space spend, with the exception of outstanding accrued expenditure from quarter two, which may be attributed to TYFS/RYFS spend. </a:t>
            </a:r>
            <a:endParaRPr lang="en-IE"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1164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CFABA-570E-47D6-AD45-9C69AE0DAB85}"/>
              </a:ext>
            </a:extLst>
          </p:cNvPr>
          <p:cNvSpPr>
            <a:spLocks noGrp="1"/>
          </p:cNvSpPr>
          <p:nvPr>
            <p:ph type="title"/>
          </p:nvPr>
        </p:nvSpPr>
        <p:spPr/>
        <p:txBody>
          <a:bodyPr/>
          <a:lstStyle/>
          <a:p>
            <a:r>
              <a:rPr lang="en-GB" dirty="0">
                <a:solidFill>
                  <a:srgbClr val="D94F70"/>
                </a:solidFill>
                <a:latin typeface="+mn-lt"/>
                <a:ea typeface="+mj-lt"/>
                <a:cs typeface="+mj-lt"/>
              </a:rPr>
              <a:t>Steps</a:t>
            </a:r>
            <a:r>
              <a:rPr lang="en-GB" dirty="0"/>
              <a:t> </a:t>
            </a:r>
            <a:endParaRPr lang="en-IE" dirty="0"/>
          </a:p>
        </p:txBody>
      </p:sp>
      <p:sp>
        <p:nvSpPr>
          <p:cNvPr id="3" name="Content Placeholder 2">
            <a:extLst>
              <a:ext uri="{FF2B5EF4-FFF2-40B4-BE49-F238E27FC236}">
                <a16:creationId xmlns:a16="http://schemas.microsoft.com/office/drawing/2014/main" id="{6A508E1F-C844-4B21-9B9E-9B820B93A80D}"/>
              </a:ext>
            </a:extLst>
          </p:cNvPr>
          <p:cNvSpPr>
            <a:spLocks noGrp="1"/>
          </p:cNvSpPr>
          <p:nvPr>
            <p:ph idx="1"/>
          </p:nvPr>
        </p:nvSpPr>
        <p:spPr>
          <a:xfrm>
            <a:off x="578069" y="1177160"/>
            <a:ext cx="10775731" cy="4999804"/>
          </a:xfrm>
        </p:spPr>
        <p:txBody>
          <a:bodyPr/>
          <a:lstStyle/>
          <a:p>
            <a:pPr marL="514350" indent="-514350">
              <a:buFont typeface="+mj-lt"/>
              <a:buAutoNum type="arabicPeriod"/>
            </a:pPr>
            <a:r>
              <a:rPr lang="en-GB" sz="3200" dirty="0"/>
              <a:t>Agree Meeting Schedule </a:t>
            </a:r>
          </a:p>
          <a:p>
            <a:pPr marL="514350" indent="-514350">
              <a:buFont typeface="+mj-lt"/>
              <a:buAutoNum type="arabicPeriod"/>
            </a:pPr>
            <a:r>
              <a:rPr lang="en-IE" sz="3200" dirty="0"/>
              <a:t>Notification Template issued &amp; completed </a:t>
            </a:r>
          </a:p>
          <a:p>
            <a:pPr marL="514350" indent="-514350">
              <a:buFont typeface="+mj-lt"/>
              <a:buAutoNum type="arabicPeriod"/>
            </a:pPr>
            <a:r>
              <a:rPr lang="en-IE" sz="3200" dirty="0"/>
              <a:t>FO submit completed PPRM Notification Template &amp; documentation including  PPRM Work Report &amp; PPRM Work Plan to the ETB 5 working days before the meeting </a:t>
            </a:r>
          </a:p>
          <a:p>
            <a:pPr marL="514350" indent="-514350">
              <a:buFont typeface="+mj-lt"/>
              <a:buAutoNum type="arabicPeriod"/>
            </a:pPr>
            <a:r>
              <a:rPr lang="en-IE" sz="3200" dirty="0"/>
              <a:t>ETB reviews the submitted documentation </a:t>
            </a:r>
          </a:p>
          <a:p>
            <a:pPr marL="514350" indent="-514350">
              <a:buFont typeface="+mj-lt"/>
              <a:buAutoNum type="arabicPeriod"/>
            </a:pPr>
            <a:r>
              <a:rPr lang="en-IE" sz="3200" dirty="0"/>
              <a:t>PPRM takes place and PPRM Record Template completed and agreed</a:t>
            </a:r>
          </a:p>
          <a:p>
            <a:pPr marL="514350" indent="-514350">
              <a:buFont typeface="+mj-lt"/>
              <a:buAutoNum type="arabicPeriod"/>
            </a:pPr>
            <a:r>
              <a:rPr lang="en-IE" sz="3200" dirty="0"/>
              <a:t>FO &amp; ETB retain and file documents </a:t>
            </a:r>
          </a:p>
          <a:p>
            <a:endParaRPr lang="en-IE" dirty="0"/>
          </a:p>
        </p:txBody>
      </p:sp>
    </p:spTree>
    <p:extLst>
      <p:ext uri="{BB962C8B-B14F-4D97-AF65-F5344CB8AC3E}">
        <p14:creationId xmlns:p14="http://schemas.microsoft.com/office/powerpoint/2010/main" val="933866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B98D-595D-4928-AA6F-DA7D256B39EA}"/>
              </a:ext>
            </a:extLst>
          </p:cNvPr>
          <p:cNvSpPr>
            <a:spLocks noGrp="1"/>
          </p:cNvSpPr>
          <p:nvPr>
            <p:ph type="title"/>
          </p:nvPr>
        </p:nvSpPr>
        <p:spPr/>
        <p:txBody>
          <a:bodyPr/>
          <a:lstStyle/>
          <a:p>
            <a:r>
              <a:rPr lang="en-GB" sz="3600" b="1" dirty="0">
                <a:solidFill>
                  <a:srgbClr val="EE2465"/>
                </a:solidFill>
              </a:rPr>
              <a:t>PPRM</a:t>
            </a:r>
            <a:r>
              <a:rPr lang="en-GB" dirty="0"/>
              <a:t> </a:t>
            </a:r>
            <a:r>
              <a:rPr lang="en-GB" sz="3600" b="1" dirty="0">
                <a:solidFill>
                  <a:srgbClr val="EE2465"/>
                </a:solidFill>
              </a:rPr>
              <a:t>Potential</a:t>
            </a:r>
            <a:r>
              <a:rPr lang="en-GB" dirty="0"/>
              <a:t> </a:t>
            </a:r>
            <a:r>
              <a:rPr lang="en-GB" sz="3600" b="1" dirty="0">
                <a:solidFill>
                  <a:srgbClr val="EE2465"/>
                </a:solidFill>
              </a:rPr>
              <a:t>Benefits: </a:t>
            </a:r>
            <a:endParaRPr lang="en-IE" sz="3600" b="1" dirty="0">
              <a:solidFill>
                <a:srgbClr val="EE2465"/>
              </a:solidFill>
            </a:endParaRPr>
          </a:p>
        </p:txBody>
      </p:sp>
      <p:sp>
        <p:nvSpPr>
          <p:cNvPr id="3" name="Content Placeholder 2">
            <a:extLst>
              <a:ext uri="{FF2B5EF4-FFF2-40B4-BE49-F238E27FC236}">
                <a16:creationId xmlns:a16="http://schemas.microsoft.com/office/drawing/2014/main" id="{CFD040B9-41D6-42E7-A368-A18D7F186453}"/>
              </a:ext>
            </a:extLst>
          </p:cNvPr>
          <p:cNvSpPr>
            <a:spLocks noGrp="1"/>
          </p:cNvSpPr>
          <p:nvPr>
            <p:ph idx="1"/>
          </p:nvPr>
        </p:nvSpPr>
        <p:spPr>
          <a:xfrm>
            <a:off x="536028" y="1450428"/>
            <a:ext cx="10817772" cy="4726535"/>
          </a:xfrm>
        </p:spPr>
        <p:txBody>
          <a:bodyPr>
            <a:normAutofit/>
          </a:bodyPr>
          <a:lstStyle/>
          <a:p>
            <a:pPr marL="0" indent="0">
              <a:buNone/>
            </a:pPr>
            <a:r>
              <a:rPr lang="en-GB" b="1" dirty="0">
                <a:solidFill>
                  <a:srgbClr val="00B0F0"/>
                </a:solidFill>
                <a:latin typeface="Calibri" panose="020F0502020204030204" pitchFamily="34" charset="0"/>
                <a:cs typeface="Calibri" panose="020F0502020204030204" pitchFamily="34" charset="0"/>
              </a:rPr>
              <a:t>Provides and opportunity to:</a:t>
            </a:r>
          </a:p>
          <a:p>
            <a:r>
              <a:rPr lang="en-GB" dirty="0"/>
              <a:t>Examine issues, challenges and opportunities</a:t>
            </a:r>
          </a:p>
          <a:p>
            <a:r>
              <a:rPr lang="en-GB" dirty="0"/>
              <a:t>Identify what  is working well and what is not</a:t>
            </a:r>
          </a:p>
          <a:p>
            <a:r>
              <a:rPr lang="en-GB" dirty="0"/>
              <a:t>Identify if there is a need for change and initiating the change process</a:t>
            </a:r>
          </a:p>
          <a:p>
            <a:r>
              <a:rPr lang="en-GB" dirty="0"/>
              <a:t>Share thoughts and ideas to progress the work</a:t>
            </a:r>
          </a:p>
          <a:p>
            <a:r>
              <a:rPr lang="en-GB" dirty="0"/>
              <a:t>Understand what is involved in the work</a:t>
            </a:r>
          </a:p>
          <a:p>
            <a:r>
              <a:rPr lang="en-GB" dirty="0"/>
              <a:t>Keep the focus on young people</a:t>
            </a:r>
          </a:p>
          <a:p>
            <a:r>
              <a:rPr lang="en-GB" dirty="0"/>
              <a:t>Review budgets and spending</a:t>
            </a:r>
          </a:p>
          <a:p>
            <a:r>
              <a:rPr lang="en-GB" dirty="0"/>
              <a:t>Enhance planning</a:t>
            </a:r>
            <a:endParaRPr lang="en-IE" dirty="0"/>
          </a:p>
        </p:txBody>
      </p:sp>
    </p:spTree>
    <p:extLst>
      <p:ext uri="{BB962C8B-B14F-4D97-AF65-F5344CB8AC3E}">
        <p14:creationId xmlns:p14="http://schemas.microsoft.com/office/powerpoint/2010/main" val="174849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
            <a:extLst>
              <a:ext uri="{FF2B5EF4-FFF2-40B4-BE49-F238E27FC236}">
                <a16:creationId xmlns:a16="http://schemas.microsoft.com/office/drawing/2014/main" id="{C6BCEC5E-6452-4B23-A157-9DA2CD47983E}"/>
              </a:ext>
            </a:extLst>
          </p:cNvPr>
          <p:cNvSpPr>
            <a:spLocks noChangeArrowheads="1"/>
          </p:cNvSpPr>
          <p:nvPr/>
        </p:nvSpPr>
        <p:spPr bwMode="auto">
          <a:xfrm>
            <a:off x="1781388" y="352869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E"/>
          </a:p>
        </p:txBody>
      </p:sp>
      <p:graphicFrame>
        <p:nvGraphicFramePr>
          <p:cNvPr id="2" name="Table 1">
            <a:extLst>
              <a:ext uri="{FF2B5EF4-FFF2-40B4-BE49-F238E27FC236}">
                <a16:creationId xmlns:a16="http://schemas.microsoft.com/office/drawing/2014/main" id="{C25FC67E-3F56-49AC-B3E3-5286932D7C1D}"/>
              </a:ext>
            </a:extLst>
          </p:cNvPr>
          <p:cNvGraphicFramePr>
            <a:graphicFrameLocks noGrp="1"/>
          </p:cNvGraphicFramePr>
          <p:nvPr>
            <p:extLst>
              <p:ext uri="{D42A27DB-BD31-4B8C-83A1-F6EECF244321}">
                <p14:modId xmlns:p14="http://schemas.microsoft.com/office/powerpoint/2010/main" val="2971874285"/>
              </p:ext>
            </p:extLst>
          </p:nvPr>
        </p:nvGraphicFramePr>
        <p:xfrm>
          <a:off x="757980" y="1760487"/>
          <a:ext cx="10905067" cy="4523835"/>
        </p:xfrm>
        <a:graphic>
          <a:graphicData uri="http://schemas.openxmlformats.org/drawingml/2006/table">
            <a:tbl>
              <a:tblPr firstRow="1" firstCol="1" bandRow="1"/>
              <a:tblGrid>
                <a:gridCol w="3552677">
                  <a:extLst>
                    <a:ext uri="{9D8B030D-6E8A-4147-A177-3AD203B41FA5}">
                      <a16:colId xmlns:a16="http://schemas.microsoft.com/office/drawing/2014/main" val="3179644157"/>
                    </a:ext>
                  </a:extLst>
                </a:gridCol>
                <a:gridCol w="3676195">
                  <a:extLst>
                    <a:ext uri="{9D8B030D-6E8A-4147-A177-3AD203B41FA5}">
                      <a16:colId xmlns:a16="http://schemas.microsoft.com/office/drawing/2014/main" val="4254653782"/>
                    </a:ext>
                  </a:extLst>
                </a:gridCol>
                <a:gridCol w="3676195">
                  <a:extLst>
                    <a:ext uri="{9D8B030D-6E8A-4147-A177-3AD203B41FA5}">
                      <a16:colId xmlns:a16="http://schemas.microsoft.com/office/drawing/2014/main" val="2963323883"/>
                    </a:ext>
                  </a:extLst>
                </a:gridCol>
              </a:tblGrid>
              <a:tr h="766427">
                <a:tc>
                  <a:txBody>
                    <a:bodyPr/>
                    <a:lstStyle/>
                    <a:p>
                      <a:pPr algn="just" fontAlgn="t">
                        <a:spcBef>
                          <a:spcPts val="0"/>
                        </a:spcBef>
                        <a:spcAft>
                          <a:spcPts val="0"/>
                        </a:spcAft>
                      </a:pPr>
                      <a:r>
                        <a:rPr lang="en-IE" sz="2300" b="1" i="0" u="none" strike="noStrike">
                          <a:effectLst/>
                          <a:latin typeface="Calibri" panose="020F0502020204030204" pitchFamily="34" charset="0"/>
                          <a:ea typeface="Calibri" panose="020F0502020204030204" pitchFamily="34" charset="0"/>
                          <a:cs typeface="Calibri" panose="020F0502020204030204" pitchFamily="34" charset="0"/>
                        </a:rPr>
                        <a:t>Template </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1" i="0" u="none" strike="noStrike">
                          <a:effectLst/>
                          <a:latin typeface="Calibri" panose="020F0502020204030204" pitchFamily="34" charset="0"/>
                          <a:ea typeface="Calibri" panose="020F0502020204030204" pitchFamily="34" charset="0"/>
                          <a:cs typeface="Calibri" panose="020F0502020204030204" pitchFamily="34" charset="0"/>
                        </a:rPr>
                        <a:t>Submitted 5 days in advance of meeting</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1" i="0" u="none" strike="noStrike">
                          <a:effectLst/>
                          <a:latin typeface="Calibri" panose="020F0502020204030204" pitchFamily="34" charset="0"/>
                          <a:ea typeface="Calibri" panose="020F0502020204030204" pitchFamily="34" charset="0"/>
                          <a:cs typeface="Calibri" panose="020F0502020204030204" pitchFamily="34" charset="0"/>
                        </a:rPr>
                        <a:t>Completed and agreed after the meeting</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70961"/>
                  </a:ext>
                </a:extLst>
              </a:tr>
              <a:tr h="1112277">
                <a:tc>
                  <a:txBody>
                    <a:bodyPr/>
                    <a:lstStyle/>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rPr>
                        <a:t>PPRM Meeting Notification Template</a:t>
                      </a:r>
                      <a:endParaRPr lang="en-IE" sz="2900" b="0" i="0" u="none" strike="noStrike">
                        <a:effectLst/>
                        <a:latin typeface="Arial" panose="020B0604020202020204" pitchFamily="34" charset="0"/>
                      </a:endParaRPr>
                    </a:p>
                    <a:p>
                      <a:pPr algn="just" fontAlgn="t">
                        <a:spcBef>
                          <a:spcPts val="0"/>
                        </a:spcBef>
                        <a:spcAft>
                          <a:spcPts val="0"/>
                        </a:spcAft>
                      </a:pPr>
                      <a:r>
                        <a:rPr lang="en-IE" sz="2300" b="1" i="0" u="none" strike="noStrike">
                          <a:effectLst/>
                          <a:latin typeface="Calibri" panose="020F0502020204030204" pitchFamily="34" charset="0"/>
                          <a:ea typeface="Calibri" panose="020F0502020204030204" pitchFamily="34" charset="0"/>
                          <a:cs typeface="Calibri" panose="020F0502020204030204" pitchFamily="34" charset="0"/>
                        </a:rPr>
                        <a:t> </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1" i="0" u="none" strike="noStrike">
                          <a:effectLst/>
                          <a:latin typeface="Calibri" panose="020F0502020204030204" pitchFamily="34" charset="0"/>
                          <a:ea typeface="Calibri" panose="020F0502020204030204" pitchFamily="34" charset="0"/>
                          <a:cs typeface="Calibri" panose="020F0502020204030204" pitchFamily="34" charset="0"/>
                        </a:rPr>
                        <a:t> </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382177"/>
                  </a:ext>
                </a:extLst>
              </a:tr>
              <a:tr h="766427">
                <a:tc>
                  <a:txBody>
                    <a:bodyPr/>
                    <a:lstStyle/>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rPr>
                        <a:t>PPRM Work Report</a:t>
                      </a:r>
                      <a:endParaRPr lang="en-IE" sz="2900" b="0" i="0" u="none" strike="noStrike">
                        <a:effectLst/>
                        <a:latin typeface="Arial" panose="020B0604020202020204" pitchFamily="34" charset="0"/>
                      </a:endParaRPr>
                    </a:p>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rPr>
                        <a:t> </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1" i="0" u="none" strike="noStrike">
                          <a:effectLst/>
                          <a:latin typeface="Calibri" panose="020F0502020204030204" pitchFamily="34" charset="0"/>
                          <a:ea typeface="Calibri" panose="020F0502020204030204" pitchFamily="34" charset="0"/>
                          <a:cs typeface="Calibri" panose="020F0502020204030204" pitchFamily="34" charset="0"/>
                        </a:rPr>
                        <a:t> </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1464794"/>
                  </a:ext>
                </a:extLst>
              </a:tr>
              <a:tr h="766427">
                <a:tc>
                  <a:txBody>
                    <a:bodyPr/>
                    <a:lstStyle/>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rPr>
                        <a:t>PPRM Work Plan</a:t>
                      </a:r>
                      <a:endParaRPr lang="en-IE" sz="2900" b="0" i="0" u="none" strike="noStrike">
                        <a:effectLst/>
                        <a:latin typeface="Arial" panose="020B0604020202020204" pitchFamily="34" charset="0"/>
                      </a:endParaRPr>
                    </a:p>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rPr>
                        <a:t> </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1" i="0" u="none" strike="noStrike">
                          <a:effectLst/>
                          <a:latin typeface="Calibri" panose="020F0502020204030204" pitchFamily="34" charset="0"/>
                          <a:ea typeface="Calibri" panose="020F0502020204030204" pitchFamily="34" charset="0"/>
                          <a:cs typeface="Calibri" panose="020F0502020204030204" pitchFamily="34" charset="0"/>
                        </a:rPr>
                        <a:t> </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6486745"/>
                  </a:ext>
                </a:extLst>
              </a:tr>
              <a:tr h="1112277">
                <a:tc>
                  <a:txBody>
                    <a:bodyPr/>
                    <a:lstStyle/>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rPr>
                        <a:t>PPRM Meeting Record Template</a:t>
                      </a:r>
                      <a:endParaRPr lang="en-IE" sz="2900" b="0" i="0" u="none" strike="noStrike">
                        <a:effectLst/>
                        <a:latin typeface="Arial" panose="020B0604020202020204" pitchFamily="34" charset="0"/>
                      </a:endParaRPr>
                    </a:p>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rPr>
                        <a:t> </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1" i="0" u="none" strike="noStrike">
                          <a:effectLst/>
                          <a:latin typeface="Calibri" panose="020F0502020204030204" pitchFamily="34" charset="0"/>
                          <a:ea typeface="Calibri" panose="020F0502020204030204" pitchFamily="34" charset="0"/>
                          <a:cs typeface="Calibri" panose="020F0502020204030204" pitchFamily="34" charset="0"/>
                        </a:rPr>
                        <a:t> </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spcBef>
                          <a:spcPts val="0"/>
                        </a:spcBef>
                        <a:spcAft>
                          <a:spcPts val="0"/>
                        </a:spcAft>
                      </a:pPr>
                      <a:r>
                        <a:rPr lang="en-IE" sz="2300" b="0" i="0" u="none" strike="noStrike">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IE" sz="2900" b="0" i="0" u="none" strike="noStrike">
                        <a:effectLst/>
                        <a:latin typeface="Arial" panose="020B0604020202020204" pitchFamily="34" charset="0"/>
                      </a:endParaRPr>
                    </a:p>
                  </a:txBody>
                  <a:tcPr marL="111166" marR="111166" marT="154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0080524"/>
                  </a:ext>
                </a:extLst>
              </a:tr>
            </a:tbl>
          </a:graphicData>
        </a:graphic>
      </p:graphicFrame>
      <p:sp>
        <p:nvSpPr>
          <p:cNvPr id="4" name="TextBox 3">
            <a:extLst>
              <a:ext uri="{FF2B5EF4-FFF2-40B4-BE49-F238E27FC236}">
                <a16:creationId xmlns:a16="http://schemas.microsoft.com/office/drawing/2014/main" id="{C49F1758-D760-49A4-B924-8BA832D8FB82}"/>
              </a:ext>
            </a:extLst>
          </p:cNvPr>
          <p:cNvSpPr txBox="1"/>
          <p:nvPr/>
        </p:nvSpPr>
        <p:spPr>
          <a:xfrm>
            <a:off x="264405" y="512758"/>
            <a:ext cx="7171981" cy="646331"/>
          </a:xfrm>
          <a:prstGeom prst="rect">
            <a:avLst/>
          </a:prstGeom>
          <a:noFill/>
        </p:spPr>
        <p:txBody>
          <a:bodyPr wrap="square" rtlCol="0">
            <a:spAutoFit/>
          </a:bodyPr>
          <a:lstStyle/>
          <a:p>
            <a:r>
              <a:rPr lang="en-IE" sz="3600" dirty="0">
                <a:solidFill>
                  <a:srgbClr val="D94F70"/>
                </a:solidFill>
                <a:ea typeface="+mj-lt"/>
                <a:cs typeface="+mj-lt"/>
              </a:rPr>
              <a:t>PPRM</a:t>
            </a:r>
            <a:r>
              <a:rPr lang="en-IE" sz="3600" dirty="0"/>
              <a:t> </a:t>
            </a:r>
            <a:r>
              <a:rPr lang="en-IE" sz="3600" dirty="0">
                <a:solidFill>
                  <a:srgbClr val="D94F70"/>
                </a:solidFill>
                <a:ea typeface="+mj-lt"/>
                <a:cs typeface="+mj-lt"/>
              </a:rPr>
              <a:t>Templates</a:t>
            </a:r>
            <a:r>
              <a:rPr lang="en-IE" sz="3600" dirty="0">
                <a:ea typeface="+mj-lt"/>
                <a:cs typeface="+mj-lt"/>
              </a:rPr>
              <a:t>:</a:t>
            </a:r>
            <a:endParaRPr lang="en-IE" sz="3600" dirty="0"/>
          </a:p>
        </p:txBody>
      </p:sp>
    </p:spTree>
    <p:extLst>
      <p:ext uri="{BB962C8B-B14F-4D97-AF65-F5344CB8AC3E}">
        <p14:creationId xmlns:p14="http://schemas.microsoft.com/office/powerpoint/2010/main" val="680810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C91B7E-1073-439C-B4EF-392CE4F97A2C}"/>
              </a:ext>
            </a:extLst>
          </p:cNvPr>
          <p:cNvPicPr>
            <a:picLocks noChangeAspect="1"/>
          </p:cNvPicPr>
          <p:nvPr/>
        </p:nvPicPr>
        <p:blipFill>
          <a:blip r:embed="rId3"/>
          <a:stretch>
            <a:fillRect/>
          </a:stretch>
        </p:blipFill>
        <p:spPr>
          <a:xfrm>
            <a:off x="821779" y="1204091"/>
            <a:ext cx="9930304" cy="3583371"/>
          </a:xfrm>
          <a:prstGeom prst="rect">
            <a:avLst/>
          </a:prstGeom>
        </p:spPr>
      </p:pic>
      <p:pic>
        <p:nvPicPr>
          <p:cNvPr id="4" name="Picture 3">
            <a:extLst>
              <a:ext uri="{FF2B5EF4-FFF2-40B4-BE49-F238E27FC236}">
                <a16:creationId xmlns:a16="http://schemas.microsoft.com/office/drawing/2014/main" id="{84F66D78-084A-466B-B474-F9F356B376D4}"/>
              </a:ext>
            </a:extLst>
          </p:cNvPr>
          <p:cNvPicPr>
            <a:picLocks noChangeAspect="1"/>
          </p:cNvPicPr>
          <p:nvPr/>
        </p:nvPicPr>
        <p:blipFill>
          <a:blip r:embed="rId4"/>
          <a:stretch>
            <a:fillRect/>
          </a:stretch>
        </p:blipFill>
        <p:spPr>
          <a:xfrm>
            <a:off x="901839" y="4227786"/>
            <a:ext cx="9596436" cy="1626475"/>
          </a:xfrm>
          <a:prstGeom prst="rect">
            <a:avLst/>
          </a:prstGeom>
        </p:spPr>
      </p:pic>
      <p:sp>
        <p:nvSpPr>
          <p:cNvPr id="8" name="TextBox 7">
            <a:extLst>
              <a:ext uri="{FF2B5EF4-FFF2-40B4-BE49-F238E27FC236}">
                <a16:creationId xmlns:a16="http://schemas.microsoft.com/office/drawing/2014/main" id="{369FC7FB-F3C5-4DFF-B8B4-E6FC8BA75ECC}"/>
              </a:ext>
            </a:extLst>
          </p:cNvPr>
          <p:cNvSpPr txBox="1"/>
          <p:nvPr/>
        </p:nvSpPr>
        <p:spPr>
          <a:xfrm>
            <a:off x="693683" y="441433"/>
            <a:ext cx="6779172" cy="707886"/>
          </a:xfrm>
          <a:prstGeom prst="rect">
            <a:avLst/>
          </a:prstGeom>
          <a:noFill/>
        </p:spPr>
        <p:txBody>
          <a:bodyPr wrap="square" rtlCol="0">
            <a:spAutoFit/>
          </a:bodyPr>
          <a:lstStyle/>
          <a:p>
            <a:r>
              <a:rPr lang="en-GB" sz="4000" dirty="0">
                <a:solidFill>
                  <a:srgbClr val="D94F70"/>
                </a:solidFill>
                <a:ea typeface="+mj-lt"/>
                <a:cs typeface="+mj-lt"/>
              </a:rPr>
              <a:t>PPRM</a:t>
            </a:r>
            <a:r>
              <a:rPr lang="en-GB" sz="1600" dirty="0"/>
              <a:t> </a:t>
            </a:r>
            <a:r>
              <a:rPr lang="en-GB" sz="4000" dirty="0">
                <a:solidFill>
                  <a:srgbClr val="D94F70"/>
                </a:solidFill>
                <a:ea typeface="+mj-lt"/>
                <a:cs typeface="+mj-lt"/>
              </a:rPr>
              <a:t>Notification</a:t>
            </a:r>
            <a:r>
              <a:rPr lang="en-GB" sz="1600" dirty="0"/>
              <a:t> </a:t>
            </a:r>
            <a:r>
              <a:rPr lang="en-GB" sz="4000" dirty="0">
                <a:solidFill>
                  <a:srgbClr val="D94F70"/>
                </a:solidFill>
                <a:ea typeface="+mj-lt"/>
                <a:cs typeface="+mj-lt"/>
              </a:rPr>
              <a:t>Template</a:t>
            </a:r>
            <a:endParaRPr lang="en-IE" sz="4000" dirty="0">
              <a:solidFill>
                <a:srgbClr val="D94F70"/>
              </a:solidFill>
              <a:ea typeface="+mj-lt"/>
              <a:cs typeface="+mj-lt"/>
            </a:endParaRPr>
          </a:p>
        </p:txBody>
      </p:sp>
      <p:sp>
        <p:nvSpPr>
          <p:cNvPr id="9" name="TextBox 8">
            <a:extLst>
              <a:ext uri="{FF2B5EF4-FFF2-40B4-BE49-F238E27FC236}">
                <a16:creationId xmlns:a16="http://schemas.microsoft.com/office/drawing/2014/main" id="{F01E45EC-CBCB-464A-BE51-48E83188AF87}"/>
              </a:ext>
            </a:extLst>
          </p:cNvPr>
          <p:cNvSpPr txBox="1"/>
          <p:nvPr/>
        </p:nvSpPr>
        <p:spPr>
          <a:xfrm>
            <a:off x="821778" y="5854261"/>
            <a:ext cx="9047435" cy="461665"/>
          </a:xfrm>
          <a:prstGeom prst="rect">
            <a:avLst/>
          </a:prstGeom>
          <a:noFill/>
        </p:spPr>
        <p:txBody>
          <a:bodyPr wrap="square" rtlCol="0">
            <a:spAutoFit/>
          </a:bodyPr>
          <a:lstStyle/>
          <a:p>
            <a:r>
              <a:rPr lang="en-GB" sz="2400" b="1" dirty="0">
                <a:solidFill>
                  <a:srgbClr val="00B0F0"/>
                </a:solidFill>
                <a:latin typeface="Calibri" panose="020F0502020204030204" pitchFamily="34" charset="0"/>
                <a:cs typeface="Calibri" panose="020F0502020204030204" pitchFamily="34" charset="0"/>
              </a:rPr>
              <a:t>Please submit to the ETB 5 working days before the scheduled PPRM </a:t>
            </a:r>
            <a:endParaRPr lang="en-IE" sz="2400" b="1" dirty="0">
              <a:solidFill>
                <a:srgbClr val="00B0F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4383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F1137B-BFA2-4B81-A7DA-50595575DD5A}"/>
              </a:ext>
            </a:extLst>
          </p:cNvPr>
          <p:cNvPicPr>
            <a:picLocks noChangeAspect="1"/>
          </p:cNvPicPr>
          <p:nvPr/>
        </p:nvPicPr>
        <p:blipFill>
          <a:blip r:embed="rId3"/>
          <a:stretch>
            <a:fillRect/>
          </a:stretch>
        </p:blipFill>
        <p:spPr>
          <a:xfrm>
            <a:off x="704193" y="1240221"/>
            <a:ext cx="10237076" cy="4372303"/>
          </a:xfrm>
          <a:prstGeom prst="rect">
            <a:avLst/>
          </a:prstGeom>
        </p:spPr>
      </p:pic>
      <p:sp>
        <p:nvSpPr>
          <p:cNvPr id="3" name="TextBox 2">
            <a:extLst>
              <a:ext uri="{FF2B5EF4-FFF2-40B4-BE49-F238E27FC236}">
                <a16:creationId xmlns:a16="http://schemas.microsoft.com/office/drawing/2014/main" id="{C7B475B3-81A0-419C-AE4C-028E2FAB632E}"/>
              </a:ext>
            </a:extLst>
          </p:cNvPr>
          <p:cNvSpPr txBox="1"/>
          <p:nvPr/>
        </p:nvSpPr>
        <p:spPr>
          <a:xfrm>
            <a:off x="872359" y="430924"/>
            <a:ext cx="6989379" cy="769441"/>
          </a:xfrm>
          <a:prstGeom prst="rect">
            <a:avLst/>
          </a:prstGeom>
          <a:noFill/>
        </p:spPr>
        <p:txBody>
          <a:bodyPr wrap="square" rtlCol="0">
            <a:spAutoFit/>
          </a:bodyPr>
          <a:lstStyle/>
          <a:p>
            <a:r>
              <a:rPr lang="en-IE" sz="4400" dirty="0">
                <a:solidFill>
                  <a:srgbClr val="D94F70"/>
                </a:solidFill>
                <a:ea typeface="+mj-lt"/>
                <a:cs typeface="+mj-lt"/>
              </a:rPr>
              <a:t>PPRM</a:t>
            </a:r>
            <a:r>
              <a:rPr lang="en-IE" dirty="0"/>
              <a:t> </a:t>
            </a:r>
            <a:r>
              <a:rPr lang="en-IE" sz="4400" dirty="0">
                <a:solidFill>
                  <a:srgbClr val="D94F70"/>
                </a:solidFill>
                <a:ea typeface="+mj-lt"/>
                <a:cs typeface="+mj-lt"/>
              </a:rPr>
              <a:t>Work</a:t>
            </a:r>
            <a:r>
              <a:rPr lang="en-IE" dirty="0"/>
              <a:t> </a:t>
            </a:r>
            <a:r>
              <a:rPr lang="en-IE" sz="4400" dirty="0">
                <a:solidFill>
                  <a:srgbClr val="D94F70"/>
                </a:solidFill>
                <a:ea typeface="+mj-lt"/>
                <a:cs typeface="+mj-lt"/>
              </a:rPr>
              <a:t>Report Template </a:t>
            </a:r>
            <a:r>
              <a:rPr lang="en-IE" dirty="0"/>
              <a:t> </a:t>
            </a:r>
          </a:p>
        </p:txBody>
      </p:sp>
    </p:spTree>
    <p:extLst>
      <p:ext uri="{BB962C8B-B14F-4D97-AF65-F5344CB8AC3E}">
        <p14:creationId xmlns:p14="http://schemas.microsoft.com/office/powerpoint/2010/main" val="465900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063CFB-E339-41E5-AADA-663D3537E3D8}"/>
              </a:ext>
            </a:extLst>
          </p:cNvPr>
          <p:cNvSpPr/>
          <p:nvPr/>
        </p:nvSpPr>
        <p:spPr>
          <a:xfrm>
            <a:off x="388883" y="536028"/>
            <a:ext cx="10846676" cy="6001643"/>
          </a:xfrm>
          <a:prstGeom prst="rect">
            <a:avLst/>
          </a:prstGeom>
        </p:spPr>
        <p:txBody>
          <a:bodyPr wrap="square">
            <a:spAutoFit/>
          </a:bodyPr>
          <a:lstStyle/>
          <a:p>
            <a:pPr algn="just">
              <a:spcAft>
                <a:spcPts val="0"/>
              </a:spcAft>
            </a:pPr>
            <a:r>
              <a:rPr lang="en-IE" sz="2800" dirty="0"/>
              <a:t>The ‘contact’ figure relates to the number of actual attendances and not the number of individual young people attending. </a:t>
            </a:r>
            <a:r>
              <a:rPr lang="en-IE" sz="2800" dirty="0">
                <a:latin typeface="Calibri" panose="020F0502020204030204" pitchFamily="34" charset="0"/>
                <a:ea typeface="Calibri" panose="020F0502020204030204" pitchFamily="34" charset="0"/>
                <a:cs typeface="Calibri" panose="020F0502020204030204" pitchFamily="34" charset="0"/>
              </a:rPr>
              <a:t>To calculate total number of contacts – add the numbers of individual young people attending each session </a:t>
            </a:r>
          </a:p>
          <a:p>
            <a:pPr algn="just">
              <a:spcAft>
                <a:spcPts val="0"/>
              </a:spcAft>
            </a:pPr>
            <a:r>
              <a:rPr lang="en-IE" sz="2800" dirty="0">
                <a:latin typeface="Calibri" panose="020F0502020204030204" pitchFamily="34" charset="0"/>
                <a:ea typeface="Calibri" panose="020F0502020204030204" pitchFamily="34" charset="0"/>
                <a:cs typeface="Calibri" panose="020F0502020204030204" pitchFamily="34" charset="0"/>
              </a:rPr>
              <a:t>Example:</a:t>
            </a:r>
          </a:p>
          <a:p>
            <a:r>
              <a:rPr lang="en-IE" sz="2400" b="1" dirty="0">
                <a:solidFill>
                  <a:srgbClr val="00B0F0"/>
                </a:solidFill>
                <a:latin typeface="Calibri" panose="020F0502020204030204" pitchFamily="34" charset="0"/>
                <a:cs typeface="Calibri" panose="020F0502020204030204" pitchFamily="34" charset="0"/>
              </a:rPr>
              <a:t>Session 1: Attendees - Kate, Liam, Niall = 3 contacts</a:t>
            </a:r>
          </a:p>
          <a:p>
            <a:r>
              <a:rPr lang="en-IE" sz="2400" b="1" dirty="0">
                <a:solidFill>
                  <a:srgbClr val="00B0F0"/>
                </a:solidFill>
                <a:latin typeface="Calibri" panose="020F0502020204030204" pitchFamily="34" charset="0"/>
                <a:cs typeface="Calibri" panose="020F0502020204030204" pitchFamily="34" charset="0"/>
              </a:rPr>
              <a:t>Session 2: Attendees – Brigid, Kate, Liam, Danny, Stephen, Nuala, Anna = 7 contacts</a:t>
            </a:r>
          </a:p>
          <a:p>
            <a:r>
              <a:rPr lang="en-IE" sz="2400" b="1" dirty="0">
                <a:solidFill>
                  <a:srgbClr val="00B0F0"/>
                </a:solidFill>
                <a:latin typeface="Calibri" panose="020F0502020204030204" pitchFamily="34" charset="0"/>
                <a:cs typeface="Calibri" panose="020F0502020204030204" pitchFamily="34" charset="0"/>
              </a:rPr>
              <a:t>Session 3: Attendees – Kate, Niall, Brigid, Danny, Stephen  = 5 contacts</a:t>
            </a:r>
            <a:r>
              <a:rPr lang="en-IE" sz="2400" dirty="0"/>
              <a:t> </a:t>
            </a:r>
          </a:p>
          <a:p>
            <a:endParaRPr lang="en-IE" sz="3200" dirty="0"/>
          </a:p>
          <a:p>
            <a:r>
              <a:rPr lang="en-IE" sz="3200" dirty="0"/>
              <a:t>Number of sessions =3</a:t>
            </a:r>
          </a:p>
          <a:p>
            <a:r>
              <a:rPr lang="en-IE" sz="3200" dirty="0"/>
              <a:t>Number of individual young people attending = 8</a:t>
            </a:r>
          </a:p>
          <a:p>
            <a:r>
              <a:rPr lang="en-IE" sz="3200" dirty="0"/>
              <a:t>Total number of contacts = 15</a:t>
            </a:r>
          </a:p>
          <a:p>
            <a:pPr algn="just">
              <a:spcAft>
                <a:spcPts val="0"/>
              </a:spcAft>
            </a:pPr>
            <a:r>
              <a:rPr lang="en-IE" sz="2800" dirty="0">
                <a:latin typeface="Calibri" panose="020F0502020204030204" pitchFamily="34" charset="0"/>
                <a:ea typeface="Calibri" panose="020F0502020204030204" pitchFamily="34" charset="0"/>
                <a:cs typeface="Calibri" panose="020F0502020204030204" pitchFamily="34" charset="0"/>
              </a:rPr>
              <a:t> </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n-IE" sz="1600" b="1" dirty="0">
                <a:solidFill>
                  <a:srgbClr val="00B0F0"/>
                </a:solidFill>
                <a:latin typeface="Calibri" panose="020F0502020204030204" pitchFamily="34" charset="0"/>
                <a:ea typeface="Calibri" panose="020F0502020204030204" pitchFamily="34" charset="0"/>
                <a:cs typeface="Calibri" panose="020F0502020204030204" pitchFamily="34" charset="0"/>
              </a:rPr>
              <a:t> </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3677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C279A0-CD56-47EF-8ACF-A3F14034C96B}"/>
              </a:ext>
            </a:extLst>
          </p:cNvPr>
          <p:cNvPicPr>
            <a:picLocks noChangeAspect="1"/>
          </p:cNvPicPr>
          <p:nvPr/>
        </p:nvPicPr>
        <p:blipFill>
          <a:blip r:embed="rId2"/>
          <a:stretch>
            <a:fillRect/>
          </a:stretch>
        </p:blipFill>
        <p:spPr>
          <a:xfrm>
            <a:off x="536028" y="1093075"/>
            <a:ext cx="10752082" cy="4351283"/>
          </a:xfrm>
          <a:prstGeom prst="rect">
            <a:avLst/>
          </a:prstGeom>
        </p:spPr>
      </p:pic>
    </p:spTree>
    <p:extLst>
      <p:ext uri="{BB962C8B-B14F-4D97-AF65-F5344CB8AC3E}">
        <p14:creationId xmlns:p14="http://schemas.microsoft.com/office/powerpoint/2010/main" val="1180621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287C8-130A-4557-B05E-6B66BF7FAADC}"/>
              </a:ext>
            </a:extLst>
          </p:cNvPr>
          <p:cNvSpPr>
            <a:spLocks noGrp="1"/>
          </p:cNvSpPr>
          <p:nvPr>
            <p:ph type="title"/>
          </p:nvPr>
        </p:nvSpPr>
        <p:spPr>
          <a:xfrm>
            <a:off x="294290" y="365126"/>
            <a:ext cx="11059510" cy="748972"/>
          </a:xfrm>
        </p:spPr>
        <p:txBody>
          <a:bodyPr/>
          <a:lstStyle/>
          <a:p>
            <a:r>
              <a:rPr lang="en-GB" dirty="0">
                <a:solidFill>
                  <a:srgbClr val="D94F70"/>
                </a:solidFill>
                <a:latin typeface="+mn-lt"/>
                <a:ea typeface="+mj-lt"/>
                <a:cs typeface="+mj-lt"/>
              </a:rPr>
              <a:t>PPRM</a:t>
            </a:r>
            <a:r>
              <a:rPr lang="en-GB" dirty="0"/>
              <a:t> </a:t>
            </a:r>
            <a:r>
              <a:rPr lang="en-GB" dirty="0">
                <a:solidFill>
                  <a:srgbClr val="D94F70"/>
                </a:solidFill>
                <a:latin typeface="+mn-lt"/>
                <a:ea typeface="+mj-lt"/>
                <a:cs typeface="+mj-lt"/>
              </a:rPr>
              <a:t>Work</a:t>
            </a:r>
            <a:r>
              <a:rPr lang="en-GB" dirty="0"/>
              <a:t> </a:t>
            </a:r>
            <a:r>
              <a:rPr lang="en-GB" dirty="0">
                <a:solidFill>
                  <a:srgbClr val="D94F70"/>
                </a:solidFill>
                <a:latin typeface="+mn-lt"/>
                <a:ea typeface="+mj-lt"/>
                <a:cs typeface="+mj-lt"/>
              </a:rPr>
              <a:t>Plan</a:t>
            </a:r>
            <a:r>
              <a:rPr lang="en-GB" dirty="0"/>
              <a:t> </a:t>
            </a:r>
            <a:r>
              <a:rPr lang="en-GB" dirty="0">
                <a:solidFill>
                  <a:srgbClr val="D94F70"/>
                </a:solidFill>
                <a:latin typeface="+mn-lt"/>
                <a:ea typeface="+mj-lt"/>
                <a:cs typeface="+mj-lt"/>
              </a:rPr>
              <a:t>Template</a:t>
            </a:r>
            <a:r>
              <a:rPr lang="en-GB" dirty="0"/>
              <a:t> </a:t>
            </a:r>
            <a:endParaRPr lang="en-IE" dirty="0"/>
          </a:p>
        </p:txBody>
      </p:sp>
      <p:pic>
        <p:nvPicPr>
          <p:cNvPr id="4" name="Content Placeholder 3">
            <a:extLst>
              <a:ext uri="{FF2B5EF4-FFF2-40B4-BE49-F238E27FC236}">
                <a16:creationId xmlns:a16="http://schemas.microsoft.com/office/drawing/2014/main" id="{3FB62DB7-2F5D-42C4-83E0-27D55FF5C558}"/>
              </a:ext>
            </a:extLst>
          </p:cNvPr>
          <p:cNvPicPr>
            <a:picLocks noGrp="1" noChangeAspect="1"/>
          </p:cNvPicPr>
          <p:nvPr>
            <p:ph idx="1"/>
          </p:nvPr>
        </p:nvPicPr>
        <p:blipFill>
          <a:blip r:embed="rId3"/>
          <a:stretch>
            <a:fillRect/>
          </a:stretch>
        </p:blipFill>
        <p:spPr>
          <a:xfrm>
            <a:off x="189350" y="1114099"/>
            <a:ext cx="10899063" cy="4770682"/>
          </a:xfrm>
          <a:prstGeom prst="rect">
            <a:avLst/>
          </a:prstGeom>
        </p:spPr>
      </p:pic>
    </p:spTree>
    <p:extLst>
      <p:ext uri="{BB962C8B-B14F-4D97-AF65-F5344CB8AC3E}">
        <p14:creationId xmlns:p14="http://schemas.microsoft.com/office/powerpoint/2010/main" val="1241649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E16E-6BE3-4D30-8E9D-D9A775DF66B3}"/>
              </a:ext>
            </a:extLst>
          </p:cNvPr>
          <p:cNvSpPr>
            <a:spLocks noGrp="1"/>
          </p:cNvSpPr>
          <p:nvPr>
            <p:ph type="title"/>
          </p:nvPr>
        </p:nvSpPr>
        <p:spPr>
          <a:xfrm>
            <a:off x="84082" y="176211"/>
            <a:ext cx="10523483" cy="853803"/>
          </a:xfrm>
        </p:spPr>
        <p:txBody>
          <a:bodyPr/>
          <a:lstStyle/>
          <a:p>
            <a:r>
              <a:rPr lang="en-GB" dirty="0">
                <a:solidFill>
                  <a:srgbClr val="D94F70"/>
                </a:solidFill>
                <a:latin typeface="+mn-lt"/>
                <a:ea typeface="+mj-lt"/>
                <a:cs typeface="+mj-lt"/>
              </a:rPr>
              <a:t>PPRM</a:t>
            </a:r>
            <a:r>
              <a:rPr lang="en-GB" dirty="0"/>
              <a:t> </a:t>
            </a:r>
            <a:r>
              <a:rPr lang="en-GB" dirty="0">
                <a:solidFill>
                  <a:srgbClr val="D94F70"/>
                </a:solidFill>
                <a:latin typeface="+mn-lt"/>
                <a:ea typeface="+mj-lt"/>
                <a:cs typeface="+mj-lt"/>
              </a:rPr>
              <a:t>Record</a:t>
            </a:r>
            <a:r>
              <a:rPr lang="en-GB" dirty="0"/>
              <a:t> </a:t>
            </a:r>
            <a:r>
              <a:rPr lang="en-GB" dirty="0">
                <a:solidFill>
                  <a:srgbClr val="D94F70"/>
                </a:solidFill>
                <a:latin typeface="+mn-lt"/>
                <a:ea typeface="+mj-lt"/>
                <a:cs typeface="+mj-lt"/>
              </a:rPr>
              <a:t>Template</a:t>
            </a:r>
            <a:endParaRPr lang="en-IE" dirty="0">
              <a:solidFill>
                <a:srgbClr val="D94F70"/>
              </a:solidFill>
              <a:latin typeface="+mn-lt"/>
              <a:ea typeface="+mj-lt"/>
              <a:cs typeface="+mj-lt"/>
            </a:endParaRPr>
          </a:p>
        </p:txBody>
      </p:sp>
      <p:pic>
        <p:nvPicPr>
          <p:cNvPr id="4" name="Content Placeholder 3">
            <a:extLst>
              <a:ext uri="{FF2B5EF4-FFF2-40B4-BE49-F238E27FC236}">
                <a16:creationId xmlns:a16="http://schemas.microsoft.com/office/drawing/2014/main" id="{A9EAE1B3-121D-45EF-B6CE-8F12C961F747}"/>
              </a:ext>
            </a:extLst>
          </p:cNvPr>
          <p:cNvPicPr>
            <a:picLocks noGrp="1" noChangeAspect="1"/>
          </p:cNvPicPr>
          <p:nvPr>
            <p:ph idx="1"/>
          </p:nvPr>
        </p:nvPicPr>
        <p:blipFill>
          <a:blip r:embed="rId3"/>
          <a:stretch>
            <a:fillRect/>
          </a:stretch>
        </p:blipFill>
        <p:spPr>
          <a:xfrm>
            <a:off x="395672" y="1030014"/>
            <a:ext cx="11039583" cy="5255172"/>
          </a:xfrm>
          <a:prstGeom prst="rect">
            <a:avLst/>
          </a:prstGeom>
        </p:spPr>
      </p:pic>
    </p:spTree>
    <p:extLst>
      <p:ext uri="{BB962C8B-B14F-4D97-AF65-F5344CB8AC3E}">
        <p14:creationId xmlns:p14="http://schemas.microsoft.com/office/powerpoint/2010/main" val="1779353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0CC65-FB34-4776-97A8-E4EACA970373}"/>
              </a:ext>
            </a:extLst>
          </p:cNvPr>
          <p:cNvSpPr>
            <a:spLocks noGrp="1"/>
          </p:cNvSpPr>
          <p:nvPr>
            <p:ph type="title"/>
          </p:nvPr>
        </p:nvSpPr>
        <p:spPr>
          <a:xfrm>
            <a:off x="197069" y="74612"/>
            <a:ext cx="9829800" cy="1123567"/>
          </a:xfrm>
        </p:spPr>
        <p:txBody>
          <a:bodyPr/>
          <a:lstStyle/>
          <a:p>
            <a:r>
              <a:rPr lang="en-GB" dirty="0">
                <a:solidFill>
                  <a:srgbClr val="D94F70"/>
                </a:solidFill>
                <a:ea typeface="+mj-lt"/>
                <a:cs typeface="+mj-lt"/>
              </a:rPr>
              <a:t>PPRM</a:t>
            </a:r>
            <a:r>
              <a:rPr lang="en-GB" dirty="0"/>
              <a:t> </a:t>
            </a:r>
            <a:r>
              <a:rPr lang="en-GB" dirty="0">
                <a:solidFill>
                  <a:srgbClr val="D94F70"/>
                </a:solidFill>
                <a:ea typeface="+mj-lt"/>
                <a:cs typeface="+mj-lt"/>
              </a:rPr>
              <a:t>Record</a:t>
            </a:r>
            <a:r>
              <a:rPr lang="en-GB" dirty="0"/>
              <a:t> </a:t>
            </a:r>
            <a:r>
              <a:rPr lang="en-GB" dirty="0">
                <a:solidFill>
                  <a:srgbClr val="D94F70"/>
                </a:solidFill>
                <a:ea typeface="+mj-lt"/>
                <a:cs typeface="+mj-lt"/>
              </a:rPr>
              <a:t>Template – Section 5 </a:t>
            </a:r>
            <a:endParaRPr lang="en-IE" dirty="0"/>
          </a:p>
        </p:txBody>
      </p:sp>
      <p:pic>
        <p:nvPicPr>
          <p:cNvPr id="4" name="Content Placeholder 3">
            <a:extLst>
              <a:ext uri="{FF2B5EF4-FFF2-40B4-BE49-F238E27FC236}">
                <a16:creationId xmlns:a16="http://schemas.microsoft.com/office/drawing/2014/main" id="{6E5238A1-1E50-401B-95FB-01A54A72B4EF}"/>
              </a:ext>
            </a:extLst>
          </p:cNvPr>
          <p:cNvPicPr>
            <a:picLocks noGrp="1" noChangeAspect="1"/>
          </p:cNvPicPr>
          <p:nvPr>
            <p:ph idx="1"/>
          </p:nvPr>
        </p:nvPicPr>
        <p:blipFill>
          <a:blip r:embed="rId3"/>
          <a:stretch>
            <a:fillRect/>
          </a:stretch>
        </p:blipFill>
        <p:spPr>
          <a:xfrm>
            <a:off x="572814" y="1082567"/>
            <a:ext cx="11046372" cy="5038040"/>
          </a:xfrm>
          <a:prstGeom prst="rect">
            <a:avLst/>
          </a:prstGeom>
        </p:spPr>
      </p:pic>
    </p:spTree>
    <p:extLst>
      <p:ext uri="{BB962C8B-B14F-4D97-AF65-F5344CB8AC3E}">
        <p14:creationId xmlns:p14="http://schemas.microsoft.com/office/powerpoint/2010/main" val="3612216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C0E0-7A9F-4739-BEAF-0432F4D78F3D}"/>
              </a:ext>
            </a:extLst>
          </p:cNvPr>
          <p:cNvSpPr>
            <a:spLocks noGrp="1"/>
          </p:cNvSpPr>
          <p:nvPr>
            <p:ph type="title"/>
          </p:nvPr>
        </p:nvSpPr>
        <p:spPr/>
        <p:txBody>
          <a:bodyPr/>
          <a:lstStyle/>
          <a:p>
            <a:r>
              <a:rPr lang="en-GB" b="1" dirty="0">
                <a:solidFill>
                  <a:srgbClr val="EE2465"/>
                </a:solidFill>
              </a:rPr>
              <a:t>Next</a:t>
            </a:r>
            <a:r>
              <a:rPr lang="en-GB" dirty="0"/>
              <a:t> </a:t>
            </a:r>
            <a:r>
              <a:rPr lang="en-GB" b="1" dirty="0">
                <a:solidFill>
                  <a:srgbClr val="EE2465"/>
                </a:solidFill>
              </a:rPr>
              <a:t>Steps</a:t>
            </a:r>
            <a:endParaRPr lang="en-IE" dirty="0"/>
          </a:p>
        </p:txBody>
      </p:sp>
      <p:sp>
        <p:nvSpPr>
          <p:cNvPr id="3" name="Content Placeholder 2">
            <a:extLst>
              <a:ext uri="{FF2B5EF4-FFF2-40B4-BE49-F238E27FC236}">
                <a16:creationId xmlns:a16="http://schemas.microsoft.com/office/drawing/2014/main" id="{E4E05EEB-47FC-4717-B13B-8A6CF389EEF9}"/>
              </a:ext>
            </a:extLst>
          </p:cNvPr>
          <p:cNvSpPr>
            <a:spLocks noGrp="1"/>
          </p:cNvSpPr>
          <p:nvPr>
            <p:ph idx="1"/>
          </p:nvPr>
        </p:nvSpPr>
        <p:spPr>
          <a:xfrm>
            <a:off x="662152" y="1608083"/>
            <a:ext cx="10691648" cy="4589900"/>
          </a:xfrm>
        </p:spPr>
        <p:txBody>
          <a:bodyPr>
            <a:normAutofit/>
          </a:bodyPr>
          <a:lstStyle/>
          <a:p>
            <a:r>
              <a:rPr lang="en-GB" sz="3200" dirty="0"/>
              <a:t>Take time &amp; become familiar with PPRM Guidance and Templates provided </a:t>
            </a:r>
          </a:p>
          <a:p>
            <a:r>
              <a:rPr lang="en-GB" sz="3200" dirty="0"/>
              <a:t>Remember  for ETBs and youth projects/services the processes and templates are new</a:t>
            </a:r>
          </a:p>
          <a:p>
            <a:r>
              <a:rPr lang="en-GB" sz="3200" dirty="0"/>
              <a:t>The scheme is based on continuous improvement  so processes and templates may change over the course of the cycle </a:t>
            </a:r>
            <a:r>
              <a:rPr lang="en-GB" sz="3200" b="1" dirty="0"/>
              <a:t>- please provide feedback</a:t>
            </a:r>
          </a:p>
          <a:p>
            <a:r>
              <a:rPr lang="en-IE" sz="3200" dirty="0"/>
              <a:t>Schedule your 2020 meeting/s</a:t>
            </a:r>
          </a:p>
        </p:txBody>
      </p:sp>
    </p:spTree>
    <p:extLst>
      <p:ext uri="{BB962C8B-B14F-4D97-AF65-F5344CB8AC3E}">
        <p14:creationId xmlns:p14="http://schemas.microsoft.com/office/powerpoint/2010/main" val="2775591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DB86-FE05-4769-8421-FFE943F10F2D}"/>
              </a:ext>
            </a:extLst>
          </p:cNvPr>
          <p:cNvSpPr>
            <a:spLocks noGrp="1"/>
          </p:cNvSpPr>
          <p:nvPr>
            <p:ph type="title"/>
          </p:nvPr>
        </p:nvSpPr>
        <p:spPr>
          <a:xfrm flipV="1">
            <a:off x="5118538" y="319407"/>
            <a:ext cx="6235262" cy="45719"/>
          </a:xfrm>
        </p:spPr>
        <p:txBody>
          <a:bodyPr>
            <a:normAutofit fontScale="90000"/>
          </a:bodyPr>
          <a:lstStyle/>
          <a:p>
            <a:endParaRPr lang="en-IE" b="1" dirty="0">
              <a:solidFill>
                <a:srgbClr val="EE2465"/>
              </a:solidFill>
            </a:endParaRPr>
          </a:p>
        </p:txBody>
      </p:sp>
      <p:sp>
        <p:nvSpPr>
          <p:cNvPr id="3" name="Content Placeholder 2">
            <a:extLst>
              <a:ext uri="{FF2B5EF4-FFF2-40B4-BE49-F238E27FC236}">
                <a16:creationId xmlns:a16="http://schemas.microsoft.com/office/drawing/2014/main" id="{F969DB7D-7D89-41DC-89E3-C2173C7BCAA7}"/>
              </a:ext>
            </a:extLst>
          </p:cNvPr>
          <p:cNvSpPr>
            <a:spLocks noGrp="1"/>
          </p:cNvSpPr>
          <p:nvPr>
            <p:ph idx="1"/>
          </p:nvPr>
        </p:nvSpPr>
        <p:spPr/>
        <p:txBody>
          <a:bodyPr>
            <a:normAutofit/>
          </a:bodyPr>
          <a:lstStyle/>
          <a:p>
            <a:pPr marL="0" indent="0">
              <a:buNone/>
            </a:pPr>
            <a:r>
              <a:rPr lang="en-IE" sz="8800" dirty="0">
                <a:solidFill>
                  <a:srgbClr val="D94F70"/>
                </a:solidFill>
                <a:ea typeface="+mj-lt"/>
                <a:cs typeface="+mj-lt"/>
              </a:rPr>
              <a:t>Thank You For</a:t>
            </a:r>
            <a:r>
              <a:rPr lang="en-IE" sz="6000" dirty="0"/>
              <a:t> </a:t>
            </a:r>
            <a:r>
              <a:rPr lang="en-IE" sz="8800" dirty="0">
                <a:solidFill>
                  <a:srgbClr val="D94F70"/>
                </a:solidFill>
                <a:ea typeface="+mj-lt"/>
                <a:cs typeface="+mj-lt"/>
              </a:rPr>
              <a:t>Your Time &amp; Attention</a:t>
            </a:r>
          </a:p>
          <a:p>
            <a:pPr marL="0" indent="0">
              <a:buNone/>
            </a:pPr>
            <a:endParaRPr lang="en-IE" dirty="0"/>
          </a:p>
        </p:txBody>
      </p:sp>
    </p:spTree>
    <p:extLst>
      <p:ext uri="{BB962C8B-B14F-4D97-AF65-F5344CB8AC3E}">
        <p14:creationId xmlns:p14="http://schemas.microsoft.com/office/powerpoint/2010/main" val="5600113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AEAAD827A2E794E8534BA8F4AC3F4B3" ma:contentTypeVersion="6" ma:contentTypeDescription="Create a new document." ma:contentTypeScope="" ma:versionID="58e2010f4c75979789b2e517eaa65ded">
  <xsd:schema xmlns:xsd="http://www.w3.org/2001/XMLSchema" xmlns:xs="http://www.w3.org/2001/XMLSchema" xmlns:p="http://schemas.microsoft.com/office/2006/metadata/properties" xmlns:ns2="02520950-b7c3-442c-a0a1-983e52591535" xmlns:ns3="61331cee-a038-4274-b1ec-80a67a827398" targetNamespace="http://schemas.microsoft.com/office/2006/metadata/properties" ma:root="true" ma:fieldsID="457d83c50bc3ac4bed8bbf07014a9ef4" ns2:_="" ns3:_="">
    <xsd:import namespace="02520950-b7c3-442c-a0a1-983e52591535"/>
    <xsd:import namespace="61331cee-a038-4274-b1ec-80a67a82739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520950-b7c3-442c-a0a1-983e525915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1331cee-a038-4274-b1ec-80a67a82739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11A776A-9948-4366-818C-4E1A050DE54E}">
  <ds:schemaRefs>
    <ds:schemaRef ds:uri="http://schemas.microsoft.com/sharepoint/v3/contenttype/forms"/>
  </ds:schemaRefs>
</ds:datastoreItem>
</file>

<file path=customXml/itemProps2.xml><?xml version="1.0" encoding="utf-8"?>
<ds:datastoreItem xmlns:ds="http://schemas.openxmlformats.org/officeDocument/2006/customXml" ds:itemID="{109684A7-27D0-4896-B8CF-40383B50A5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520950-b7c3-442c-a0a1-983e52591535"/>
    <ds:schemaRef ds:uri="61331cee-a038-4274-b1ec-80a67a8273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B9F228A-CBB4-4A73-BC63-667C56B161D3}">
  <ds:schemaRef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terms/"/>
    <ds:schemaRef ds:uri="02520950-b7c3-442c-a0a1-983e52591535"/>
    <ds:schemaRef ds:uri="http://www.w3.org/XML/1998/namespace"/>
    <ds:schemaRef ds:uri="http://purl.org/dc/elements/1.1/"/>
    <ds:schemaRef ds:uri="61331cee-a038-4274-b1ec-80a67a827398"/>
  </ds:schemaRefs>
</ds:datastoreItem>
</file>

<file path=docProps/app.xml><?xml version="1.0" encoding="utf-8"?>
<Properties xmlns="http://schemas.openxmlformats.org/officeDocument/2006/extended-properties" xmlns:vt="http://schemas.openxmlformats.org/officeDocument/2006/docPropsVTypes">
  <TotalTime>1696</TotalTime>
  <Words>1075</Words>
  <Application>Microsoft Office PowerPoint</Application>
  <PresentationFormat>Widescreen</PresentationFormat>
  <Paragraphs>165</Paragraphs>
  <Slides>23</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Wingdings</vt:lpstr>
      <vt:lpstr>Office Theme</vt:lpstr>
      <vt:lpstr>PowerPoint Presentation</vt:lpstr>
      <vt:lpstr>PowerPoint Presentation</vt:lpstr>
      <vt:lpstr>Purpose of the Session</vt:lpstr>
      <vt:lpstr>Session Outline</vt:lpstr>
      <vt:lpstr>PowerPoint Presentation</vt:lpstr>
      <vt:lpstr>PowerPoint Presentation</vt:lpstr>
      <vt:lpstr>Stakeholder Roles -PPRM </vt:lpstr>
      <vt:lpstr>PPRM Purpose </vt:lpstr>
      <vt:lpstr>Approach &amp; Frequency</vt:lpstr>
      <vt:lpstr>Agenda </vt:lpstr>
      <vt:lpstr>PowerPoint Presentation</vt:lpstr>
      <vt:lpstr>Steps </vt:lpstr>
      <vt:lpstr>PPRM Potential Benefits: </vt:lpstr>
      <vt:lpstr>PowerPoint Presentation</vt:lpstr>
      <vt:lpstr>PowerPoint Presentation</vt:lpstr>
      <vt:lpstr>PowerPoint Presentation</vt:lpstr>
      <vt:lpstr>PowerPoint Presentation</vt:lpstr>
      <vt:lpstr>PowerPoint Presentation</vt:lpstr>
      <vt:lpstr>PPRM Work Plan Template </vt:lpstr>
      <vt:lpstr>PPRM Record Template</vt:lpstr>
      <vt:lpstr>PPRM Record Template – Section 5 </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Celene Dunne</dc:creator>
  <cp:lastModifiedBy>ETBI Support</cp:lastModifiedBy>
  <cp:revision>70</cp:revision>
  <dcterms:created xsi:type="dcterms:W3CDTF">2020-06-19T09:01:35Z</dcterms:created>
  <dcterms:modified xsi:type="dcterms:W3CDTF">2021-01-11T14:38:52Z</dcterms:modified>
</cp:coreProperties>
</file>