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60" r:id="rId5"/>
    <p:sldId id="327" r:id="rId6"/>
    <p:sldId id="328" r:id="rId7"/>
    <p:sldId id="400" r:id="rId8"/>
    <p:sldId id="401" r:id="rId9"/>
    <p:sldId id="402" r:id="rId10"/>
    <p:sldId id="403" r:id="rId11"/>
    <p:sldId id="404" r:id="rId12"/>
    <p:sldId id="408" r:id="rId13"/>
    <p:sldId id="405" r:id="rId14"/>
    <p:sldId id="407" r:id="rId15"/>
    <p:sldId id="409" r:id="rId16"/>
    <p:sldId id="410" r:id="rId17"/>
    <p:sldId id="411" r:id="rId18"/>
    <p:sldId id="415" r:id="rId19"/>
    <p:sldId id="413" r:id="rId20"/>
    <p:sldId id="414" r:id="rId21"/>
    <p:sldId id="416" r:id="rId22"/>
    <p:sldId id="417" r:id="rId23"/>
    <p:sldId id="418" r:id="rId24"/>
    <p:sldId id="412" r:id="rId25"/>
    <p:sldId id="419" r:id="rId26"/>
    <p:sldId id="420" r:id="rId27"/>
    <p:sldId id="421" r:id="rId28"/>
    <p:sldId id="422" r:id="rId29"/>
    <p:sldId id="423" r:id="rId30"/>
    <p:sldId id="424" r:id="rId31"/>
    <p:sldId id="425" r:id="rId32"/>
    <p:sldId id="426" r:id="rId33"/>
    <p:sldId id="427" r:id="rId34"/>
    <p:sldId id="428" r:id="rId35"/>
    <p:sldId id="430" r:id="rId36"/>
    <p:sldId id="42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6ACCE0"/>
    <a:srgbClr val="D94F70"/>
    <a:srgbClr val="96B4AF"/>
    <a:srgbClr val="0A463C"/>
    <a:srgbClr val="AAC1BE"/>
    <a:srgbClr val="25625A"/>
    <a:srgbClr val="64908A"/>
    <a:srgbClr val="D9D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422" autoAdjust="0"/>
  </p:normalViewPr>
  <p:slideViewPr>
    <p:cSldViewPr snapToGrid="0">
      <p:cViewPr varScale="1">
        <p:scale>
          <a:sx n="100" d="100"/>
          <a:sy n="100" d="100"/>
        </p:scale>
        <p:origin x="348" y="96"/>
      </p:cViewPr>
      <p:guideLst/>
    </p:cSldViewPr>
  </p:slideViewPr>
  <p:notesTextViewPr>
    <p:cViewPr>
      <p:scale>
        <a:sx n="1" d="1"/>
        <a:sy n="1" d="1"/>
      </p:scale>
      <p:origin x="0" y="0"/>
    </p:cViewPr>
  </p:notesTextViewPr>
  <p:notesViewPr>
    <p:cSldViewPr snapToGrid="0">
      <p:cViewPr varScale="1">
        <p:scale>
          <a:sx n="51" d="100"/>
          <a:sy n="51" d="100"/>
        </p:scale>
        <p:origin x="2692"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1ED5D9-1022-4958-B4F9-C4A97002AAEB}" type="datetimeFigureOut">
              <a:rPr lang="en-IE" smtClean="0"/>
              <a:t>11/01/2021</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39A179-745F-4322-949B-200EA1D22722}" type="slidenum">
              <a:rPr lang="en-IE" smtClean="0"/>
              <a:t>‹#›</a:t>
            </a:fld>
            <a:endParaRPr lang="en-IE"/>
          </a:p>
        </p:txBody>
      </p:sp>
    </p:spTree>
    <p:extLst>
      <p:ext uri="{BB962C8B-B14F-4D97-AF65-F5344CB8AC3E}">
        <p14:creationId xmlns:p14="http://schemas.microsoft.com/office/powerpoint/2010/main" val="11500149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921CB-49AB-41CA-A4CA-0B8FBD685B8E}" type="datetimeFigureOut">
              <a:rPr lang="en-IE" smtClean="0"/>
              <a:t>11/01/2021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73658-1D6A-44C5-84B5-29925C153C9C}" type="slidenum">
              <a:rPr lang="en-IE" smtClean="0"/>
              <a:t>‹#›</a:t>
            </a:fld>
            <a:endParaRPr lang="en-IE"/>
          </a:p>
        </p:txBody>
      </p:sp>
    </p:spTree>
    <p:extLst>
      <p:ext uri="{BB962C8B-B14F-4D97-AF65-F5344CB8AC3E}">
        <p14:creationId xmlns:p14="http://schemas.microsoft.com/office/powerpoint/2010/main" val="1153045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a:t>
            </a:fld>
            <a:endParaRPr lang="en-IE"/>
          </a:p>
        </p:txBody>
      </p:sp>
    </p:spTree>
    <p:extLst>
      <p:ext uri="{BB962C8B-B14F-4D97-AF65-F5344CB8AC3E}">
        <p14:creationId xmlns:p14="http://schemas.microsoft.com/office/powerpoint/2010/main" val="1734595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77B8929E-C352-7849-9DF7-6A0F55DB2C3C}" type="slidenum">
              <a:rPr lang="en-US" smtClean="0"/>
              <a:pPr/>
              <a:t>2</a:t>
            </a:fld>
            <a:endParaRPr lang="en-US"/>
          </a:p>
        </p:txBody>
      </p:sp>
    </p:spTree>
    <p:extLst>
      <p:ext uri="{BB962C8B-B14F-4D97-AF65-F5344CB8AC3E}">
        <p14:creationId xmlns:p14="http://schemas.microsoft.com/office/powerpoint/2010/main" val="3410647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74E1BE21-8517-BA41-B2EE-164495310801}" type="slidenum">
              <a:rPr lang="en-US" smtClean="0"/>
              <a:t>3</a:t>
            </a:fld>
            <a:endParaRPr lang="en-US"/>
          </a:p>
        </p:txBody>
      </p:sp>
    </p:spTree>
    <p:extLst>
      <p:ext uri="{BB962C8B-B14F-4D97-AF65-F5344CB8AC3E}">
        <p14:creationId xmlns:p14="http://schemas.microsoft.com/office/powerpoint/2010/main" val="404467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4</a:t>
            </a:fld>
            <a:endParaRPr lang="en-IE"/>
          </a:p>
        </p:txBody>
      </p:sp>
    </p:spTree>
    <p:extLst>
      <p:ext uri="{BB962C8B-B14F-4D97-AF65-F5344CB8AC3E}">
        <p14:creationId xmlns:p14="http://schemas.microsoft.com/office/powerpoint/2010/main" val="1691524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5</a:t>
            </a:fld>
            <a:endParaRPr lang="en-IE"/>
          </a:p>
        </p:txBody>
      </p:sp>
    </p:spTree>
    <p:extLst>
      <p:ext uri="{BB962C8B-B14F-4D97-AF65-F5344CB8AC3E}">
        <p14:creationId xmlns:p14="http://schemas.microsoft.com/office/powerpoint/2010/main" val="848698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7</a:t>
            </a:fld>
            <a:endParaRPr lang="en-IE"/>
          </a:p>
        </p:txBody>
      </p:sp>
    </p:spTree>
    <p:extLst>
      <p:ext uri="{BB962C8B-B14F-4D97-AF65-F5344CB8AC3E}">
        <p14:creationId xmlns:p14="http://schemas.microsoft.com/office/powerpoint/2010/main" val="4232219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8</a:t>
            </a:fld>
            <a:endParaRPr lang="en-IE"/>
          </a:p>
        </p:txBody>
      </p:sp>
    </p:spTree>
    <p:extLst>
      <p:ext uri="{BB962C8B-B14F-4D97-AF65-F5344CB8AC3E}">
        <p14:creationId xmlns:p14="http://schemas.microsoft.com/office/powerpoint/2010/main" val="1817608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9</a:t>
            </a:fld>
            <a:endParaRPr lang="en-IE"/>
          </a:p>
        </p:txBody>
      </p:sp>
    </p:spTree>
    <p:extLst>
      <p:ext uri="{BB962C8B-B14F-4D97-AF65-F5344CB8AC3E}">
        <p14:creationId xmlns:p14="http://schemas.microsoft.com/office/powerpoint/2010/main" val="3537342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10</a:t>
            </a:fld>
            <a:endParaRPr lang="en-IE"/>
          </a:p>
        </p:txBody>
      </p:sp>
    </p:spTree>
    <p:extLst>
      <p:ext uri="{BB962C8B-B14F-4D97-AF65-F5344CB8AC3E}">
        <p14:creationId xmlns:p14="http://schemas.microsoft.com/office/powerpoint/2010/main" val="488516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11</a:t>
            </a:fld>
            <a:endParaRPr lang="en-IE"/>
          </a:p>
        </p:txBody>
      </p:sp>
    </p:spTree>
    <p:extLst>
      <p:ext uri="{BB962C8B-B14F-4D97-AF65-F5344CB8AC3E}">
        <p14:creationId xmlns:p14="http://schemas.microsoft.com/office/powerpoint/2010/main" val="1436309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13</a:t>
            </a:fld>
            <a:endParaRPr lang="en-IE"/>
          </a:p>
        </p:txBody>
      </p:sp>
    </p:spTree>
    <p:extLst>
      <p:ext uri="{BB962C8B-B14F-4D97-AF65-F5344CB8AC3E}">
        <p14:creationId xmlns:p14="http://schemas.microsoft.com/office/powerpoint/2010/main" val="3025802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14</a:t>
            </a:fld>
            <a:endParaRPr lang="en-IE"/>
          </a:p>
        </p:txBody>
      </p:sp>
    </p:spTree>
    <p:extLst>
      <p:ext uri="{BB962C8B-B14F-4D97-AF65-F5344CB8AC3E}">
        <p14:creationId xmlns:p14="http://schemas.microsoft.com/office/powerpoint/2010/main" val="2602606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15</a:t>
            </a:fld>
            <a:endParaRPr lang="en-IE"/>
          </a:p>
        </p:txBody>
      </p:sp>
    </p:spTree>
    <p:extLst>
      <p:ext uri="{BB962C8B-B14F-4D97-AF65-F5344CB8AC3E}">
        <p14:creationId xmlns:p14="http://schemas.microsoft.com/office/powerpoint/2010/main" val="3430868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16</a:t>
            </a:fld>
            <a:endParaRPr lang="en-IE"/>
          </a:p>
        </p:txBody>
      </p:sp>
    </p:spTree>
    <p:extLst>
      <p:ext uri="{BB962C8B-B14F-4D97-AF65-F5344CB8AC3E}">
        <p14:creationId xmlns:p14="http://schemas.microsoft.com/office/powerpoint/2010/main" val="3362407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17</a:t>
            </a:fld>
            <a:endParaRPr lang="en-IE"/>
          </a:p>
        </p:txBody>
      </p:sp>
    </p:spTree>
    <p:extLst>
      <p:ext uri="{BB962C8B-B14F-4D97-AF65-F5344CB8AC3E}">
        <p14:creationId xmlns:p14="http://schemas.microsoft.com/office/powerpoint/2010/main" val="2793049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18</a:t>
            </a:fld>
            <a:endParaRPr lang="en-IE"/>
          </a:p>
        </p:txBody>
      </p:sp>
    </p:spTree>
    <p:extLst>
      <p:ext uri="{BB962C8B-B14F-4D97-AF65-F5344CB8AC3E}">
        <p14:creationId xmlns:p14="http://schemas.microsoft.com/office/powerpoint/2010/main" val="14856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19</a:t>
            </a:fld>
            <a:endParaRPr lang="en-IE"/>
          </a:p>
        </p:txBody>
      </p:sp>
    </p:spTree>
    <p:extLst>
      <p:ext uri="{BB962C8B-B14F-4D97-AF65-F5344CB8AC3E}">
        <p14:creationId xmlns:p14="http://schemas.microsoft.com/office/powerpoint/2010/main" val="2924018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20</a:t>
            </a:fld>
            <a:endParaRPr lang="en-IE"/>
          </a:p>
        </p:txBody>
      </p:sp>
    </p:spTree>
    <p:extLst>
      <p:ext uri="{BB962C8B-B14F-4D97-AF65-F5344CB8AC3E}">
        <p14:creationId xmlns:p14="http://schemas.microsoft.com/office/powerpoint/2010/main" val="3295713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21</a:t>
            </a:fld>
            <a:endParaRPr lang="en-IE"/>
          </a:p>
        </p:txBody>
      </p:sp>
    </p:spTree>
    <p:extLst>
      <p:ext uri="{BB962C8B-B14F-4D97-AF65-F5344CB8AC3E}">
        <p14:creationId xmlns:p14="http://schemas.microsoft.com/office/powerpoint/2010/main" val="1292296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22</a:t>
            </a:fld>
            <a:endParaRPr lang="en-IE"/>
          </a:p>
        </p:txBody>
      </p:sp>
    </p:spTree>
    <p:extLst>
      <p:ext uri="{BB962C8B-B14F-4D97-AF65-F5344CB8AC3E}">
        <p14:creationId xmlns:p14="http://schemas.microsoft.com/office/powerpoint/2010/main" val="337800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23</a:t>
            </a:fld>
            <a:endParaRPr lang="en-IE"/>
          </a:p>
        </p:txBody>
      </p:sp>
    </p:spTree>
    <p:extLst>
      <p:ext uri="{BB962C8B-B14F-4D97-AF65-F5344CB8AC3E}">
        <p14:creationId xmlns:p14="http://schemas.microsoft.com/office/powerpoint/2010/main" val="3091979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24</a:t>
            </a:fld>
            <a:endParaRPr lang="en-IE"/>
          </a:p>
        </p:txBody>
      </p:sp>
    </p:spTree>
    <p:extLst>
      <p:ext uri="{BB962C8B-B14F-4D97-AF65-F5344CB8AC3E}">
        <p14:creationId xmlns:p14="http://schemas.microsoft.com/office/powerpoint/2010/main" val="3853384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25</a:t>
            </a:fld>
            <a:endParaRPr lang="en-IE"/>
          </a:p>
        </p:txBody>
      </p:sp>
    </p:spTree>
    <p:extLst>
      <p:ext uri="{BB962C8B-B14F-4D97-AF65-F5344CB8AC3E}">
        <p14:creationId xmlns:p14="http://schemas.microsoft.com/office/powerpoint/2010/main" val="3872503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27</a:t>
            </a:fld>
            <a:endParaRPr lang="en-IE"/>
          </a:p>
        </p:txBody>
      </p:sp>
    </p:spTree>
    <p:extLst>
      <p:ext uri="{BB962C8B-B14F-4D97-AF65-F5344CB8AC3E}">
        <p14:creationId xmlns:p14="http://schemas.microsoft.com/office/powerpoint/2010/main" val="1034896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28</a:t>
            </a:fld>
            <a:endParaRPr lang="en-IE"/>
          </a:p>
        </p:txBody>
      </p:sp>
    </p:spTree>
    <p:extLst>
      <p:ext uri="{BB962C8B-B14F-4D97-AF65-F5344CB8AC3E}">
        <p14:creationId xmlns:p14="http://schemas.microsoft.com/office/powerpoint/2010/main" val="2553523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29</a:t>
            </a:fld>
            <a:endParaRPr lang="en-IE"/>
          </a:p>
        </p:txBody>
      </p:sp>
    </p:spTree>
    <p:extLst>
      <p:ext uri="{BB962C8B-B14F-4D97-AF65-F5344CB8AC3E}">
        <p14:creationId xmlns:p14="http://schemas.microsoft.com/office/powerpoint/2010/main" val="587545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30</a:t>
            </a:fld>
            <a:endParaRPr lang="en-IE"/>
          </a:p>
        </p:txBody>
      </p:sp>
    </p:spTree>
    <p:extLst>
      <p:ext uri="{BB962C8B-B14F-4D97-AF65-F5344CB8AC3E}">
        <p14:creationId xmlns:p14="http://schemas.microsoft.com/office/powerpoint/2010/main" val="4161666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33</a:t>
            </a:fld>
            <a:endParaRPr lang="en-IE"/>
          </a:p>
        </p:txBody>
      </p:sp>
    </p:spTree>
    <p:extLst>
      <p:ext uri="{BB962C8B-B14F-4D97-AF65-F5344CB8AC3E}">
        <p14:creationId xmlns:p14="http://schemas.microsoft.com/office/powerpoint/2010/main" val="812035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13908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089333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99982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C7A3AAD9-4114-44D3-AAC5-47567C9B610B}" type="datetimeFigureOut">
              <a:rPr lang="en-IE" smtClean="0"/>
              <a:t>11/01/2021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829937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C7A3AAD9-4114-44D3-AAC5-47567C9B610B}" type="datetimeFigureOut">
              <a:rPr lang="en-IE" smtClean="0"/>
              <a:t>11/01/2021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310891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C7A3AAD9-4114-44D3-AAC5-47567C9B610B}" type="datetimeFigureOut">
              <a:rPr lang="en-IE" smtClean="0"/>
              <a:t>11/01/2021</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987486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A3AAD9-4114-44D3-AAC5-47567C9B610B}" type="datetimeFigureOut">
              <a:rPr lang="en-IE" smtClean="0"/>
              <a:t>11/01/2021</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823752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A3AAD9-4114-44D3-AAC5-47567C9B610B}" type="datetimeFigureOut">
              <a:rPr lang="en-IE" smtClean="0"/>
              <a:t>11/01/2021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81569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A3AAD9-4114-44D3-AAC5-47567C9B610B}" type="datetimeFigureOut">
              <a:rPr lang="en-IE" smtClean="0"/>
              <a:t>11/01/2021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626915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4131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11/01/2021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898192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3999" y="416986"/>
            <a:ext cx="9287933" cy="615553"/>
          </a:xfrm>
          <a:prstGeom prst="rect">
            <a:avLst/>
          </a:prstGeom>
        </p:spPr>
        <p:txBody>
          <a:bodyPr>
            <a:noAutofit/>
          </a:bodyPr>
          <a:lstStyle>
            <a:lvl1pPr>
              <a:defRPr sz="3200"/>
            </a:lvl1pPr>
          </a:lstStyle>
          <a:p>
            <a:r>
              <a:rPr lang="en-US"/>
              <a:t>Click to edit Master title style</a:t>
            </a:r>
            <a:endParaRPr lang="en-IE"/>
          </a:p>
        </p:txBody>
      </p:sp>
      <p:sp>
        <p:nvSpPr>
          <p:cNvPr id="5" name="Text Placeholder 4"/>
          <p:cNvSpPr>
            <a:spLocks noGrp="1"/>
          </p:cNvSpPr>
          <p:nvPr>
            <p:ph type="body" sz="quarter" idx="32"/>
          </p:nvPr>
        </p:nvSpPr>
        <p:spPr>
          <a:xfrm>
            <a:off x="623999" y="1863013"/>
            <a:ext cx="5328000" cy="288000"/>
          </a:xfrm>
          <a:prstGeom prst="rect">
            <a:avLst/>
          </a:prstGeom>
        </p:spPr>
        <p:txBody>
          <a:bodyPr/>
          <a:lstStyle>
            <a:lvl1pPr marL="0" indent="0">
              <a:buNone/>
              <a:defRPr lang="en-IE" sz="1067" b="1" kern="1200" dirty="0">
                <a:solidFill>
                  <a:srgbClr val="00A7B5"/>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800"/>
              </a:spcBef>
              <a:spcAft>
                <a:spcPts val="800"/>
              </a:spcAft>
              <a:buClr>
                <a:schemeClr val="accent1"/>
              </a:buClr>
              <a:buFont typeface="Arial"/>
              <a:buNone/>
            </a:pPr>
            <a:r>
              <a:rPr lang="en-US"/>
              <a:t>Click to edit Master text styles</a:t>
            </a:r>
          </a:p>
        </p:txBody>
      </p:sp>
      <p:sp>
        <p:nvSpPr>
          <p:cNvPr id="19" name="Text Placeholder 4"/>
          <p:cNvSpPr>
            <a:spLocks noGrp="1"/>
          </p:cNvSpPr>
          <p:nvPr>
            <p:ph type="body" sz="quarter" idx="33"/>
          </p:nvPr>
        </p:nvSpPr>
        <p:spPr>
          <a:xfrm>
            <a:off x="623999" y="2210000"/>
            <a:ext cx="5328000" cy="288000"/>
          </a:xfrm>
          <a:prstGeom prst="rect">
            <a:avLst/>
          </a:prstGeom>
        </p:spPr>
        <p:txBody>
          <a:bodyPr/>
          <a:lstStyle>
            <a:lvl1pPr marL="0" indent="0">
              <a:buNone/>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2" name="Text Placeholder 4"/>
          <p:cNvSpPr>
            <a:spLocks noGrp="1"/>
          </p:cNvSpPr>
          <p:nvPr>
            <p:ph type="body" sz="quarter" idx="35"/>
          </p:nvPr>
        </p:nvSpPr>
        <p:spPr>
          <a:xfrm>
            <a:off x="623999" y="1152781"/>
            <a:ext cx="9287933" cy="412800"/>
          </a:xfrm>
          <a:prstGeom prst="rect">
            <a:avLst/>
          </a:prstGeom>
        </p:spPr>
        <p:txBody>
          <a:bodyPr/>
          <a:lstStyle>
            <a:lvl1pPr marL="0" indent="0">
              <a:buNone/>
              <a:defRPr lang="en-IE" sz="1867" kern="1200" dirty="0">
                <a:solidFill>
                  <a:srgbClr val="4F2D7F"/>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0"/>
              </a:spcBef>
              <a:spcAft>
                <a:spcPts val="800"/>
              </a:spcAft>
              <a:buClr>
                <a:schemeClr val="accent1"/>
              </a:buClr>
              <a:buFont typeface="Arial"/>
              <a:buNone/>
            </a:pPr>
            <a:r>
              <a:rPr lang="en-US"/>
              <a:t>Click to edit Master text</a:t>
            </a:r>
            <a:endParaRPr lang="en-IE"/>
          </a:p>
        </p:txBody>
      </p:sp>
      <p:sp>
        <p:nvSpPr>
          <p:cNvPr id="24" name="Text Placeholder 4"/>
          <p:cNvSpPr>
            <a:spLocks noGrp="1"/>
          </p:cNvSpPr>
          <p:nvPr>
            <p:ph type="body" sz="quarter" idx="37"/>
          </p:nvPr>
        </p:nvSpPr>
        <p:spPr>
          <a:xfrm>
            <a:off x="623999" y="2556988"/>
            <a:ext cx="5328000" cy="288000"/>
          </a:xfrm>
          <a:prstGeom prst="rect">
            <a:avLst/>
          </a:prstGeom>
        </p:spPr>
        <p:txBody>
          <a:bodyPr/>
          <a:lstStyle>
            <a:lvl1pPr marL="114297" indent="-114297">
              <a:buClr>
                <a:schemeClr val="accent3"/>
              </a:buClr>
              <a:buFont typeface="Arial" panose="020B0604020202020204" pitchFamily="34" charset="0"/>
              <a:buChar char="•"/>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5" name="Text Placeholder 4"/>
          <p:cNvSpPr>
            <a:spLocks noGrp="1"/>
          </p:cNvSpPr>
          <p:nvPr>
            <p:ph type="body" sz="quarter" idx="38"/>
          </p:nvPr>
        </p:nvSpPr>
        <p:spPr>
          <a:xfrm>
            <a:off x="6240000" y="1863013"/>
            <a:ext cx="5328000" cy="288000"/>
          </a:xfrm>
          <a:prstGeom prst="rect">
            <a:avLst/>
          </a:prstGeom>
        </p:spPr>
        <p:txBody>
          <a:bodyPr/>
          <a:lstStyle>
            <a:lvl1pPr marL="0" indent="0">
              <a:buNone/>
              <a:defRPr lang="en-IE" sz="1067" b="1" kern="1200" dirty="0">
                <a:solidFill>
                  <a:srgbClr val="00A7B5"/>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800"/>
              </a:spcBef>
              <a:spcAft>
                <a:spcPts val="800"/>
              </a:spcAft>
              <a:buClr>
                <a:schemeClr val="accent1"/>
              </a:buClr>
              <a:buFont typeface="Arial"/>
              <a:buNone/>
            </a:pPr>
            <a:r>
              <a:rPr lang="en-US"/>
              <a:t>Click to edit Master text styles</a:t>
            </a:r>
          </a:p>
        </p:txBody>
      </p:sp>
      <p:sp>
        <p:nvSpPr>
          <p:cNvPr id="26" name="Text Placeholder 4"/>
          <p:cNvSpPr>
            <a:spLocks noGrp="1"/>
          </p:cNvSpPr>
          <p:nvPr>
            <p:ph type="body" sz="quarter" idx="39"/>
          </p:nvPr>
        </p:nvSpPr>
        <p:spPr>
          <a:xfrm>
            <a:off x="6240000" y="2210000"/>
            <a:ext cx="5328000" cy="288000"/>
          </a:xfrm>
          <a:prstGeom prst="rect">
            <a:avLst/>
          </a:prstGeom>
        </p:spPr>
        <p:txBody>
          <a:bodyPr/>
          <a:lstStyle>
            <a:lvl1pPr marL="0" indent="0">
              <a:buNone/>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7" name="Text Placeholder 4"/>
          <p:cNvSpPr>
            <a:spLocks noGrp="1"/>
          </p:cNvSpPr>
          <p:nvPr>
            <p:ph type="body" sz="quarter" idx="40"/>
          </p:nvPr>
        </p:nvSpPr>
        <p:spPr>
          <a:xfrm>
            <a:off x="6240000" y="2556988"/>
            <a:ext cx="5328000" cy="288000"/>
          </a:xfrm>
          <a:prstGeom prst="rect">
            <a:avLst/>
          </a:prstGeom>
        </p:spPr>
        <p:txBody>
          <a:bodyPr/>
          <a:lstStyle>
            <a:lvl1pPr marL="114297" indent="-114297">
              <a:buClr>
                <a:schemeClr val="accent3"/>
              </a:buClr>
              <a:buFont typeface="Arial" panose="020B0604020202020204" pitchFamily="34" charset="0"/>
              <a:buChar char="•"/>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761163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122" y="357868"/>
            <a:ext cx="11460991" cy="443312"/>
          </a:xfrm>
        </p:spPr>
        <p:txBody>
          <a:bodyPr anchor="t" anchorCtr="0">
            <a:noAutofit/>
          </a:bodyPr>
          <a:lstStyle>
            <a:lvl1pPr>
              <a:defRPr sz="3200" b="1">
                <a:solidFill>
                  <a:srgbClr val="452D80"/>
                </a:solidFill>
              </a:defRPr>
            </a:lvl1pPr>
          </a:lstStyle>
          <a:p>
            <a:r>
              <a:rPr lang="en-US"/>
              <a:t>Section Title</a:t>
            </a:r>
            <a:br>
              <a:rPr lang="en-US"/>
            </a:b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Tree>
    <p:extLst>
      <p:ext uri="{BB962C8B-B14F-4D97-AF65-F5344CB8AC3E}">
        <p14:creationId xmlns:p14="http://schemas.microsoft.com/office/powerpoint/2010/main" val="2368659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122" y="357868"/>
            <a:ext cx="11460991" cy="443312"/>
          </a:xfrm>
        </p:spPr>
        <p:txBody>
          <a:bodyPr anchor="t" anchorCtr="0">
            <a:noAutofit/>
          </a:bodyPr>
          <a:lstStyle>
            <a:lvl1pPr>
              <a:defRPr sz="3200" b="1">
                <a:solidFill>
                  <a:srgbClr val="452D80"/>
                </a:solidFill>
              </a:defRPr>
            </a:lvl1pPr>
          </a:lstStyle>
          <a:p>
            <a:r>
              <a:rPr lang="en-US"/>
              <a:t>Section Title</a:t>
            </a:r>
            <a:br>
              <a:rPr lang="en-US"/>
            </a:b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Tree>
    <p:extLst>
      <p:ext uri="{BB962C8B-B14F-4D97-AF65-F5344CB8AC3E}">
        <p14:creationId xmlns:p14="http://schemas.microsoft.com/office/powerpoint/2010/main" val="4257802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A3AAD9-4114-44D3-AAC5-47567C9B610B}" type="datetimeFigureOut">
              <a:rPr lang="en-IE" smtClean="0"/>
              <a:t>11/01/2021</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7C870-EC7A-4A10-89B9-1446E6F48E1F}" type="slidenum">
              <a:rPr lang="en-IE" smtClean="0"/>
              <a:t>‹#›</a:t>
            </a:fld>
            <a:endParaRPr lang="en-IE"/>
          </a:p>
        </p:txBody>
      </p:sp>
    </p:spTree>
    <p:extLst>
      <p:ext uri="{BB962C8B-B14F-4D97-AF65-F5344CB8AC3E}">
        <p14:creationId xmlns:p14="http://schemas.microsoft.com/office/powerpoint/2010/main" val="2220849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strenghtennonprofits.or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www.qualitymatters.ie/" TargetMode="External"/><Relationship Id="rId4" Type="http://schemas.openxmlformats.org/officeDocument/2006/relationships/hyperlink" Target="http://www.wkkf.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Content Placeholder 4"/>
          <p:cNvSpPr txBox="1">
            <a:spLocks/>
          </p:cNvSpPr>
          <p:nvPr/>
        </p:nvSpPr>
        <p:spPr>
          <a:xfrm>
            <a:off x="1715827" y="1418473"/>
            <a:ext cx="9296060" cy="4429760"/>
          </a:xfrm>
          <a:prstGeom prst="rect">
            <a:avLst/>
          </a:prstGeom>
        </p:spPr>
        <p:txBody>
          <a:bodyPr anchor="ctr">
            <a:normAutofit/>
          </a:bodyPr>
          <a:lstStyle>
            <a:lvl1pPr marL="360000" indent="-360000" algn="l" defTabSz="457200" rtl="0" eaLnBrk="1" latinLnBrk="0" hangingPunct="1">
              <a:spcBef>
                <a:spcPts val="0"/>
              </a:spcBef>
              <a:spcAft>
                <a:spcPts val="600"/>
              </a:spcAft>
              <a:buClr>
                <a:schemeClr val="accent1"/>
              </a:buClr>
              <a:buFont typeface="Arial"/>
              <a:buChar char="•"/>
              <a:defRPr sz="2400" kern="1200">
                <a:solidFill>
                  <a:schemeClr val="tx1"/>
                </a:solidFill>
                <a:latin typeface="+mn-lt"/>
                <a:ea typeface="+mn-ea"/>
                <a:cs typeface="+mn-cs"/>
              </a:defRPr>
            </a:lvl1pPr>
            <a:lvl2pPr marL="720000" indent="-360000" algn="l" defTabSz="457200" rtl="0" eaLnBrk="1" latinLnBrk="0" hangingPunct="1">
              <a:spcBef>
                <a:spcPts val="0"/>
              </a:spcBef>
              <a:spcAft>
                <a:spcPts val="600"/>
              </a:spcAft>
              <a:buClr>
                <a:schemeClr val="accent1"/>
              </a:buClr>
              <a:buFont typeface="Arial"/>
              <a:buChar char="–"/>
              <a:defRPr sz="2200" kern="1200">
                <a:solidFill>
                  <a:schemeClr val="tx1"/>
                </a:solidFill>
                <a:latin typeface="+mn-lt"/>
                <a:ea typeface="+mn-ea"/>
                <a:cs typeface="+mn-cs"/>
              </a:defRPr>
            </a:lvl2pPr>
            <a:lvl3pPr marL="1080000" indent="-360000" algn="l" defTabSz="457200" rtl="0" eaLnBrk="1" latinLnBrk="0" hangingPunct="1">
              <a:spcBef>
                <a:spcPts val="0"/>
              </a:spcBef>
              <a:spcAft>
                <a:spcPts val="600"/>
              </a:spcAft>
              <a:buFont typeface="Symbol" panose="05050102010706020507" pitchFamily="18" charset="2"/>
              <a:buChar char=""/>
              <a:defRPr sz="2000" kern="1200">
                <a:solidFill>
                  <a:schemeClr val="tx1"/>
                </a:solidFill>
                <a:latin typeface="+mn-lt"/>
                <a:ea typeface="+mn-ea"/>
                <a:cs typeface="+mn-cs"/>
              </a:defRPr>
            </a:lvl3pPr>
            <a:lvl4pPr marL="1440000" indent="-360000" algn="l" defTabSz="457200" rtl="0" eaLnBrk="1" latinLnBrk="0" hangingPunct="1">
              <a:spcBef>
                <a:spcPts val="0"/>
              </a:spcBef>
              <a:spcAft>
                <a:spcPts val="600"/>
              </a:spcAft>
              <a:buFont typeface="+mj-lt"/>
              <a:buAutoNum type="alphaLcPeriod"/>
              <a:defRPr sz="2000" kern="1200">
                <a:solidFill>
                  <a:schemeClr val="tx1"/>
                </a:solidFill>
                <a:latin typeface="+mn-lt"/>
                <a:ea typeface="+mn-ea"/>
                <a:cs typeface="+mn-cs"/>
              </a:defRPr>
            </a:lvl4pPr>
            <a:lvl5pPr marL="0" indent="0" algn="l" defTabSz="457200" rtl="0" eaLnBrk="1" latinLnBrk="0" hangingPunct="1">
              <a:spcBef>
                <a:spcPts val="0"/>
              </a:spcBef>
              <a:spcAft>
                <a:spcPts val="600"/>
              </a:spcAft>
              <a:buFont typeface="Arial"/>
              <a:buNone/>
              <a:defRPr sz="2400" b="1" kern="1200">
                <a:solidFill>
                  <a:schemeClr val="accent1"/>
                </a:solidFill>
                <a:latin typeface="+mn-lt"/>
                <a:ea typeface="+mn-ea"/>
                <a:cs typeface="+mn-cs"/>
              </a:defRPr>
            </a:lvl5pPr>
            <a:lvl6pPr marL="0" indent="0" algn="l" defTabSz="457200" rtl="0" eaLnBrk="1" latinLnBrk="0" hangingPunct="1">
              <a:spcBef>
                <a:spcPts val="0"/>
              </a:spcBef>
              <a:spcAft>
                <a:spcPts val="600"/>
              </a:spcAft>
              <a:buClr>
                <a:schemeClr val="accent1"/>
              </a:buClr>
              <a:buFont typeface="Arial" panose="020B0604020202020204" pitchFamily="34" charset="0"/>
              <a:buNone/>
              <a:defRPr sz="2400" kern="1200">
                <a:solidFill>
                  <a:schemeClr val="tx1"/>
                </a:solidFill>
                <a:latin typeface="+mn-lt"/>
                <a:ea typeface="+mn-ea"/>
                <a:cs typeface="+mn-cs"/>
              </a:defRPr>
            </a:lvl6pPr>
            <a:lvl7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7pPr>
            <a:lvl8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8pPr>
            <a:lvl9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9pPr>
          </a:lstStyle>
          <a:p>
            <a:pPr marL="0" indent="0" algn="ctr">
              <a:buFont typeface="Arial"/>
              <a:buNone/>
            </a:pPr>
            <a:endParaRPr lang="en-IE" sz="6000" dirty="0">
              <a:solidFill>
                <a:schemeClr val="bg1"/>
              </a:solidFill>
            </a:endParaRPr>
          </a:p>
          <a:p>
            <a:pPr marL="0" indent="0" algn="ctr">
              <a:buFont typeface="Arial"/>
              <a:buNone/>
            </a:pPr>
            <a:r>
              <a:rPr lang="en-IE" sz="6000" dirty="0">
                <a:solidFill>
                  <a:schemeClr val="bg1"/>
                </a:solidFill>
              </a:rPr>
              <a:t>UBU Your Place Your Space</a:t>
            </a:r>
          </a:p>
          <a:p>
            <a:pPr marL="0" indent="0" algn="ctr">
              <a:buFont typeface="Arial"/>
              <a:buNone/>
            </a:pPr>
            <a:r>
              <a:rPr lang="en-IE" sz="6000" dirty="0">
                <a:solidFill>
                  <a:schemeClr val="bg1"/>
                </a:solidFill>
              </a:rPr>
              <a:t>POEF – Logic Model (LM)</a:t>
            </a:r>
          </a:p>
        </p:txBody>
      </p:sp>
      <p:pic>
        <p:nvPicPr>
          <p:cNvPr id="2" name="Picture 2" descr="A picture containing drawing&#10;&#10;Description generated with very high confidence">
            <a:extLst>
              <a:ext uri="{FF2B5EF4-FFF2-40B4-BE49-F238E27FC236}">
                <a16:creationId xmlns:a16="http://schemas.microsoft.com/office/drawing/2014/main" id="{0D863318-00C4-4D0D-9D3C-CCD2D95334DD}"/>
              </a:ext>
            </a:extLst>
          </p:cNvPr>
          <p:cNvPicPr>
            <a:picLocks noChangeAspect="1"/>
          </p:cNvPicPr>
          <p:nvPr/>
        </p:nvPicPr>
        <p:blipFill>
          <a:blip r:embed="rId4"/>
          <a:stretch>
            <a:fillRect/>
          </a:stretch>
        </p:blipFill>
        <p:spPr>
          <a:xfrm>
            <a:off x="9362251" y="316320"/>
            <a:ext cx="2470385" cy="1333507"/>
          </a:xfrm>
          <a:prstGeom prst="rect">
            <a:avLst/>
          </a:prstGeom>
        </p:spPr>
      </p:pic>
    </p:spTree>
    <p:extLst>
      <p:ext uri="{BB962C8B-B14F-4D97-AF65-F5344CB8AC3E}">
        <p14:creationId xmlns:p14="http://schemas.microsoft.com/office/powerpoint/2010/main" val="578946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692571" y="1878754"/>
            <a:ext cx="2584029" cy="2584389"/>
          </a:xfrm>
          <a:prstGeom prst="ellipse">
            <a:avLst/>
          </a:prstGeom>
          <a:solidFill>
            <a:srgbClr val="6ACCE0"/>
          </a:solidFill>
          <a:ln>
            <a:solidFill>
              <a:srgbClr val="97DAE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67">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929" y="2011620"/>
            <a:ext cx="2351313" cy="2318657"/>
          </a:xfrm>
          <a:prstGeom prst="rect">
            <a:avLst/>
          </a:prstGeom>
        </p:spPr>
      </p:pic>
      <p:sp>
        <p:nvSpPr>
          <p:cNvPr id="9" name="Content Placeholder 4"/>
          <p:cNvSpPr txBox="1">
            <a:spLocks/>
          </p:cNvSpPr>
          <p:nvPr/>
        </p:nvSpPr>
        <p:spPr>
          <a:xfrm>
            <a:off x="692571" y="886416"/>
            <a:ext cx="11246100" cy="4350893"/>
          </a:xfrm>
          <a:prstGeom prst="rect">
            <a:avLst/>
          </a:prstGeom>
        </p:spPr>
        <p:txBody>
          <a:bodyPr anchor="ctr">
            <a:normAutofit/>
          </a:bodyPr>
          <a:lstStyle>
            <a:lvl1pPr marL="360000" indent="-360000" algn="l" defTabSz="457200" rtl="0" eaLnBrk="1" latinLnBrk="0" hangingPunct="1">
              <a:spcBef>
                <a:spcPts val="0"/>
              </a:spcBef>
              <a:spcAft>
                <a:spcPts val="600"/>
              </a:spcAft>
              <a:buClr>
                <a:schemeClr val="accent1"/>
              </a:buClr>
              <a:buFont typeface="Arial"/>
              <a:buChar char="•"/>
              <a:defRPr sz="2400" kern="1200">
                <a:solidFill>
                  <a:schemeClr val="tx1"/>
                </a:solidFill>
                <a:latin typeface="+mn-lt"/>
                <a:ea typeface="+mn-ea"/>
                <a:cs typeface="+mn-cs"/>
              </a:defRPr>
            </a:lvl1pPr>
            <a:lvl2pPr marL="720000" indent="-360000" algn="l" defTabSz="457200" rtl="0" eaLnBrk="1" latinLnBrk="0" hangingPunct="1">
              <a:spcBef>
                <a:spcPts val="0"/>
              </a:spcBef>
              <a:spcAft>
                <a:spcPts val="600"/>
              </a:spcAft>
              <a:buClr>
                <a:schemeClr val="accent1"/>
              </a:buClr>
              <a:buFont typeface="Arial"/>
              <a:buChar char="–"/>
              <a:defRPr sz="2200" kern="1200">
                <a:solidFill>
                  <a:schemeClr val="tx1"/>
                </a:solidFill>
                <a:latin typeface="+mn-lt"/>
                <a:ea typeface="+mn-ea"/>
                <a:cs typeface="+mn-cs"/>
              </a:defRPr>
            </a:lvl2pPr>
            <a:lvl3pPr marL="1080000" indent="-360000" algn="l" defTabSz="457200" rtl="0" eaLnBrk="1" latinLnBrk="0" hangingPunct="1">
              <a:spcBef>
                <a:spcPts val="0"/>
              </a:spcBef>
              <a:spcAft>
                <a:spcPts val="600"/>
              </a:spcAft>
              <a:buFont typeface="Symbol" panose="05050102010706020507" pitchFamily="18" charset="2"/>
              <a:buChar char=""/>
              <a:defRPr sz="2000" kern="1200">
                <a:solidFill>
                  <a:schemeClr val="tx1"/>
                </a:solidFill>
                <a:latin typeface="+mn-lt"/>
                <a:ea typeface="+mn-ea"/>
                <a:cs typeface="+mn-cs"/>
              </a:defRPr>
            </a:lvl3pPr>
            <a:lvl4pPr marL="1440000" indent="-360000" algn="l" defTabSz="457200" rtl="0" eaLnBrk="1" latinLnBrk="0" hangingPunct="1">
              <a:spcBef>
                <a:spcPts val="0"/>
              </a:spcBef>
              <a:spcAft>
                <a:spcPts val="600"/>
              </a:spcAft>
              <a:buFont typeface="+mj-lt"/>
              <a:buAutoNum type="alphaLcPeriod"/>
              <a:defRPr sz="2000" kern="1200">
                <a:solidFill>
                  <a:schemeClr val="tx1"/>
                </a:solidFill>
                <a:latin typeface="+mn-lt"/>
                <a:ea typeface="+mn-ea"/>
                <a:cs typeface="+mn-cs"/>
              </a:defRPr>
            </a:lvl4pPr>
            <a:lvl5pPr marL="0" indent="0" algn="l" defTabSz="457200" rtl="0" eaLnBrk="1" latinLnBrk="0" hangingPunct="1">
              <a:spcBef>
                <a:spcPts val="0"/>
              </a:spcBef>
              <a:spcAft>
                <a:spcPts val="600"/>
              </a:spcAft>
              <a:buFont typeface="Arial"/>
              <a:buNone/>
              <a:defRPr sz="2400" b="1" kern="1200">
                <a:solidFill>
                  <a:schemeClr val="accent1"/>
                </a:solidFill>
                <a:latin typeface="+mn-lt"/>
                <a:ea typeface="+mn-ea"/>
                <a:cs typeface="+mn-cs"/>
              </a:defRPr>
            </a:lvl5pPr>
            <a:lvl6pPr marL="0" indent="0" algn="l" defTabSz="457200" rtl="0" eaLnBrk="1" latinLnBrk="0" hangingPunct="1">
              <a:spcBef>
                <a:spcPts val="0"/>
              </a:spcBef>
              <a:spcAft>
                <a:spcPts val="600"/>
              </a:spcAft>
              <a:buClr>
                <a:schemeClr val="accent1"/>
              </a:buClr>
              <a:buFont typeface="Arial" panose="020B0604020202020204" pitchFamily="34" charset="0"/>
              <a:buNone/>
              <a:defRPr sz="2400" kern="1200">
                <a:solidFill>
                  <a:schemeClr val="tx1"/>
                </a:solidFill>
                <a:latin typeface="+mn-lt"/>
                <a:ea typeface="+mn-ea"/>
                <a:cs typeface="+mn-cs"/>
              </a:defRPr>
            </a:lvl6pPr>
            <a:lvl7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7pPr>
            <a:lvl8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8pPr>
            <a:lvl9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9pPr>
          </a:lstStyle>
          <a:p>
            <a:pPr marL="0" indent="0" algn="ctr">
              <a:buNone/>
            </a:pPr>
            <a:r>
              <a:rPr lang="en-IE" sz="8800">
                <a:solidFill>
                  <a:srgbClr val="6ACCE0"/>
                </a:solidFill>
              </a:rPr>
              <a:t>Welcome</a:t>
            </a:r>
          </a:p>
        </p:txBody>
      </p:sp>
      <p:pic>
        <p:nvPicPr>
          <p:cNvPr id="2" name="Picture 1"/>
          <p:cNvPicPr>
            <a:picLocks noChangeAspect="1"/>
          </p:cNvPicPr>
          <p:nvPr/>
        </p:nvPicPr>
        <p:blipFill>
          <a:blip r:embed="rId4"/>
          <a:stretch>
            <a:fillRect/>
          </a:stretch>
        </p:blipFill>
        <p:spPr>
          <a:xfrm>
            <a:off x="247535" y="378896"/>
            <a:ext cx="1656430" cy="499558"/>
          </a:xfrm>
          <a:prstGeom prst="rect">
            <a:avLst/>
          </a:prstGeom>
        </p:spPr>
      </p:pic>
    </p:spTree>
    <p:extLst>
      <p:ext uri="{BB962C8B-B14F-4D97-AF65-F5344CB8AC3E}">
        <p14:creationId xmlns:p14="http://schemas.microsoft.com/office/powerpoint/2010/main" val="1861436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122" y="1110156"/>
            <a:ext cx="11460991" cy="774061"/>
          </a:xfrm>
        </p:spPr>
        <p:txBody>
          <a:bodyPr>
            <a:noAutofit/>
          </a:bodyPr>
          <a:lstStyle/>
          <a:p>
            <a:r>
              <a:rPr lang="en-GB" sz="4400" dirty="0">
                <a:solidFill>
                  <a:srgbClr val="EE2465"/>
                </a:solidFill>
              </a:rPr>
              <a:t>Purpose</a:t>
            </a:r>
            <a:r>
              <a:rPr lang="en-GB" dirty="0">
                <a:solidFill>
                  <a:srgbClr val="EE2465"/>
                </a:solidFill>
              </a:rPr>
              <a:t> </a:t>
            </a:r>
            <a:r>
              <a:rPr lang="en-GB" sz="4400" dirty="0">
                <a:solidFill>
                  <a:srgbClr val="EE2465"/>
                </a:solidFill>
              </a:rPr>
              <a:t>of the Session</a:t>
            </a:r>
          </a:p>
        </p:txBody>
      </p:sp>
      <p:sp>
        <p:nvSpPr>
          <p:cNvPr id="7" name="TextBox 6"/>
          <p:cNvSpPr txBox="1"/>
          <p:nvPr/>
        </p:nvSpPr>
        <p:spPr>
          <a:xfrm flipH="1">
            <a:off x="500715" y="2249504"/>
            <a:ext cx="10185724" cy="1384995"/>
          </a:xfrm>
          <a:prstGeom prst="rect">
            <a:avLst/>
          </a:prstGeom>
          <a:noFill/>
        </p:spPr>
        <p:txBody>
          <a:bodyPr wrap="square" rtlCol="0" anchor="t">
            <a:spAutoFit/>
          </a:bodyPr>
          <a:lstStyle/>
          <a:p>
            <a:pPr defTabSz="914377">
              <a:defRPr/>
            </a:pPr>
            <a:r>
              <a:rPr lang="en-GB" sz="2800" dirty="0">
                <a:solidFill>
                  <a:srgbClr val="6ACCE0"/>
                </a:solidFill>
                <a:latin typeface="Arial" panose="020B0604020202020204" pitchFamily="34" charset="0"/>
                <a:cs typeface="Arial" panose="020B0604020202020204" pitchFamily="34" charset="0"/>
              </a:rPr>
              <a:t>Provide an overview of the UBU Logic Model (LM) contained with in the UBU Performance Oversight Engagement Framework (POEF)</a:t>
            </a:r>
            <a:endParaRPr lang="en-IE" sz="2800" dirty="0">
              <a:solidFill>
                <a:srgbClr val="6ACCE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4035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D447-D547-446C-891B-9E4D46031925}"/>
              </a:ext>
            </a:extLst>
          </p:cNvPr>
          <p:cNvSpPr>
            <a:spLocks noGrp="1"/>
          </p:cNvSpPr>
          <p:nvPr>
            <p:ph type="title"/>
          </p:nvPr>
        </p:nvSpPr>
        <p:spPr/>
        <p:txBody>
          <a:bodyPr/>
          <a:lstStyle/>
          <a:p>
            <a:r>
              <a:rPr lang="en-GB" b="1" dirty="0">
                <a:solidFill>
                  <a:srgbClr val="EE2465"/>
                </a:solidFill>
              </a:rPr>
              <a:t>Session</a:t>
            </a:r>
            <a:r>
              <a:rPr lang="en-GB" sz="3200" b="1" dirty="0">
                <a:solidFill>
                  <a:srgbClr val="EE2465"/>
                </a:solidFill>
              </a:rPr>
              <a:t> </a:t>
            </a:r>
            <a:r>
              <a:rPr lang="en-GB" b="1" dirty="0">
                <a:solidFill>
                  <a:srgbClr val="EE2465"/>
                </a:solidFill>
              </a:rPr>
              <a:t>Outline</a:t>
            </a:r>
            <a:endParaRPr lang="en-IE" b="1" dirty="0">
              <a:solidFill>
                <a:srgbClr val="EE2465"/>
              </a:solidFill>
            </a:endParaRPr>
          </a:p>
        </p:txBody>
      </p:sp>
      <p:sp>
        <p:nvSpPr>
          <p:cNvPr id="3" name="Content Placeholder 2">
            <a:extLst>
              <a:ext uri="{FF2B5EF4-FFF2-40B4-BE49-F238E27FC236}">
                <a16:creationId xmlns:a16="http://schemas.microsoft.com/office/drawing/2014/main" id="{24EFCDE2-03ED-479D-AAEF-9DCC3C74FF69}"/>
              </a:ext>
            </a:extLst>
          </p:cNvPr>
          <p:cNvSpPr>
            <a:spLocks noGrp="1"/>
          </p:cNvSpPr>
          <p:nvPr>
            <p:ph idx="1"/>
          </p:nvPr>
        </p:nvSpPr>
        <p:spPr>
          <a:xfrm>
            <a:off x="430925" y="1403926"/>
            <a:ext cx="10922876" cy="4944321"/>
          </a:xfrm>
        </p:spPr>
        <p:txBody>
          <a:bodyPr>
            <a:normAutofit lnSpcReduction="10000"/>
          </a:bodyPr>
          <a:lstStyle/>
          <a:p>
            <a:pPr marL="514350" indent="-514350">
              <a:buFont typeface="+mj-lt"/>
              <a:buAutoNum type="arabicPeriod"/>
            </a:pPr>
            <a:r>
              <a:rPr lang="en-GB" dirty="0"/>
              <a:t>POEF – tools and how the logic model fits</a:t>
            </a:r>
          </a:p>
          <a:p>
            <a:pPr marL="514350" indent="-514350">
              <a:buFont typeface="+mj-lt"/>
              <a:buAutoNum type="arabicPeriod"/>
            </a:pPr>
            <a:r>
              <a:rPr lang="en-GB" dirty="0"/>
              <a:t>What is a logic model?</a:t>
            </a:r>
          </a:p>
          <a:p>
            <a:pPr marL="514350" indent="-514350">
              <a:buFont typeface="+mj-lt"/>
              <a:buAutoNum type="arabicPeriod"/>
            </a:pPr>
            <a:r>
              <a:rPr lang="en-GB" dirty="0"/>
              <a:t>Best Practice Principles, Advantages, challenges,</a:t>
            </a:r>
          </a:p>
          <a:p>
            <a:pPr marL="514350" indent="-514350">
              <a:buFont typeface="+mj-lt"/>
              <a:buAutoNum type="arabicPeriod"/>
            </a:pPr>
            <a:r>
              <a:rPr lang="en-GB" dirty="0"/>
              <a:t>Getting Started – Problem Statement, Objectives</a:t>
            </a:r>
          </a:p>
          <a:p>
            <a:pPr marL="514350" indent="-514350">
              <a:buFont typeface="+mj-lt"/>
              <a:buAutoNum type="arabicPeriod"/>
            </a:pPr>
            <a:r>
              <a:rPr lang="en-GB" dirty="0"/>
              <a:t>Outcomes  </a:t>
            </a:r>
          </a:p>
          <a:p>
            <a:pPr marL="514350" indent="-514350">
              <a:buFont typeface="+mj-lt"/>
              <a:buAutoNum type="arabicPeriod"/>
            </a:pPr>
            <a:r>
              <a:rPr lang="en-GB" dirty="0"/>
              <a:t>Components of LM – Inputs, Activities, Outputs</a:t>
            </a:r>
          </a:p>
          <a:p>
            <a:pPr marL="514350" indent="-514350">
              <a:buFont typeface="+mj-lt"/>
              <a:buAutoNum type="arabicPeriod"/>
            </a:pPr>
            <a:r>
              <a:rPr lang="en-GB" dirty="0"/>
              <a:t>Outputs V Outcomes</a:t>
            </a:r>
          </a:p>
          <a:p>
            <a:pPr marL="514350" indent="-514350">
              <a:buFont typeface="+mj-lt"/>
              <a:buAutoNum type="arabicPeriod"/>
            </a:pPr>
            <a:r>
              <a:rPr lang="en-GB" dirty="0"/>
              <a:t>Evidence &amp; Monitoring Components</a:t>
            </a:r>
          </a:p>
          <a:p>
            <a:pPr marL="514350" indent="-514350">
              <a:buFont typeface="+mj-lt"/>
              <a:buAutoNum type="arabicPeriod"/>
            </a:pPr>
            <a:r>
              <a:rPr lang="en-GB" dirty="0"/>
              <a:t>Next Steps  </a:t>
            </a:r>
          </a:p>
          <a:p>
            <a:pPr marL="514350" indent="-514350">
              <a:buFont typeface="+mj-lt"/>
              <a:buAutoNum type="arabicPeriod"/>
            </a:pPr>
            <a:r>
              <a:rPr lang="en-GB" dirty="0"/>
              <a:t>References </a:t>
            </a:r>
            <a:endParaRPr lang="en-IE" dirty="0"/>
          </a:p>
        </p:txBody>
      </p:sp>
    </p:spTree>
    <p:extLst>
      <p:ext uri="{BB962C8B-B14F-4D97-AF65-F5344CB8AC3E}">
        <p14:creationId xmlns:p14="http://schemas.microsoft.com/office/powerpoint/2010/main" val="2931717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ECAB19-CC4B-45DA-B7C1-389C2D0F5A31}"/>
              </a:ext>
            </a:extLst>
          </p:cNvPr>
          <p:cNvSpPr/>
          <p:nvPr/>
        </p:nvSpPr>
        <p:spPr>
          <a:xfrm>
            <a:off x="630621" y="956442"/>
            <a:ext cx="10615447" cy="5242910"/>
          </a:xfrm>
          <a:prstGeom prst="rect">
            <a:avLst/>
          </a:prstGeom>
        </p:spPr>
        <p:txBody>
          <a:bodyPr wrap="square">
            <a:spAutoFit/>
          </a:bodyPr>
          <a:lstStyle/>
          <a:p>
            <a:pPr lvl="0">
              <a:lnSpc>
                <a:spcPct val="107000"/>
              </a:lnSpc>
              <a:spcAft>
                <a:spcPts val="800"/>
              </a:spcAft>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The UBU Performance Oversight Engagement Framework (POEF) components work together to provide a shared </a:t>
            </a:r>
            <a:r>
              <a:rPr lang="en-GB" sz="2800" b="1" dirty="0">
                <a:latin typeface="Calibri" panose="020F0502020204030204" pitchFamily="34" charset="0"/>
                <a:ea typeface="Calibri" panose="020F0502020204030204" pitchFamily="34" charset="0"/>
                <a:cs typeface="Times New Roman" panose="02020603050405020304" pitchFamily="18" charset="0"/>
              </a:rPr>
              <a:t>measurement, monitoring and planning </a:t>
            </a:r>
            <a:r>
              <a:rPr lang="en-GB" sz="2800" dirty="0">
                <a:latin typeface="Calibri" panose="020F0502020204030204" pitchFamily="34" charset="0"/>
                <a:ea typeface="Calibri" panose="020F0502020204030204" pitchFamily="34" charset="0"/>
                <a:cs typeface="Times New Roman" panose="02020603050405020304" pitchFamily="18" charset="0"/>
              </a:rPr>
              <a:t>system across the scheme</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Calibri" panose="020F0502020204030204" pitchFamily="34" charset="0"/>
                <a:ea typeface="Calibri" panose="020F0502020204030204" pitchFamily="34" charset="0"/>
                <a:cs typeface="Times New Roman" panose="02020603050405020304" pitchFamily="18" charset="0"/>
              </a:rPr>
              <a:t>POEF components which will be implemented from July 2020:</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The Logic Model</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Planning &amp; Progress Review Meetings (PPRM)</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Unannounced Visits</a:t>
            </a:r>
          </a:p>
          <a:p>
            <a:pPr marL="342900" lvl="0" indent="-342900">
              <a:lnSpc>
                <a:spcPct val="107000"/>
              </a:lnSpc>
              <a:spcAft>
                <a:spcPts val="800"/>
              </a:spcAft>
              <a:buFont typeface="Arial" panose="020B0604020202020204" pitchFamily="34" charset="0"/>
              <a:buChar char="•"/>
              <a:tabLst>
                <a:tab pos="457200" algn="l"/>
              </a:tabLst>
            </a:pPr>
            <a:r>
              <a:rPr lang="en-GB" sz="2800" dirty="0">
                <a:latin typeface="Calibri" panose="020F0502020204030204" pitchFamily="34" charset="0"/>
                <a:ea typeface="Calibri" panose="020F0502020204030204" pitchFamily="34" charset="0"/>
                <a:cs typeface="Times New Roman" panose="02020603050405020304" pitchFamily="18" charset="0"/>
              </a:rPr>
              <a:t>Indicative Weekly Timetable (Optional)</a:t>
            </a: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 </a:t>
            </a:r>
            <a:endParaRPr lang="en-I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73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704888D-F01D-44B7-A945-65BCAE33A33A}"/>
              </a:ext>
            </a:extLst>
          </p:cNvPr>
          <p:cNvGraphicFramePr>
            <a:graphicFrameLocks noGrp="1"/>
          </p:cNvGraphicFramePr>
          <p:nvPr>
            <p:extLst>
              <p:ext uri="{D42A27DB-BD31-4B8C-83A1-F6EECF244321}">
                <p14:modId xmlns:p14="http://schemas.microsoft.com/office/powerpoint/2010/main" val="163920421"/>
              </p:ext>
            </p:extLst>
          </p:nvPr>
        </p:nvGraphicFramePr>
        <p:xfrm>
          <a:off x="439837" y="706056"/>
          <a:ext cx="10553940" cy="4926447"/>
        </p:xfrm>
        <a:graphic>
          <a:graphicData uri="http://schemas.openxmlformats.org/drawingml/2006/table">
            <a:tbl>
              <a:tblPr firstRow="1" firstCol="1" bandRow="1">
                <a:noFill/>
                <a:tableStyleId>{5C22544A-7EE6-4342-B048-85BDC9FD1C3A}</a:tableStyleId>
              </a:tblPr>
              <a:tblGrid>
                <a:gridCol w="3137976">
                  <a:extLst>
                    <a:ext uri="{9D8B030D-6E8A-4147-A177-3AD203B41FA5}">
                      <a16:colId xmlns:a16="http://schemas.microsoft.com/office/drawing/2014/main" val="1282368093"/>
                    </a:ext>
                  </a:extLst>
                </a:gridCol>
                <a:gridCol w="2081566">
                  <a:extLst>
                    <a:ext uri="{9D8B030D-6E8A-4147-A177-3AD203B41FA5}">
                      <a16:colId xmlns:a16="http://schemas.microsoft.com/office/drawing/2014/main" val="3342083884"/>
                    </a:ext>
                  </a:extLst>
                </a:gridCol>
                <a:gridCol w="2301953">
                  <a:extLst>
                    <a:ext uri="{9D8B030D-6E8A-4147-A177-3AD203B41FA5}">
                      <a16:colId xmlns:a16="http://schemas.microsoft.com/office/drawing/2014/main" val="1977098804"/>
                    </a:ext>
                  </a:extLst>
                </a:gridCol>
                <a:gridCol w="1535387">
                  <a:extLst>
                    <a:ext uri="{9D8B030D-6E8A-4147-A177-3AD203B41FA5}">
                      <a16:colId xmlns:a16="http://schemas.microsoft.com/office/drawing/2014/main" val="3087351790"/>
                    </a:ext>
                  </a:extLst>
                </a:gridCol>
                <a:gridCol w="1497058">
                  <a:extLst>
                    <a:ext uri="{9D8B030D-6E8A-4147-A177-3AD203B41FA5}">
                      <a16:colId xmlns:a16="http://schemas.microsoft.com/office/drawing/2014/main" val="3823964115"/>
                    </a:ext>
                  </a:extLst>
                </a:gridCol>
              </a:tblGrid>
              <a:tr h="1321356">
                <a:tc>
                  <a:txBody>
                    <a:bodyPr/>
                    <a:lstStyle/>
                    <a:p>
                      <a:pPr algn="r">
                        <a:spcAft>
                          <a:spcPts val="600"/>
                        </a:spcAft>
                      </a:pPr>
                      <a:r>
                        <a:rPr lang="en-IE" sz="1800" b="1" dirty="0">
                          <a:solidFill>
                            <a:schemeClr val="tx1">
                              <a:lumMod val="75000"/>
                              <a:lumOff val="25000"/>
                            </a:schemeClr>
                          </a:solidFill>
                          <a:effectLst/>
                        </a:rPr>
                        <a:t>POEF Component:</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dirty="0">
                          <a:solidFill>
                            <a:schemeClr val="tx1">
                              <a:lumMod val="75000"/>
                              <a:lumOff val="25000"/>
                            </a:schemeClr>
                          </a:solidFill>
                          <a:effectLst/>
                        </a:rPr>
                        <a:t>Impact Measurement Tool:</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dirty="0">
                          <a:solidFill>
                            <a:schemeClr val="tx1">
                              <a:lumMod val="75000"/>
                              <a:lumOff val="25000"/>
                            </a:schemeClr>
                          </a:solidFill>
                          <a:effectLst/>
                        </a:rPr>
                        <a:t>Oversight&amp; Monitoring Tool:</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a:solidFill>
                            <a:schemeClr val="tx1">
                              <a:lumMod val="75000"/>
                              <a:lumOff val="25000"/>
                            </a:schemeClr>
                          </a:solidFill>
                          <a:effectLst/>
                        </a:rPr>
                        <a:t>Planning Tool:</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a:solidFill>
                            <a:schemeClr val="tx1">
                              <a:lumMod val="75000"/>
                              <a:lumOff val="25000"/>
                            </a:schemeClr>
                          </a:solidFill>
                          <a:effectLst/>
                        </a:rPr>
                        <a:t>Optional Tool FO:</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3137535887"/>
                  </a:ext>
                </a:extLst>
              </a:tr>
              <a:tr h="649223">
                <a:tc>
                  <a:txBody>
                    <a:bodyPr/>
                    <a:lstStyle/>
                    <a:p>
                      <a:pPr algn="r">
                        <a:spcAft>
                          <a:spcPts val="600"/>
                        </a:spcAft>
                      </a:pPr>
                      <a:r>
                        <a:rPr lang="en-IE" sz="1800" b="1" dirty="0">
                          <a:solidFill>
                            <a:schemeClr val="tx1">
                              <a:lumMod val="75000"/>
                              <a:lumOff val="25000"/>
                            </a:schemeClr>
                          </a:solidFill>
                          <a:effectLst/>
                          <a:highlight>
                            <a:srgbClr val="FFFF00"/>
                          </a:highlight>
                        </a:rPr>
                        <a:t>Logic Model (LM)</a:t>
                      </a:r>
                      <a:endParaRPr lang="en-IE" sz="1800" b="1"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algn="just">
                        <a:spcAft>
                          <a:spcPts val="600"/>
                        </a:spcAft>
                      </a:pPr>
                      <a:r>
                        <a:rPr lang="en-IE" sz="1800" dirty="0">
                          <a:solidFill>
                            <a:schemeClr val="tx1">
                              <a:lumMod val="75000"/>
                              <a:lumOff val="25000"/>
                            </a:schemeClr>
                          </a:solidFill>
                          <a:effectLst/>
                          <a:highlight>
                            <a:srgbClr val="FFFF00"/>
                          </a:highlight>
                          <a:sym typeface="Wingdings" panose="05000000000000000000" pitchFamily="2" charset="2"/>
                        </a:rPr>
                        <a:t></a:t>
                      </a:r>
                      <a:endParaRPr lang="en-IE" sz="1800"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dirty="0">
                          <a:solidFill>
                            <a:schemeClr val="tx1">
                              <a:lumMod val="75000"/>
                              <a:lumOff val="25000"/>
                            </a:schemeClr>
                          </a:solidFill>
                          <a:effectLst/>
                          <a:highlight>
                            <a:srgbClr val="FFFF00"/>
                          </a:highlight>
                          <a:sym typeface="Wingdings" panose="05000000000000000000" pitchFamily="2" charset="2"/>
                        </a:rPr>
                        <a:t></a:t>
                      </a:r>
                      <a:endParaRPr lang="en-IE" sz="1800"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dirty="0">
                          <a:solidFill>
                            <a:schemeClr val="tx1">
                              <a:lumMod val="75000"/>
                              <a:lumOff val="25000"/>
                            </a:schemeClr>
                          </a:solidFill>
                          <a:effectLst/>
                          <a:highlight>
                            <a:srgbClr val="FFFF00"/>
                          </a:highlight>
                          <a:sym typeface="Wingdings" panose="05000000000000000000" pitchFamily="2" charset="2"/>
                        </a:rPr>
                        <a:t></a:t>
                      </a:r>
                      <a:endParaRPr lang="en-IE" sz="1800"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dirty="0">
                          <a:solidFill>
                            <a:schemeClr val="tx1">
                              <a:lumMod val="75000"/>
                              <a:lumOff val="25000"/>
                            </a:schemeClr>
                          </a:solidFill>
                          <a:effectLst/>
                          <a:highlight>
                            <a:srgbClr val="FFFF00"/>
                          </a:highlight>
                        </a:rPr>
                        <a:t>X</a:t>
                      </a:r>
                      <a:endParaRPr lang="en-IE" sz="1800" dirty="0">
                        <a:solidFill>
                          <a:schemeClr val="tx1">
                            <a:lumMod val="75000"/>
                            <a:lumOff val="25000"/>
                          </a:schemeClr>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252133466"/>
                  </a:ext>
                </a:extLst>
              </a:tr>
              <a:tr h="1321356">
                <a:tc>
                  <a:txBody>
                    <a:bodyPr/>
                    <a:lstStyle/>
                    <a:p>
                      <a:pPr algn="r">
                        <a:spcAft>
                          <a:spcPts val="600"/>
                        </a:spcAft>
                      </a:pPr>
                      <a:r>
                        <a:rPr lang="en-IE" sz="1800" b="1" dirty="0">
                          <a:solidFill>
                            <a:schemeClr val="tx1">
                              <a:lumMod val="75000"/>
                              <a:lumOff val="25000"/>
                            </a:schemeClr>
                          </a:solidFill>
                          <a:effectLst/>
                        </a:rPr>
                        <a:t>Planning &amp; Progress Review Meetings (PPRM)</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dirty="0">
                          <a:solidFill>
                            <a:schemeClr val="tx1">
                              <a:lumMod val="75000"/>
                              <a:lumOff val="25000"/>
                            </a:schemeClr>
                          </a:solidFill>
                          <a:effectLst/>
                        </a:rPr>
                        <a:t> </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sym typeface="Wingdings" panose="05000000000000000000" pitchFamily="2" charset="2"/>
                        </a:rPr>
                        <a:t></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sym typeface="Wingdings" panose="05000000000000000000" pitchFamily="2" charset="2"/>
                        </a:rPr>
                        <a:t></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rPr>
                        <a:t>X</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79879276"/>
                  </a:ext>
                </a:extLst>
              </a:tr>
              <a:tr h="649223">
                <a:tc>
                  <a:txBody>
                    <a:bodyPr/>
                    <a:lstStyle/>
                    <a:p>
                      <a:pPr algn="r">
                        <a:spcAft>
                          <a:spcPts val="600"/>
                        </a:spcAft>
                      </a:pPr>
                      <a:r>
                        <a:rPr lang="en-IE" sz="1800" b="1">
                          <a:solidFill>
                            <a:schemeClr val="tx1">
                              <a:lumMod val="75000"/>
                              <a:lumOff val="25000"/>
                            </a:schemeClr>
                          </a:solidFill>
                          <a:effectLst/>
                        </a:rPr>
                        <a:t>Unannounced visits</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rPr>
                        <a:t>X</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002553165"/>
                  </a:ext>
                </a:extLst>
              </a:tr>
              <a:tr h="985289">
                <a:tc>
                  <a:txBody>
                    <a:bodyPr/>
                    <a:lstStyle/>
                    <a:p>
                      <a:pPr algn="r">
                        <a:spcAft>
                          <a:spcPts val="600"/>
                        </a:spcAft>
                      </a:pPr>
                      <a:r>
                        <a:rPr lang="en-IE" sz="1800" b="1" dirty="0">
                          <a:solidFill>
                            <a:schemeClr val="tx1">
                              <a:lumMod val="75000"/>
                              <a:lumOff val="25000"/>
                            </a:schemeClr>
                          </a:solidFill>
                          <a:effectLst/>
                        </a:rPr>
                        <a:t>Indicative Weekly Timetable </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dirty="0">
                          <a:solidFill>
                            <a:schemeClr val="tx1">
                              <a:lumMod val="75000"/>
                              <a:lumOff val="25000"/>
                            </a:schemeClr>
                          </a:solidFill>
                          <a:effectLst/>
                        </a:rPr>
                        <a:t> </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dirty="0">
                          <a:solidFill>
                            <a:schemeClr val="tx1">
                              <a:lumMod val="75000"/>
                              <a:lumOff val="25000"/>
                            </a:schemeClr>
                          </a:solidFill>
                          <a:effectLst/>
                          <a:sym typeface="Wingdings" panose="05000000000000000000" pitchFamily="2" charset="2"/>
                        </a:rPr>
                        <a:t></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extLst>
                  <a:ext uri="{0D108BD9-81ED-4DB2-BD59-A6C34878D82A}">
                    <a16:rowId xmlns:a16="http://schemas.microsoft.com/office/drawing/2014/main" val="513670204"/>
                  </a:ext>
                </a:extLst>
              </a:tr>
            </a:tbl>
          </a:graphicData>
        </a:graphic>
      </p:graphicFrame>
    </p:spTree>
    <p:extLst>
      <p:ext uri="{BB962C8B-B14F-4D97-AF65-F5344CB8AC3E}">
        <p14:creationId xmlns:p14="http://schemas.microsoft.com/office/powerpoint/2010/main" val="2198852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EF326-C0A0-4DBB-BC95-47573C971F8B}"/>
              </a:ext>
            </a:extLst>
          </p:cNvPr>
          <p:cNvSpPr>
            <a:spLocks noGrp="1"/>
          </p:cNvSpPr>
          <p:nvPr>
            <p:ph type="title"/>
          </p:nvPr>
        </p:nvSpPr>
        <p:spPr>
          <a:xfrm>
            <a:off x="873129" y="441436"/>
            <a:ext cx="10515600" cy="987972"/>
          </a:xfrm>
        </p:spPr>
        <p:txBody>
          <a:bodyPr>
            <a:normAutofit fontScale="90000"/>
          </a:bodyPr>
          <a:lstStyle/>
          <a:p>
            <a:r>
              <a:rPr lang="en-IE" sz="3600" b="1" dirty="0">
                <a:solidFill>
                  <a:srgbClr val="EE2465"/>
                </a:solidFill>
              </a:rPr>
              <a:t>Stakeholder Roles -POEF Logic Model </a:t>
            </a:r>
            <a:br>
              <a:rPr lang="en-IE" sz="3200" b="1" dirty="0">
                <a:solidFill>
                  <a:srgbClr val="EE2465"/>
                </a:solidFill>
              </a:rPr>
            </a:br>
            <a:endParaRPr lang="en-IE" sz="3200" b="1" dirty="0">
              <a:solidFill>
                <a:srgbClr val="EE2465"/>
              </a:solidFill>
            </a:endParaRPr>
          </a:p>
        </p:txBody>
      </p:sp>
      <p:sp>
        <p:nvSpPr>
          <p:cNvPr id="3" name="Text Placeholder 2">
            <a:extLst>
              <a:ext uri="{FF2B5EF4-FFF2-40B4-BE49-F238E27FC236}">
                <a16:creationId xmlns:a16="http://schemas.microsoft.com/office/drawing/2014/main" id="{7087E39E-C865-4FD5-A91A-490ED6171E14}"/>
              </a:ext>
            </a:extLst>
          </p:cNvPr>
          <p:cNvSpPr>
            <a:spLocks noGrp="1"/>
          </p:cNvSpPr>
          <p:nvPr>
            <p:ph type="body" idx="1"/>
          </p:nvPr>
        </p:nvSpPr>
        <p:spPr>
          <a:xfrm>
            <a:off x="873129" y="1103586"/>
            <a:ext cx="5157787" cy="823912"/>
          </a:xfrm>
        </p:spPr>
        <p:txBody>
          <a:bodyPr/>
          <a:lstStyle/>
          <a:p>
            <a:r>
              <a:rPr lang="en-GB" sz="2800" dirty="0">
                <a:solidFill>
                  <a:srgbClr val="6ACCE0"/>
                </a:solidFill>
                <a:latin typeface="Arial" panose="020B0604020202020204" pitchFamily="34" charset="0"/>
                <a:cs typeface="Arial" panose="020B0604020202020204" pitchFamily="34" charset="0"/>
              </a:rPr>
              <a:t>Funded Organisation:</a:t>
            </a:r>
            <a:endParaRPr lang="en-IE" sz="2800" dirty="0">
              <a:solidFill>
                <a:srgbClr val="6ACCE0"/>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AC92D31D-7CED-4BF5-8610-DA353D05DA4A}"/>
              </a:ext>
            </a:extLst>
          </p:cNvPr>
          <p:cNvSpPr>
            <a:spLocks noGrp="1"/>
          </p:cNvSpPr>
          <p:nvPr>
            <p:ph sz="half" idx="2"/>
          </p:nvPr>
        </p:nvSpPr>
        <p:spPr>
          <a:xfrm>
            <a:off x="927100" y="1927498"/>
            <a:ext cx="5070475" cy="4262165"/>
          </a:xfrm>
        </p:spPr>
        <p:txBody>
          <a:bodyPr>
            <a:normAutofit fontScale="77500" lnSpcReduction="20000"/>
          </a:bodyPr>
          <a:lstStyle/>
          <a:p>
            <a:pPr lvl="0"/>
            <a:r>
              <a:rPr lang="en-IE" dirty="0"/>
              <a:t>Develop the Logic Model to provide a high level visual overview of all work funded under UBU Your Place Your Space </a:t>
            </a:r>
          </a:p>
          <a:p>
            <a:pPr lvl="0"/>
            <a:r>
              <a:rPr lang="en-IE" dirty="0"/>
              <a:t>Discuss with your ETB the approach to the development of the Logic Model. It can either reflect </a:t>
            </a:r>
            <a:r>
              <a:rPr lang="en-IE" b="1" dirty="0"/>
              <a:t>the full Scheme Cycle or each re-application period. </a:t>
            </a:r>
            <a:endParaRPr lang="en-IE" dirty="0"/>
          </a:p>
          <a:p>
            <a:pPr lvl="0"/>
            <a:r>
              <a:rPr lang="en-IE" dirty="0"/>
              <a:t>Identify key relevant information to inform the Logic Model.   </a:t>
            </a:r>
          </a:p>
          <a:p>
            <a:pPr lvl="0"/>
            <a:r>
              <a:rPr lang="en-IE" dirty="0"/>
              <a:t>Provide the Logic Model to the ETB</a:t>
            </a:r>
          </a:p>
          <a:p>
            <a:pPr lvl="0"/>
            <a:r>
              <a:rPr lang="en-IE" dirty="0"/>
              <a:t>Provide an updated version of the Logic Model on, or following, Planning and Progress Review Meetings as required by the ETB.</a:t>
            </a:r>
          </a:p>
          <a:p>
            <a:endParaRPr lang="en-IE" dirty="0"/>
          </a:p>
        </p:txBody>
      </p:sp>
      <p:sp>
        <p:nvSpPr>
          <p:cNvPr id="5" name="Text Placeholder 4">
            <a:extLst>
              <a:ext uri="{FF2B5EF4-FFF2-40B4-BE49-F238E27FC236}">
                <a16:creationId xmlns:a16="http://schemas.microsoft.com/office/drawing/2014/main" id="{AD10E138-F036-4191-BF65-60891F85A8D3}"/>
              </a:ext>
            </a:extLst>
          </p:cNvPr>
          <p:cNvSpPr>
            <a:spLocks noGrp="1"/>
          </p:cNvSpPr>
          <p:nvPr>
            <p:ph type="body" sz="quarter" idx="3"/>
          </p:nvPr>
        </p:nvSpPr>
        <p:spPr>
          <a:xfrm>
            <a:off x="6281740" y="1103586"/>
            <a:ext cx="5183188" cy="823912"/>
          </a:xfrm>
        </p:spPr>
        <p:txBody>
          <a:bodyPr/>
          <a:lstStyle/>
          <a:p>
            <a:r>
              <a:rPr lang="en-GB" sz="2800" dirty="0">
                <a:solidFill>
                  <a:srgbClr val="6ACCE0"/>
                </a:solidFill>
                <a:latin typeface="Arial" panose="020B0604020202020204" pitchFamily="34" charset="0"/>
                <a:cs typeface="Arial" panose="020B0604020202020204" pitchFamily="34" charset="0"/>
              </a:rPr>
              <a:t>ETB:</a:t>
            </a:r>
            <a:endParaRPr lang="en-IE" sz="2800" dirty="0">
              <a:solidFill>
                <a:srgbClr val="6ACCE0"/>
              </a:solidFill>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E7FC1E33-0D30-433F-BDF0-CC147F3C21F0}"/>
              </a:ext>
            </a:extLst>
          </p:cNvPr>
          <p:cNvSpPr>
            <a:spLocks noGrp="1"/>
          </p:cNvSpPr>
          <p:nvPr>
            <p:ph sz="quarter" idx="4"/>
          </p:nvPr>
        </p:nvSpPr>
        <p:spPr>
          <a:xfrm>
            <a:off x="6070598" y="1927497"/>
            <a:ext cx="5248273" cy="4262165"/>
          </a:xfrm>
        </p:spPr>
        <p:txBody>
          <a:bodyPr>
            <a:normAutofit fontScale="77500" lnSpcReduction="20000"/>
          </a:bodyPr>
          <a:lstStyle/>
          <a:p>
            <a:r>
              <a:rPr lang="en-IE" dirty="0"/>
              <a:t>Provide guidance and feedback to the Funded Organisation on the development of the Logic Model</a:t>
            </a:r>
          </a:p>
          <a:p>
            <a:pPr lvl="0"/>
            <a:r>
              <a:rPr lang="en-IE" dirty="0"/>
              <a:t>Agree an approach with the Funded Organisation regarding the duration of the Logic model </a:t>
            </a:r>
          </a:p>
          <a:p>
            <a:pPr lvl="0"/>
            <a:r>
              <a:rPr lang="en-IE" dirty="0"/>
              <a:t>Discuss the content of the Logic Model with the Funded Organisation at Planning and Progress Review Meetings including any amendments required going forward</a:t>
            </a:r>
          </a:p>
          <a:p>
            <a:pPr lvl="0"/>
            <a:r>
              <a:rPr lang="en-IE" dirty="0"/>
              <a:t>Retain a copy of the Logic Model and file appropriately</a:t>
            </a:r>
          </a:p>
          <a:p>
            <a:endParaRPr lang="en-IE" dirty="0"/>
          </a:p>
        </p:txBody>
      </p:sp>
    </p:spTree>
    <p:extLst>
      <p:ext uri="{BB962C8B-B14F-4D97-AF65-F5344CB8AC3E}">
        <p14:creationId xmlns:p14="http://schemas.microsoft.com/office/powerpoint/2010/main" val="1238564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36D47E-529B-4573-98BE-238EEAA1CC5A}"/>
              </a:ext>
            </a:extLst>
          </p:cNvPr>
          <p:cNvSpPr>
            <a:spLocks noGrp="1"/>
          </p:cNvSpPr>
          <p:nvPr>
            <p:ph type="title"/>
          </p:nvPr>
        </p:nvSpPr>
        <p:spPr>
          <a:xfrm>
            <a:off x="793662" y="386930"/>
            <a:ext cx="10066122" cy="1298448"/>
          </a:xfrm>
        </p:spPr>
        <p:txBody>
          <a:bodyPr anchor="b">
            <a:normAutofit/>
          </a:bodyPr>
          <a:lstStyle/>
          <a:p>
            <a:r>
              <a:rPr lang="en-GB" sz="3600" b="1" dirty="0">
                <a:solidFill>
                  <a:srgbClr val="EE2465"/>
                </a:solidFill>
              </a:rPr>
              <a:t>Logic Model – What is it?</a:t>
            </a:r>
            <a:endParaRPr lang="en-IE" sz="3600" b="1" dirty="0">
              <a:solidFill>
                <a:srgbClr val="EE2465"/>
              </a:solidFill>
            </a:endParaRP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0DC61FD-EF24-4AB1-939E-691C1E4BF09B}"/>
              </a:ext>
            </a:extLst>
          </p:cNvPr>
          <p:cNvSpPr>
            <a:spLocks noGrp="1"/>
          </p:cNvSpPr>
          <p:nvPr>
            <p:ph idx="1"/>
          </p:nvPr>
        </p:nvSpPr>
        <p:spPr>
          <a:xfrm>
            <a:off x="496920" y="2522483"/>
            <a:ext cx="5093060" cy="3716476"/>
          </a:xfrm>
        </p:spPr>
        <p:txBody>
          <a:bodyPr anchor="ctr">
            <a:normAutofit fontScale="92500"/>
          </a:bodyPr>
          <a:lstStyle/>
          <a:p>
            <a:pPr marL="0" indent="0">
              <a:buNone/>
            </a:pPr>
            <a:r>
              <a:rPr lang="en-GB" sz="2400" dirty="0"/>
              <a:t>“a logic model is a great way to “tell your story”. It describes the resources you need, the activities you plan to carry out, the products of those activities and the resulting impact you intend to achieve.  It is often helpful to use the development of a logic model as a programme planning or design tools, as it can help you think through what it will take to achieve the outcomes you have decided on” </a:t>
            </a:r>
          </a:p>
          <a:p>
            <a:pPr marL="0" indent="0">
              <a:buNone/>
            </a:pPr>
            <a:r>
              <a:rPr lang="en-GB" sz="2400" dirty="0"/>
              <a:t>(CCF 2010)</a:t>
            </a:r>
            <a:endParaRPr lang="en-IE" sz="2400" dirty="0"/>
          </a:p>
          <a:p>
            <a:endParaRPr lang="en-IE" sz="2000" dirty="0"/>
          </a:p>
        </p:txBody>
      </p:sp>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
            <a:extLst>
              <a:ext uri="{FF2B5EF4-FFF2-40B4-BE49-F238E27FC236}">
                <a16:creationId xmlns:a16="http://schemas.microsoft.com/office/drawing/2014/main" id="{B5D157F5-C579-48E6-90EB-F5E99684ACF9}"/>
              </a:ext>
            </a:extLst>
          </p:cNvPr>
          <p:cNvSpPr>
            <a:spLocks noChangeArrowheads="1"/>
          </p:cNvSpPr>
          <p:nvPr/>
        </p:nvSpPr>
        <p:spPr bwMode="auto">
          <a:xfrm>
            <a:off x="6568822" y="2761298"/>
            <a:ext cx="3405351" cy="94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fontAlgn="base">
              <a:lnSpc>
                <a:spcPct val="90000"/>
              </a:lnSpc>
              <a:spcBef>
                <a:spcPct val="0"/>
              </a:spcBef>
              <a:spcAft>
                <a:spcPts val="600"/>
              </a:spcAft>
              <a:buClrTx/>
              <a:buSzTx/>
              <a:tabLst/>
            </a:pPr>
            <a:r>
              <a:rPr lang="en-GB" altLang="en-US" sz="3600" b="1" dirty="0">
                <a:solidFill>
                  <a:srgbClr val="EE2465"/>
                </a:solidFill>
                <a:latin typeface="+mj-lt"/>
                <a:ea typeface="+mj-ea"/>
                <a:cs typeface="+mj-cs"/>
              </a:rPr>
              <a:t>Diagram Story:</a:t>
            </a:r>
            <a:endParaRPr lang="en-IE" altLang="en-US" sz="3600" b="1" dirty="0">
              <a:solidFill>
                <a:srgbClr val="EE2465"/>
              </a:solidFill>
              <a:latin typeface="+mj-lt"/>
              <a:ea typeface="+mj-ea"/>
              <a:cs typeface="+mj-cs"/>
            </a:endParaRPr>
          </a:p>
          <a:p>
            <a:pPr marL="0" marR="0" lvl="0" indent="0" algn="l" defTabSz="914400" rtl="0" eaLnBrk="0" fontAlgn="base" latinLnBrk="0" hangingPunct="0">
              <a:spcBef>
                <a:spcPct val="0"/>
              </a:spcBef>
              <a:spcAft>
                <a:spcPts val="600"/>
              </a:spcAft>
              <a:buClrTx/>
              <a:buSzTx/>
              <a:buFontTx/>
              <a:buNone/>
              <a:tabLst/>
            </a:pPr>
            <a:endParaRPr kumimoji="0" lang="en-IE"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4016BC09-4350-458D-8348-035C409AC1A7}"/>
              </a:ext>
            </a:extLst>
          </p:cNvPr>
          <p:cNvGraphicFramePr>
            <a:graphicFrameLocks noGrp="1"/>
          </p:cNvGraphicFramePr>
          <p:nvPr>
            <p:extLst>
              <p:ext uri="{D42A27DB-BD31-4B8C-83A1-F6EECF244321}">
                <p14:modId xmlns:p14="http://schemas.microsoft.com/office/powerpoint/2010/main" val="1852801599"/>
              </p:ext>
            </p:extLst>
          </p:nvPr>
        </p:nvGraphicFramePr>
        <p:xfrm>
          <a:off x="5911532" y="3686926"/>
          <a:ext cx="5150278" cy="1308902"/>
        </p:xfrm>
        <a:graphic>
          <a:graphicData uri="http://schemas.openxmlformats.org/drawingml/2006/table">
            <a:tbl>
              <a:tblPr firstRow="1" firstCol="1" bandRow="1"/>
              <a:tblGrid>
                <a:gridCol w="1974345">
                  <a:extLst>
                    <a:ext uri="{9D8B030D-6E8A-4147-A177-3AD203B41FA5}">
                      <a16:colId xmlns:a16="http://schemas.microsoft.com/office/drawing/2014/main" val="1730435316"/>
                    </a:ext>
                  </a:extLst>
                </a:gridCol>
                <a:gridCol w="1607013">
                  <a:extLst>
                    <a:ext uri="{9D8B030D-6E8A-4147-A177-3AD203B41FA5}">
                      <a16:colId xmlns:a16="http://schemas.microsoft.com/office/drawing/2014/main" val="2683923724"/>
                    </a:ext>
                  </a:extLst>
                </a:gridCol>
                <a:gridCol w="1568920">
                  <a:extLst>
                    <a:ext uri="{9D8B030D-6E8A-4147-A177-3AD203B41FA5}">
                      <a16:colId xmlns:a16="http://schemas.microsoft.com/office/drawing/2014/main" val="420907720"/>
                    </a:ext>
                  </a:extLst>
                </a:gridCol>
              </a:tblGrid>
              <a:tr h="1308902">
                <a:tc>
                  <a:txBody>
                    <a:bodyPr/>
                    <a:lstStyle/>
                    <a:p>
                      <a:pPr algn="l" fontAlgn="t">
                        <a:lnSpc>
                          <a:spcPct val="107000"/>
                        </a:lnSpc>
                        <a:spcBef>
                          <a:spcPts val="0"/>
                        </a:spcBef>
                        <a:spcAft>
                          <a:spcPts val="0"/>
                        </a:spcAft>
                      </a:pPr>
                      <a:r>
                        <a:rPr lang="en-GB" sz="1900" b="0" i="0" u="none" strike="noStrike" dirty="0">
                          <a:effectLst/>
                          <a:latin typeface="Calibri" panose="020F0502020204030204" pitchFamily="34" charset="0"/>
                          <a:ea typeface="Calibri" panose="020F0502020204030204" pitchFamily="34" charset="0"/>
                          <a:cs typeface="Times New Roman" panose="02020603050405020304" pitchFamily="18" charset="0"/>
                        </a:rPr>
                        <a:t>What are the problems/issues you are most concerned about </a:t>
                      </a:r>
                      <a:endParaRPr lang="en-GB" sz="3100" b="0" i="0" u="none" strike="noStrike" dirty="0">
                        <a:effectLst/>
                        <a:latin typeface="Arial" panose="020B0604020202020204" pitchFamily="34" charset="0"/>
                      </a:endParaRPr>
                    </a:p>
                  </a:txBody>
                  <a:tcPr marL="117546" marR="117546" marT="163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7000"/>
                        </a:lnSpc>
                        <a:spcBef>
                          <a:spcPts val="0"/>
                        </a:spcBef>
                        <a:spcAft>
                          <a:spcPts val="0"/>
                        </a:spcAft>
                      </a:pPr>
                      <a:r>
                        <a:rPr lang="en-GB" sz="1900" b="0" i="0" u="none" strike="noStrike" dirty="0">
                          <a:effectLst/>
                          <a:latin typeface="Calibri" panose="020F0502020204030204" pitchFamily="34" charset="0"/>
                          <a:ea typeface="Calibri" panose="020F0502020204030204" pitchFamily="34" charset="0"/>
                          <a:cs typeface="Times New Roman" panose="02020603050405020304" pitchFamily="18" charset="0"/>
                        </a:rPr>
                        <a:t>What are you going to do to address these</a:t>
                      </a:r>
                      <a:endParaRPr lang="en-GB" sz="3100" b="0" i="0" u="none" strike="noStrike" dirty="0">
                        <a:effectLst/>
                        <a:latin typeface="Arial" panose="020B0604020202020204" pitchFamily="34" charset="0"/>
                      </a:endParaRPr>
                    </a:p>
                  </a:txBody>
                  <a:tcPr marL="117546" marR="117546" marT="163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7000"/>
                        </a:lnSpc>
                        <a:spcBef>
                          <a:spcPts val="0"/>
                        </a:spcBef>
                        <a:spcAft>
                          <a:spcPts val="0"/>
                        </a:spcAft>
                      </a:pPr>
                      <a:r>
                        <a:rPr lang="en-GB" sz="1900" b="0" i="0" u="none" strike="noStrike" dirty="0">
                          <a:effectLst/>
                          <a:latin typeface="Calibri" panose="020F0502020204030204" pitchFamily="34" charset="0"/>
                          <a:ea typeface="Calibri" panose="020F0502020204030204" pitchFamily="34" charset="0"/>
                          <a:cs typeface="Times New Roman" panose="02020603050405020304" pitchFamily="18" charset="0"/>
                        </a:rPr>
                        <a:t>What changes are you hoping to create </a:t>
                      </a:r>
                      <a:endParaRPr lang="en-GB" sz="3100" b="0" i="0" u="none" strike="noStrike" dirty="0">
                        <a:effectLst/>
                        <a:latin typeface="Arial" panose="020B0604020202020204" pitchFamily="34" charset="0"/>
                      </a:endParaRPr>
                    </a:p>
                  </a:txBody>
                  <a:tcPr marL="117546" marR="117546" marT="163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8835845"/>
                  </a:ext>
                </a:extLst>
              </a:tr>
            </a:tbl>
          </a:graphicData>
        </a:graphic>
      </p:graphicFrame>
    </p:spTree>
    <p:extLst>
      <p:ext uri="{BB962C8B-B14F-4D97-AF65-F5344CB8AC3E}">
        <p14:creationId xmlns:p14="http://schemas.microsoft.com/office/powerpoint/2010/main" val="1845220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07092B-3E42-436D-8A84-01CBAF5A0F88}"/>
              </a:ext>
            </a:extLst>
          </p:cNvPr>
          <p:cNvSpPr/>
          <p:nvPr/>
        </p:nvSpPr>
        <p:spPr>
          <a:xfrm>
            <a:off x="788276" y="647601"/>
            <a:ext cx="9616966" cy="4031873"/>
          </a:xfrm>
          <a:prstGeom prst="rect">
            <a:avLst/>
          </a:prstGeom>
        </p:spPr>
        <p:txBody>
          <a:bodyPr wrap="square">
            <a:spAutoFit/>
          </a:bodyPr>
          <a:lstStyle/>
          <a:p>
            <a:pPr>
              <a:lnSpc>
                <a:spcPct val="90000"/>
              </a:lnSpc>
              <a:spcBef>
                <a:spcPct val="0"/>
              </a:spcBef>
            </a:pPr>
            <a:r>
              <a:rPr lang="en-IE" sz="4000" b="1" dirty="0">
                <a:solidFill>
                  <a:srgbClr val="EE2465"/>
                </a:solidFill>
                <a:latin typeface="+mj-lt"/>
                <a:ea typeface="+mj-ea"/>
                <a:cs typeface="+mj-cs"/>
              </a:rPr>
              <a:t>So, Why Logic Modelling:</a:t>
            </a:r>
          </a:p>
          <a:p>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algn="ctr"/>
            <a:r>
              <a:rPr lang="en-IE" sz="2800" i="1" dirty="0">
                <a:latin typeface="Calibri" panose="020F0502020204030204" pitchFamily="34" charset="0"/>
                <a:ea typeface="Calibri" panose="020F0502020204030204" pitchFamily="34" charset="0"/>
                <a:cs typeface="Times New Roman" panose="02020603050405020304" pitchFamily="18" charset="0"/>
              </a:rPr>
              <a:t>“When programs operate in real communities where influences and forces are beyond your control, evaluation is generally more about documenting a program’s </a:t>
            </a:r>
            <a:r>
              <a:rPr lang="en-IE" sz="2800" b="1" i="1" dirty="0">
                <a:latin typeface="Calibri" panose="020F0502020204030204" pitchFamily="34" charset="0"/>
                <a:ea typeface="Calibri" panose="020F0502020204030204" pitchFamily="34" charset="0"/>
                <a:cs typeface="Times New Roman" panose="02020603050405020304" pitchFamily="18" charset="0"/>
              </a:rPr>
              <a:t>contribution</a:t>
            </a:r>
            <a:r>
              <a:rPr lang="en-IE" sz="2800" i="1" dirty="0">
                <a:latin typeface="Calibri" panose="020F0502020204030204" pitchFamily="34" charset="0"/>
                <a:ea typeface="Calibri" panose="020F0502020204030204" pitchFamily="34" charset="0"/>
                <a:cs typeface="Times New Roman" panose="02020603050405020304" pitchFamily="18" charset="0"/>
              </a:rPr>
              <a:t> than about proving something. Community based initiatives operate in complex environments where the scientific certainty of “proof” is seldom attainable. This is where logic models can be especially helpful.” (WK Kellogg Foundation 2004)</a:t>
            </a:r>
            <a:endParaRPr lang="en-IE" sz="2800" i="1" dirty="0"/>
          </a:p>
        </p:txBody>
      </p:sp>
    </p:spTree>
    <p:extLst>
      <p:ext uri="{BB962C8B-B14F-4D97-AF65-F5344CB8AC3E}">
        <p14:creationId xmlns:p14="http://schemas.microsoft.com/office/powerpoint/2010/main" val="991379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8EAABA-1257-4750-9883-E3099B2CDBB0}"/>
              </a:ext>
            </a:extLst>
          </p:cNvPr>
          <p:cNvSpPr/>
          <p:nvPr/>
        </p:nvSpPr>
        <p:spPr>
          <a:xfrm>
            <a:off x="504497" y="367862"/>
            <a:ext cx="10962289" cy="736355"/>
          </a:xfrm>
          <a:prstGeom prst="rect">
            <a:avLst/>
          </a:prstGeom>
        </p:spPr>
        <p:txBody>
          <a:bodyPr wrap="square">
            <a:spAutoFit/>
          </a:bodyPr>
          <a:lstStyle/>
          <a:p>
            <a:pPr>
              <a:lnSpc>
                <a:spcPct val="107000"/>
              </a:lnSpc>
              <a:spcAft>
                <a:spcPts val="800"/>
              </a:spcAft>
            </a:pPr>
            <a:r>
              <a:rPr lang="en-IE" dirty="0">
                <a:latin typeface="Calibri" panose="020F0502020204030204" pitchFamily="34" charset="0"/>
                <a:ea typeface="Calibri" panose="020F0502020204030204" pitchFamily="34" charset="0"/>
                <a:cs typeface="Times New Roman" panose="02020603050405020304" pitchFamily="18" charset="0"/>
              </a:rPr>
              <a:t>“</a:t>
            </a:r>
            <a:r>
              <a:rPr lang="en-IE" sz="2000" dirty="0">
                <a:latin typeface="Calibri" panose="020F0502020204030204" pitchFamily="34" charset="0"/>
                <a:ea typeface="Calibri" panose="020F0502020204030204" pitchFamily="34" charset="0"/>
                <a:cs typeface="Times New Roman" panose="02020603050405020304" pitchFamily="18" charset="0"/>
              </a:rPr>
              <a:t>A program logic model is merely a snapshot of a program at one point in time. A logic model is a work in progress, a working draft that can be refined as the program develops.” (WK Kellogg Foundation2004 )</a:t>
            </a:r>
          </a:p>
        </p:txBody>
      </p:sp>
      <p:pic>
        <p:nvPicPr>
          <p:cNvPr id="3" name="Picture 2">
            <a:extLst>
              <a:ext uri="{FF2B5EF4-FFF2-40B4-BE49-F238E27FC236}">
                <a16:creationId xmlns:a16="http://schemas.microsoft.com/office/drawing/2014/main" id="{BB2CBB48-8B14-4E64-9A7A-19948D2FC9F8}"/>
              </a:ext>
            </a:extLst>
          </p:cNvPr>
          <p:cNvPicPr/>
          <p:nvPr/>
        </p:nvPicPr>
        <p:blipFill>
          <a:blip r:embed="rId3"/>
          <a:stretch>
            <a:fillRect/>
          </a:stretch>
        </p:blipFill>
        <p:spPr>
          <a:xfrm>
            <a:off x="651641" y="2074866"/>
            <a:ext cx="10604938" cy="4235669"/>
          </a:xfrm>
          <a:prstGeom prst="rect">
            <a:avLst/>
          </a:prstGeom>
        </p:spPr>
      </p:pic>
      <p:sp>
        <p:nvSpPr>
          <p:cNvPr id="4" name="Rectangle 3">
            <a:extLst>
              <a:ext uri="{FF2B5EF4-FFF2-40B4-BE49-F238E27FC236}">
                <a16:creationId xmlns:a16="http://schemas.microsoft.com/office/drawing/2014/main" id="{388330FA-8463-40F2-AC9E-29B93C8BBE9B}"/>
              </a:ext>
            </a:extLst>
          </p:cNvPr>
          <p:cNvSpPr/>
          <p:nvPr/>
        </p:nvSpPr>
        <p:spPr>
          <a:xfrm>
            <a:off x="725214" y="1188187"/>
            <a:ext cx="4897820" cy="1081322"/>
          </a:xfrm>
          <a:prstGeom prst="rect">
            <a:avLst/>
          </a:prstGeom>
        </p:spPr>
        <p:txBody>
          <a:bodyPr wrap="square">
            <a:spAutoFit/>
          </a:bodyPr>
          <a:lstStyle/>
          <a:p>
            <a:pPr>
              <a:lnSpc>
                <a:spcPct val="90000"/>
              </a:lnSpc>
              <a:spcBef>
                <a:spcPct val="0"/>
              </a:spcBef>
              <a:spcAft>
                <a:spcPts val="800"/>
              </a:spcAft>
            </a:pPr>
            <a:r>
              <a:rPr lang="en-IE" sz="3200" b="1" dirty="0">
                <a:solidFill>
                  <a:srgbClr val="EE2465"/>
                </a:solidFill>
                <a:latin typeface="+mj-lt"/>
                <a:ea typeface="+mj-ea"/>
                <a:cs typeface="+mj-cs"/>
              </a:rPr>
              <a:t>Classic Logic Model </a:t>
            </a:r>
          </a:p>
          <a:p>
            <a:pPr>
              <a:lnSpc>
                <a:spcPct val="90000"/>
              </a:lnSpc>
              <a:spcBef>
                <a:spcPct val="0"/>
              </a:spcBef>
              <a:spcAft>
                <a:spcPts val="800"/>
              </a:spcAft>
            </a:pPr>
            <a:r>
              <a:rPr lang="en-IE" sz="3200" b="1" dirty="0">
                <a:solidFill>
                  <a:srgbClr val="EE2465"/>
                </a:solidFill>
                <a:latin typeface="+mj-lt"/>
                <a:ea typeface="+mj-ea"/>
                <a:cs typeface="+mj-cs"/>
              </a:rPr>
              <a:t>“If then” approach </a:t>
            </a:r>
          </a:p>
        </p:txBody>
      </p:sp>
    </p:spTree>
    <p:extLst>
      <p:ext uri="{BB962C8B-B14F-4D97-AF65-F5344CB8AC3E}">
        <p14:creationId xmlns:p14="http://schemas.microsoft.com/office/powerpoint/2010/main" val="3901730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C2D09-6DC3-4DBD-A5E3-24E9285B762C}"/>
              </a:ext>
            </a:extLst>
          </p:cNvPr>
          <p:cNvSpPr>
            <a:spLocks noGrp="1"/>
          </p:cNvSpPr>
          <p:nvPr>
            <p:ph type="title"/>
          </p:nvPr>
        </p:nvSpPr>
        <p:spPr>
          <a:xfrm>
            <a:off x="743607" y="407166"/>
            <a:ext cx="10515600" cy="1325563"/>
          </a:xfrm>
        </p:spPr>
        <p:txBody>
          <a:bodyPr>
            <a:normAutofit/>
          </a:bodyPr>
          <a:lstStyle/>
          <a:p>
            <a:r>
              <a:rPr lang="en-GB" sz="4000" b="1" dirty="0">
                <a:solidFill>
                  <a:srgbClr val="EE2465"/>
                </a:solidFill>
              </a:rPr>
              <a:t>Logic Model Best Practice Principles:</a:t>
            </a:r>
            <a:endParaRPr lang="en-IE" sz="4000" b="1" dirty="0">
              <a:solidFill>
                <a:srgbClr val="EE2465"/>
              </a:solidFill>
            </a:endParaRPr>
          </a:p>
        </p:txBody>
      </p:sp>
      <p:sp>
        <p:nvSpPr>
          <p:cNvPr id="3" name="Content Placeholder 2">
            <a:extLst>
              <a:ext uri="{FF2B5EF4-FFF2-40B4-BE49-F238E27FC236}">
                <a16:creationId xmlns:a16="http://schemas.microsoft.com/office/drawing/2014/main" id="{9F5C7D71-E8F3-456C-ACC9-043F564FF136}"/>
              </a:ext>
            </a:extLst>
          </p:cNvPr>
          <p:cNvSpPr>
            <a:spLocks noGrp="1"/>
          </p:cNvSpPr>
          <p:nvPr>
            <p:ph idx="1"/>
          </p:nvPr>
        </p:nvSpPr>
        <p:spPr>
          <a:xfrm>
            <a:off x="620110" y="1460938"/>
            <a:ext cx="10733690" cy="4716025"/>
          </a:xfrm>
        </p:spPr>
        <p:txBody>
          <a:bodyPr/>
          <a:lstStyle/>
          <a:p>
            <a:r>
              <a:rPr lang="en-GB" dirty="0"/>
              <a:t>Involve stakeholders</a:t>
            </a:r>
          </a:p>
          <a:p>
            <a:r>
              <a:rPr lang="en-GB" dirty="0"/>
              <a:t>LM needs to measure what matters to young people most</a:t>
            </a:r>
            <a:endParaRPr lang="en-IE" dirty="0"/>
          </a:p>
          <a:p>
            <a:r>
              <a:rPr lang="en-GB" dirty="0"/>
              <a:t>Keep it simple</a:t>
            </a:r>
          </a:p>
          <a:p>
            <a:r>
              <a:rPr lang="en-GB" dirty="0"/>
              <a:t>Remember it’s a ‘Snapshot’ - Revisit, reassess, revise </a:t>
            </a:r>
            <a:endParaRPr lang="en-IE" dirty="0"/>
          </a:p>
          <a:p>
            <a:r>
              <a:rPr lang="en-GB" dirty="0"/>
              <a:t>Do not let perfection be the enemy of progress</a:t>
            </a:r>
          </a:p>
          <a:p>
            <a:r>
              <a:rPr lang="en-GB" dirty="0"/>
              <a:t>Each Logic Model will be unique </a:t>
            </a:r>
            <a:endParaRPr lang="en-IE" dirty="0"/>
          </a:p>
          <a:p>
            <a:pPr marL="2286000" lvl="5" indent="0">
              <a:buNone/>
            </a:pPr>
            <a:endParaRPr lang="en-GB" dirty="0"/>
          </a:p>
          <a:p>
            <a:pPr marL="2286000" lvl="5" indent="0">
              <a:buNone/>
            </a:pPr>
            <a:endParaRPr lang="en-GB" dirty="0"/>
          </a:p>
          <a:p>
            <a:endParaRPr lang="en-IE" dirty="0"/>
          </a:p>
        </p:txBody>
      </p:sp>
    </p:spTree>
    <p:extLst>
      <p:ext uri="{BB962C8B-B14F-4D97-AF65-F5344CB8AC3E}">
        <p14:creationId xmlns:p14="http://schemas.microsoft.com/office/powerpoint/2010/main" val="156466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4B209-5D0D-451F-867D-5FD7E73241D5}"/>
              </a:ext>
            </a:extLst>
          </p:cNvPr>
          <p:cNvSpPr>
            <a:spLocks noGrp="1"/>
          </p:cNvSpPr>
          <p:nvPr>
            <p:ph type="title"/>
          </p:nvPr>
        </p:nvSpPr>
        <p:spPr>
          <a:xfrm>
            <a:off x="197069" y="-108498"/>
            <a:ext cx="10515600" cy="1325563"/>
          </a:xfrm>
        </p:spPr>
        <p:txBody>
          <a:bodyPr/>
          <a:lstStyle/>
          <a:p>
            <a:r>
              <a:rPr lang="en-IE" sz="4000" b="1" dirty="0">
                <a:solidFill>
                  <a:srgbClr val="EE2465"/>
                </a:solidFill>
              </a:rPr>
              <a:t>Logic Model Advantages:</a:t>
            </a:r>
          </a:p>
        </p:txBody>
      </p:sp>
      <p:sp>
        <p:nvSpPr>
          <p:cNvPr id="3" name="Content Placeholder 2">
            <a:extLst>
              <a:ext uri="{FF2B5EF4-FFF2-40B4-BE49-F238E27FC236}">
                <a16:creationId xmlns:a16="http://schemas.microsoft.com/office/drawing/2014/main" id="{DA3C745A-63BB-4EE8-8CAF-625714BE6E94}"/>
              </a:ext>
            </a:extLst>
          </p:cNvPr>
          <p:cNvSpPr>
            <a:spLocks noGrp="1"/>
          </p:cNvSpPr>
          <p:nvPr>
            <p:ph idx="1"/>
          </p:nvPr>
        </p:nvSpPr>
        <p:spPr>
          <a:xfrm>
            <a:off x="838200" y="830317"/>
            <a:ext cx="10515600" cy="5346646"/>
          </a:xfrm>
        </p:spPr>
        <p:txBody>
          <a:bodyPr>
            <a:normAutofit fontScale="77500" lnSpcReduction="20000"/>
          </a:bodyPr>
          <a:lstStyle/>
          <a:p>
            <a:pPr lvl="0"/>
            <a:r>
              <a:rPr lang="en-GB" sz="3600" dirty="0"/>
              <a:t>Process can build consensus </a:t>
            </a:r>
            <a:endParaRPr lang="en-IE" sz="3600" dirty="0"/>
          </a:p>
          <a:p>
            <a:pPr lvl="0"/>
            <a:r>
              <a:rPr lang="en-GB" sz="3600" dirty="0"/>
              <a:t>Ensures service providers and funders are all on the same page with regard to what is expected to happen</a:t>
            </a:r>
            <a:endParaRPr lang="en-IE" sz="3600" dirty="0"/>
          </a:p>
          <a:p>
            <a:pPr lvl="0"/>
            <a:r>
              <a:rPr lang="en-IE" sz="3600" dirty="0"/>
              <a:t>When used effectively, LM can support clarity and provide a positive space for reflection</a:t>
            </a:r>
          </a:p>
          <a:p>
            <a:pPr lvl="0"/>
            <a:r>
              <a:rPr lang="en-GB" sz="3600" dirty="0"/>
              <a:t>Visual tool can help project/services to step back and embrace the complexity </a:t>
            </a:r>
            <a:endParaRPr lang="en-IE" sz="3600" dirty="0"/>
          </a:p>
          <a:p>
            <a:pPr lvl="0"/>
            <a:r>
              <a:rPr lang="en-GB" sz="3600" dirty="0"/>
              <a:t>Encourage key stakeholders to ask the right questions. </a:t>
            </a:r>
            <a:endParaRPr lang="en-IE" sz="3600" dirty="0"/>
          </a:p>
          <a:p>
            <a:pPr lvl="0"/>
            <a:r>
              <a:rPr lang="en-IE" sz="3600" dirty="0"/>
              <a:t>When the model is supported in practice this can result in changes in the way services are provided leading to improved services</a:t>
            </a:r>
          </a:p>
          <a:p>
            <a:pPr lvl="0"/>
            <a:r>
              <a:rPr lang="en-GB" sz="3600" dirty="0"/>
              <a:t>Explains clearly why and how an intervention logic should work and allows for an explicit critique of why it may not</a:t>
            </a:r>
            <a:endParaRPr lang="en-IE" sz="3600" dirty="0"/>
          </a:p>
          <a:p>
            <a:pPr lvl="0"/>
            <a:r>
              <a:rPr lang="en-IE" sz="3600" dirty="0"/>
              <a:t>The LM can provide a good structure for discussing how the programme can evaluate its outcomes and tell the story of its success.</a:t>
            </a:r>
          </a:p>
          <a:p>
            <a:endParaRPr lang="en-IE" dirty="0"/>
          </a:p>
        </p:txBody>
      </p:sp>
    </p:spTree>
    <p:extLst>
      <p:ext uri="{BB962C8B-B14F-4D97-AF65-F5344CB8AC3E}">
        <p14:creationId xmlns:p14="http://schemas.microsoft.com/office/powerpoint/2010/main" val="126839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B520-6405-4033-8457-42F31C0AA5DC}"/>
              </a:ext>
            </a:extLst>
          </p:cNvPr>
          <p:cNvSpPr>
            <a:spLocks noGrp="1"/>
          </p:cNvSpPr>
          <p:nvPr>
            <p:ph type="title"/>
          </p:nvPr>
        </p:nvSpPr>
        <p:spPr>
          <a:xfrm>
            <a:off x="156616" y="5555"/>
            <a:ext cx="10515600" cy="1325563"/>
          </a:xfrm>
        </p:spPr>
        <p:txBody>
          <a:bodyPr/>
          <a:lstStyle/>
          <a:p>
            <a:r>
              <a:rPr lang="en-IE" sz="4000" b="1" dirty="0">
                <a:solidFill>
                  <a:srgbClr val="EE2465"/>
                </a:solidFill>
              </a:rPr>
              <a:t>Logic Model Challenges:</a:t>
            </a:r>
          </a:p>
        </p:txBody>
      </p:sp>
      <p:sp>
        <p:nvSpPr>
          <p:cNvPr id="3" name="Text Placeholder 2">
            <a:extLst>
              <a:ext uri="{FF2B5EF4-FFF2-40B4-BE49-F238E27FC236}">
                <a16:creationId xmlns:a16="http://schemas.microsoft.com/office/drawing/2014/main" id="{49B37753-248E-4723-9A3D-FFD323A5987B}"/>
              </a:ext>
            </a:extLst>
          </p:cNvPr>
          <p:cNvSpPr>
            <a:spLocks noGrp="1"/>
          </p:cNvSpPr>
          <p:nvPr>
            <p:ph type="body" idx="1"/>
          </p:nvPr>
        </p:nvSpPr>
        <p:spPr>
          <a:xfrm>
            <a:off x="811211" y="919162"/>
            <a:ext cx="5157787" cy="823912"/>
          </a:xfrm>
        </p:spPr>
        <p:txBody>
          <a:bodyPr/>
          <a:lstStyle/>
          <a:p>
            <a:r>
              <a:rPr lang="en-IE" sz="2800" dirty="0">
                <a:solidFill>
                  <a:srgbClr val="6ACCE0"/>
                </a:solidFill>
                <a:latin typeface="Arial" panose="020B0604020202020204" pitchFamily="34" charset="0"/>
                <a:cs typeface="Arial" panose="020B0604020202020204" pitchFamily="34" charset="0"/>
              </a:rPr>
              <a:t>The Logic Model:</a:t>
            </a:r>
          </a:p>
        </p:txBody>
      </p:sp>
      <p:sp>
        <p:nvSpPr>
          <p:cNvPr id="4" name="Content Placeholder 3">
            <a:extLst>
              <a:ext uri="{FF2B5EF4-FFF2-40B4-BE49-F238E27FC236}">
                <a16:creationId xmlns:a16="http://schemas.microsoft.com/office/drawing/2014/main" id="{A7D5F0C2-9D64-47A4-A322-780335B2CD71}"/>
              </a:ext>
            </a:extLst>
          </p:cNvPr>
          <p:cNvSpPr>
            <a:spLocks noGrp="1"/>
          </p:cNvSpPr>
          <p:nvPr>
            <p:ph sz="half" idx="2"/>
          </p:nvPr>
        </p:nvSpPr>
        <p:spPr>
          <a:xfrm>
            <a:off x="735011" y="1743075"/>
            <a:ext cx="5259388" cy="4489164"/>
          </a:xfrm>
        </p:spPr>
        <p:txBody>
          <a:bodyPr>
            <a:normAutofit fontScale="77500" lnSpcReduction="20000"/>
          </a:bodyPr>
          <a:lstStyle/>
          <a:p>
            <a:pPr lvl="0"/>
            <a:r>
              <a:rPr lang="en-IE" sz="3300" dirty="0"/>
              <a:t>is not externally validated and so is less robust than other impact measurement models</a:t>
            </a:r>
          </a:p>
          <a:p>
            <a:pPr lvl="0"/>
            <a:r>
              <a:rPr lang="en-IE" sz="3300" dirty="0"/>
              <a:t>does not review the value of the work or provide a method for comparing different programmes or objectives</a:t>
            </a:r>
          </a:p>
          <a:p>
            <a:pPr lvl="0"/>
            <a:r>
              <a:rPr lang="en-IE" sz="3300" dirty="0"/>
              <a:t>involves less opportunity to develop a thorough and deep critique of the underlying assumptions and to challenge the evidence base of the work </a:t>
            </a:r>
          </a:p>
          <a:p>
            <a:endParaRPr lang="en-IE" dirty="0"/>
          </a:p>
        </p:txBody>
      </p:sp>
      <p:sp>
        <p:nvSpPr>
          <p:cNvPr id="5" name="Text Placeholder 4">
            <a:extLst>
              <a:ext uri="{FF2B5EF4-FFF2-40B4-BE49-F238E27FC236}">
                <a16:creationId xmlns:a16="http://schemas.microsoft.com/office/drawing/2014/main" id="{C51C4C0D-A780-464E-8B1B-7E11A94BBDD6}"/>
              </a:ext>
            </a:extLst>
          </p:cNvPr>
          <p:cNvSpPr>
            <a:spLocks noGrp="1"/>
          </p:cNvSpPr>
          <p:nvPr>
            <p:ph type="body" sz="quarter" idx="3"/>
          </p:nvPr>
        </p:nvSpPr>
        <p:spPr>
          <a:xfrm>
            <a:off x="6130159" y="919162"/>
            <a:ext cx="5183188" cy="823912"/>
          </a:xfrm>
        </p:spPr>
        <p:txBody>
          <a:bodyPr/>
          <a:lstStyle/>
          <a:p>
            <a:r>
              <a:rPr lang="en-IE" sz="2800" dirty="0">
                <a:solidFill>
                  <a:srgbClr val="6ACCE0"/>
                </a:solidFill>
                <a:latin typeface="Arial" panose="020B0604020202020204" pitchFamily="34" charset="0"/>
                <a:cs typeface="Arial" panose="020B0604020202020204" pitchFamily="34" charset="0"/>
              </a:rPr>
              <a:t>LM Process:</a:t>
            </a:r>
          </a:p>
        </p:txBody>
      </p:sp>
      <p:sp>
        <p:nvSpPr>
          <p:cNvPr id="6" name="Content Placeholder 5">
            <a:extLst>
              <a:ext uri="{FF2B5EF4-FFF2-40B4-BE49-F238E27FC236}">
                <a16:creationId xmlns:a16="http://schemas.microsoft.com/office/drawing/2014/main" id="{46887323-EDAF-41DB-BC4E-F1EDB8278320}"/>
              </a:ext>
            </a:extLst>
          </p:cNvPr>
          <p:cNvSpPr>
            <a:spLocks noGrp="1"/>
          </p:cNvSpPr>
          <p:nvPr>
            <p:ph sz="quarter" idx="4"/>
          </p:nvPr>
        </p:nvSpPr>
        <p:spPr>
          <a:xfrm>
            <a:off x="6130159" y="1743074"/>
            <a:ext cx="5326830" cy="4320464"/>
          </a:xfrm>
        </p:spPr>
        <p:txBody>
          <a:bodyPr>
            <a:normAutofit fontScale="77500" lnSpcReduction="20000"/>
          </a:bodyPr>
          <a:lstStyle/>
          <a:p>
            <a:pPr lvl="0"/>
            <a:r>
              <a:rPr lang="en-GB" sz="3300" dirty="0"/>
              <a:t>Different ideas – reaching consensus can be difficult</a:t>
            </a:r>
            <a:endParaRPr lang="en-IE" sz="3300" dirty="0"/>
          </a:p>
          <a:p>
            <a:pPr lvl="0"/>
            <a:r>
              <a:rPr lang="en-GB" sz="3300" dirty="0"/>
              <a:t>Division between short- and long-term outcomes and outputs and outcomes can cause confusion</a:t>
            </a:r>
            <a:endParaRPr lang="en-IE" sz="3300" dirty="0"/>
          </a:p>
          <a:p>
            <a:pPr lvl="0"/>
            <a:r>
              <a:rPr lang="en-IE" sz="3300" dirty="0"/>
              <a:t>If the right people do not participate i.e. those with the most knowledge of services, then the LM can lose meaning and relevance </a:t>
            </a:r>
          </a:p>
          <a:p>
            <a:pPr lvl="0"/>
            <a:r>
              <a:rPr lang="en-IE" sz="3300" dirty="0"/>
              <a:t>Developing a LM requires a time commitment from practitioners and managers</a:t>
            </a:r>
            <a:endParaRPr lang="en-IE" dirty="0"/>
          </a:p>
        </p:txBody>
      </p:sp>
    </p:spTree>
    <p:extLst>
      <p:ext uri="{BB962C8B-B14F-4D97-AF65-F5344CB8AC3E}">
        <p14:creationId xmlns:p14="http://schemas.microsoft.com/office/powerpoint/2010/main" val="2587322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31B0A-1777-4098-B5E3-76401E64D810}"/>
              </a:ext>
            </a:extLst>
          </p:cNvPr>
          <p:cNvSpPr>
            <a:spLocks noGrp="1"/>
          </p:cNvSpPr>
          <p:nvPr>
            <p:ph type="title"/>
          </p:nvPr>
        </p:nvSpPr>
        <p:spPr/>
        <p:txBody>
          <a:bodyPr/>
          <a:lstStyle/>
          <a:p>
            <a:r>
              <a:rPr lang="en-IE" sz="4000" b="1" dirty="0">
                <a:solidFill>
                  <a:srgbClr val="EE2465"/>
                </a:solidFill>
              </a:rPr>
              <a:t>First..</a:t>
            </a:r>
          </a:p>
        </p:txBody>
      </p:sp>
      <p:sp>
        <p:nvSpPr>
          <p:cNvPr id="3" name="Content Placeholder 2">
            <a:extLst>
              <a:ext uri="{FF2B5EF4-FFF2-40B4-BE49-F238E27FC236}">
                <a16:creationId xmlns:a16="http://schemas.microsoft.com/office/drawing/2014/main" id="{00068BFC-A34C-47E7-9440-BCE03C113CC1}"/>
              </a:ext>
            </a:extLst>
          </p:cNvPr>
          <p:cNvSpPr>
            <a:spLocks noGrp="1"/>
          </p:cNvSpPr>
          <p:nvPr>
            <p:ph idx="1"/>
          </p:nvPr>
        </p:nvSpPr>
        <p:spPr/>
        <p:txBody>
          <a:bodyPr/>
          <a:lstStyle/>
          <a:p>
            <a:r>
              <a:rPr lang="en-IE" b="1" dirty="0"/>
              <a:t>Scope</a:t>
            </a:r>
            <a:r>
              <a:rPr lang="en-IE" dirty="0"/>
              <a:t> – timeframe for LM &amp; </a:t>
            </a:r>
          </a:p>
          <a:p>
            <a:pPr marL="1371600" lvl="3" indent="0">
              <a:buNone/>
            </a:pPr>
            <a:r>
              <a:rPr lang="en-IE" sz="2800" dirty="0"/>
              <a:t>- whole service v part of service/programme element</a:t>
            </a:r>
          </a:p>
          <a:p>
            <a:pPr marL="0" indent="0">
              <a:buNone/>
            </a:pPr>
            <a:endParaRPr lang="en-IE" dirty="0"/>
          </a:p>
          <a:p>
            <a:r>
              <a:rPr lang="en-IE" b="1" dirty="0"/>
              <a:t>Plan and timeline </a:t>
            </a:r>
            <a:r>
              <a:rPr lang="en-IE" dirty="0"/>
              <a:t>who will be part of developing your LM e.g. staff, volunteers, young people, management committee, funders etc.</a:t>
            </a:r>
          </a:p>
          <a:p>
            <a:endParaRPr lang="en-IE" dirty="0"/>
          </a:p>
          <a:p>
            <a:endParaRPr lang="en-IE" dirty="0"/>
          </a:p>
        </p:txBody>
      </p:sp>
    </p:spTree>
    <p:extLst>
      <p:ext uri="{BB962C8B-B14F-4D97-AF65-F5344CB8AC3E}">
        <p14:creationId xmlns:p14="http://schemas.microsoft.com/office/powerpoint/2010/main" val="909169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B078B-D791-4AE7-A80B-D99B42D9CEDF}"/>
              </a:ext>
            </a:extLst>
          </p:cNvPr>
          <p:cNvSpPr>
            <a:spLocks noGrp="1"/>
          </p:cNvSpPr>
          <p:nvPr>
            <p:ph type="title"/>
          </p:nvPr>
        </p:nvSpPr>
        <p:spPr>
          <a:xfrm>
            <a:off x="838200" y="365125"/>
            <a:ext cx="10515600" cy="771691"/>
          </a:xfrm>
        </p:spPr>
        <p:txBody>
          <a:bodyPr/>
          <a:lstStyle/>
          <a:p>
            <a:r>
              <a:rPr lang="en-GB" sz="4000" b="1" dirty="0">
                <a:solidFill>
                  <a:srgbClr val="EE2465"/>
                </a:solidFill>
              </a:rPr>
              <a:t>UBU Logic Model Template </a:t>
            </a:r>
            <a:endParaRPr lang="en-IE" sz="4000" b="1" dirty="0">
              <a:solidFill>
                <a:srgbClr val="EE2465"/>
              </a:solidFill>
            </a:endParaRPr>
          </a:p>
        </p:txBody>
      </p:sp>
      <p:sp>
        <p:nvSpPr>
          <p:cNvPr id="6" name="TextBox 5">
            <a:extLst>
              <a:ext uri="{FF2B5EF4-FFF2-40B4-BE49-F238E27FC236}">
                <a16:creationId xmlns:a16="http://schemas.microsoft.com/office/drawing/2014/main" id="{6E1192D1-C3B5-46D9-9D36-B1EBC53372D4}"/>
              </a:ext>
            </a:extLst>
          </p:cNvPr>
          <p:cNvSpPr txBox="1"/>
          <p:nvPr/>
        </p:nvSpPr>
        <p:spPr>
          <a:xfrm>
            <a:off x="838200" y="5727125"/>
            <a:ext cx="8586951" cy="584775"/>
          </a:xfrm>
          <a:prstGeom prst="rect">
            <a:avLst/>
          </a:prstGeom>
          <a:noFill/>
        </p:spPr>
        <p:txBody>
          <a:bodyPr wrap="square" rtlCol="0">
            <a:spAutoFit/>
          </a:bodyPr>
          <a:lstStyle/>
          <a:p>
            <a:r>
              <a:rPr lang="en-GB" sz="3200" b="1" dirty="0"/>
              <a:t>READ FROM LEFT TO RIGHT USING ‘IF THEN’ </a:t>
            </a:r>
            <a:endParaRPr lang="en-IE" sz="3200" b="1" dirty="0"/>
          </a:p>
        </p:txBody>
      </p:sp>
      <p:sp>
        <p:nvSpPr>
          <p:cNvPr id="4" name="Content Placeholder 3">
            <a:extLst>
              <a:ext uri="{FF2B5EF4-FFF2-40B4-BE49-F238E27FC236}">
                <a16:creationId xmlns:a16="http://schemas.microsoft.com/office/drawing/2014/main" id="{CE116394-1413-473D-91B8-F485C31429F5}"/>
              </a:ext>
            </a:extLst>
          </p:cNvPr>
          <p:cNvSpPr>
            <a:spLocks noGrp="1"/>
          </p:cNvSpPr>
          <p:nvPr>
            <p:ph idx="1"/>
          </p:nvPr>
        </p:nvSpPr>
        <p:spPr/>
        <p:txBody>
          <a:bodyPr/>
          <a:lstStyle/>
          <a:p>
            <a:endParaRPr lang="en-IE" dirty="0"/>
          </a:p>
        </p:txBody>
      </p:sp>
      <p:pic>
        <p:nvPicPr>
          <p:cNvPr id="7" name="Picture 6">
            <a:extLst>
              <a:ext uri="{FF2B5EF4-FFF2-40B4-BE49-F238E27FC236}">
                <a16:creationId xmlns:a16="http://schemas.microsoft.com/office/drawing/2014/main" id="{79606E0B-0E33-4FAD-B57E-155E2AC52E0E}"/>
              </a:ext>
            </a:extLst>
          </p:cNvPr>
          <p:cNvPicPr/>
          <p:nvPr/>
        </p:nvPicPr>
        <p:blipFill>
          <a:blip r:embed="rId3"/>
          <a:stretch>
            <a:fillRect/>
          </a:stretch>
        </p:blipFill>
        <p:spPr>
          <a:xfrm>
            <a:off x="651642" y="1136816"/>
            <a:ext cx="10515600" cy="4247349"/>
          </a:xfrm>
          <a:prstGeom prst="rect">
            <a:avLst/>
          </a:prstGeom>
        </p:spPr>
      </p:pic>
    </p:spTree>
    <p:extLst>
      <p:ext uri="{BB962C8B-B14F-4D97-AF65-F5344CB8AC3E}">
        <p14:creationId xmlns:p14="http://schemas.microsoft.com/office/powerpoint/2010/main" val="2620304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1E61F-14D4-4B0B-A74B-82988642A62D}"/>
              </a:ext>
            </a:extLst>
          </p:cNvPr>
          <p:cNvSpPr>
            <a:spLocks noGrp="1"/>
          </p:cNvSpPr>
          <p:nvPr>
            <p:ph type="title"/>
          </p:nvPr>
        </p:nvSpPr>
        <p:spPr>
          <a:xfrm>
            <a:off x="375745" y="249511"/>
            <a:ext cx="10515600" cy="1325563"/>
          </a:xfrm>
        </p:spPr>
        <p:txBody>
          <a:bodyPr/>
          <a:lstStyle/>
          <a:p>
            <a:r>
              <a:rPr lang="en-IE" sz="4000" b="1" dirty="0">
                <a:solidFill>
                  <a:srgbClr val="EE2465"/>
                </a:solidFill>
              </a:rPr>
              <a:t>Components of a Logic Model</a:t>
            </a:r>
          </a:p>
        </p:txBody>
      </p:sp>
      <p:sp>
        <p:nvSpPr>
          <p:cNvPr id="3" name="Content Placeholder 2">
            <a:extLst>
              <a:ext uri="{FF2B5EF4-FFF2-40B4-BE49-F238E27FC236}">
                <a16:creationId xmlns:a16="http://schemas.microsoft.com/office/drawing/2014/main" id="{AE563EAF-AE99-4078-A98E-D7F59EC14811}"/>
              </a:ext>
            </a:extLst>
          </p:cNvPr>
          <p:cNvSpPr>
            <a:spLocks noGrp="1"/>
          </p:cNvSpPr>
          <p:nvPr>
            <p:ph idx="1"/>
          </p:nvPr>
        </p:nvSpPr>
        <p:spPr>
          <a:xfrm>
            <a:off x="838200" y="1334814"/>
            <a:ext cx="10515600" cy="4842149"/>
          </a:xfrm>
        </p:spPr>
        <p:txBody>
          <a:bodyPr>
            <a:normAutofit lnSpcReduction="10000"/>
          </a:bodyPr>
          <a:lstStyle/>
          <a:p>
            <a:pPr marL="0" indent="0">
              <a:spcBef>
                <a:spcPct val="0"/>
              </a:spcBef>
              <a:buNone/>
            </a:pPr>
            <a:r>
              <a:rPr lang="en-IE" sz="4000" b="1" dirty="0">
                <a:solidFill>
                  <a:srgbClr val="EE2465"/>
                </a:solidFill>
                <a:latin typeface="+mj-lt"/>
                <a:ea typeface="+mj-ea"/>
                <a:cs typeface="+mj-cs"/>
              </a:rPr>
              <a:t>Problem Statement:</a:t>
            </a:r>
          </a:p>
          <a:p>
            <a:r>
              <a:rPr lang="en-GB" dirty="0"/>
              <a:t>Describes the issue/need that you intend to meet</a:t>
            </a:r>
          </a:p>
          <a:p>
            <a:r>
              <a:rPr lang="en-GB" dirty="0"/>
              <a:t>Answering the questions:</a:t>
            </a:r>
          </a:p>
          <a:p>
            <a:pPr marL="0" indent="0">
              <a:buNone/>
            </a:pPr>
            <a:endParaRPr lang="en-GB" dirty="0"/>
          </a:p>
          <a:p>
            <a:pPr marL="0" indent="0" algn="ctr">
              <a:buNone/>
            </a:pPr>
            <a:r>
              <a:rPr lang="en-GB" b="1" dirty="0">
                <a:solidFill>
                  <a:srgbClr val="6ACCE0"/>
                </a:solidFill>
                <a:latin typeface="Arial" panose="020B0604020202020204" pitchFamily="34" charset="0"/>
                <a:cs typeface="Arial" panose="020B0604020202020204" pitchFamily="34" charset="0"/>
              </a:rPr>
              <a:t>What problem does the project/service seek to address? What do we know about the problem?</a:t>
            </a:r>
          </a:p>
          <a:p>
            <a:pPr marL="0" indent="0" algn="ctr">
              <a:buNone/>
            </a:pPr>
            <a:endParaRPr lang="en-IE" b="1" dirty="0">
              <a:solidFill>
                <a:srgbClr val="6ACCE0"/>
              </a:solidFill>
              <a:latin typeface="Arial" panose="020B0604020202020204" pitchFamily="34" charset="0"/>
              <a:cs typeface="Arial" panose="020B0604020202020204" pitchFamily="34" charset="0"/>
            </a:endParaRPr>
          </a:p>
          <a:p>
            <a:r>
              <a:rPr lang="en-GB" dirty="0"/>
              <a:t>Informed by needs assessment, practice knowledge</a:t>
            </a:r>
            <a:endParaRPr lang="en-IE" dirty="0"/>
          </a:p>
          <a:p>
            <a:r>
              <a:rPr lang="en-GB" dirty="0"/>
              <a:t>The target groups are those affected but it is important to note how they are affected.  </a:t>
            </a:r>
            <a:endParaRPr lang="en-IE" dirty="0"/>
          </a:p>
          <a:p>
            <a:endParaRPr lang="en-IE" dirty="0"/>
          </a:p>
        </p:txBody>
      </p:sp>
    </p:spTree>
    <p:extLst>
      <p:ext uri="{BB962C8B-B14F-4D97-AF65-F5344CB8AC3E}">
        <p14:creationId xmlns:p14="http://schemas.microsoft.com/office/powerpoint/2010/main" val="2323189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F9EBA-9573-4B02-B05F-22E8E299C63A}"/>
              </a:ext>
            </a:extLst>
          </p:cNvPr>
          <p:cNvSpPr>
            <a:spLocks noGrp="1"/>
          </p:cNvSpPr>
          <p:nvPr>
            <p:ph type="title"/>
          </p:nvPr>
        </p:nvSpPr>
        <p:spPr>
          <a:xfrm>
            <a:off x="281152" y="175938"/>
            <a:ext cx="10515600" cy="1325563"/>
          </a:xfrm>
        </p:spPr>
        <p:txBody>
          <a:bodyPr/>
          <a:lstStyle/>
          <a:p>
            <a:r>
              <a:rPr lang="en-IE" b="1" dirty="0">
                <a:solidFill>
                  <a:srgbClr val="EE2465"/>
                </a:solidFill>
              </a:rPr>
              <a:t>Components of a Logic Model</a:t>
            </a:r>
            <a:endParaRPr lang="en-IE" dirty="0"/>
          </a:p>
        </p:txBody>
      </p:sp>
      <p:sp>
        <p:nvSpPr>
          <p:cNvPr id="3" name="Content Placeholder 2">
            <a:extLst>
              <a:ext uri="{FF2B5EF4-FFF2-40B4-BE49-F238E27FC236}">
                <a16:creationId xmlns:a16="http://schemas.microsoft.com/office/drawing/2014/main" id="{B84EFB99-3B4A-4642-938B-77D078FC9FF9}"/>
              </a:ext>
            </a:extLst>
          </p:cNvPr>
          <p:cNvSpPr>
            <a:spLocks noGrp="1"/>
          </p:cNvSpPr>
          <p:nvPr>
            <p:ph idx="1"/>
          </p:nvPr>
        </p:nvSpPr>
        <p:spPr>
          <a:xfrm>
            <a:off x="504497" y="1292772"/>
            <a:ext cx="10849303" cy="4884191"/>
          </a:xfrm>
        </p:spPr>
        <p:txBody>
          <a:bodyPr>
            <a:normAutofit fontScale="92500" lnSpcReduction="20000"/>
          </a:bodyPr>
          <a:lstStyle/>
          <a:p>
            <a:pPr marL="0" indent="0">
              <a:spcBef>
                <a:spcPct val="0"/>
              </a:spcBef>
              <a:buNone/>
            </a:pPr>
            <a:r>
              <a:rPr lang="en-IE" sz="4000" b="1" dirty="0">
                <a:solidFill>
                  <a:srgbClr val="EE2465"/>
                </a:solidFill>
              </a:rPr>
              <a:t>Objectives:</a:t>
            </a:r>
          </a:p>
          <a:p>
            <a:r>
              <a:rPr lang="en-GB" dirty="0"/>
              <a:t>Provides and overriding set of goal statements for an aspect of the services activity</a:t>
            </a:r>
          </a:p>
          <a:p>
            <a:r>
              <a:rPr lang="en-GB" dirty="0"/>
              <a:t>SMART – state what will be provided for who and when</a:t>
            </a:r>
          </a:p>
          <a:p>
            <a:r>
              <a:rPr lang="en-GB" dirty="0"/>
              <a:t>Answering the question:</a:t>
            </a:r>
          </a:p>
          <a:p>
            <a:pPr marL="0" indent="0">
              <a:buNone/>
            </a:pPr>
            <a:endParaRPr lang="en-GB" dirty="0"/>
          </a:p>
          <a:p>
            <a:pPr marL="0" indent="0" algn="ctr">
              <a:buNone/>
            </a:pPr>
            <a:r>
              <a:rPr lang="en-GB" sz="3300" b="1" dirty="0">
                <a:solidFill>
                  <a:srgbClr val="6ACCE0"/>
                </a:solidFill>
                <a:latin typeface="Arial" panose="020B0604020202020204" pitchFamily="34" charset="0"/>
                <a:cs typeface="Arial" panose="020B0604020202020204" pitchFamily="34" charset="0"/>
              </a:rPr>
              <a:t>In what ways will the problem/needs be addressed by the project/service ?</a:t>
            </a:r>
          </a:p>
          <a:p>
            <a:pPr marL="0" indent="0" algn="ctr">
              <a:buNone/>
            </a:pPr>
            <a:endParaRPr lang="en-IE" b="1" dirty="0">
              <a:solidFill>
                <a:srgbClr val="6ACCE0"/>
              </a:solidFill>
              <a:latin typeface="Arial" panose="020B0604020202020204" pitchFamily="34" charset="0"/>
              <a:cs typeface="Arial" panose="020B0604020202020204" pitchFamily="34" charset="0"/>
            </a:endParaRPr>
          </a:p>
          <a:p>
            <a:r>
              <a:rPr lang="en-GB" dirty="0"/>
              <a:t>Frequently objectives will already be identified through the SLA, application form however during the LM process objectives should be reviewed for clarity and relevance </a:t>
            </a:r>
            <a:endParaRPr lang="en-IE" dirty="0"/>
          </a:p>
          <a:p>
            <a:endParaRPr lang="en-IE" dirty="0"/>
          </a:p>
        </p:txBody>
      </p:sp>
    </p:spTree>
    <p:extLst>
      <p:ext uri="{BB962C8B-B14F-4D97-AF65-F5344CB8AC3E}">
        <p14:creationId xmlns:p14="http://schemas.microsoft.com/office/powerpoint/2010/main" val="357829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1232C-1808-4234-AEB6-6C891932E553}"/>
              </a:ext>
            </a:extLst>
          </p:cNvPr>
          <p:cNvSpPr>
            <a:spLocks noGrp="1"/>
          </p:cNvSpPr>
          <p:nvPr>
            <p:ph type="title"/>
          </p:nvPr>
        </p:nvSpPr>
        <p:spPr>
          <a:xfrm>
            <a:off x="302172" y="312573"/>
            <a:ext cx="10515600" cy="1074793"/>
          </a:xfrm>
        </p:spPr>
        <p:txBody>
          <a:bodyPr>
            <a:normAutofit fontScale="90000"/>
          </a:bodyPr>
          <a:lstStyle/>
          <a:p>
            <a:r>
              <a:rPr lang="en-IE" sz="4000" b="1" dirty="0">
                <a:solidFill>
                  <a:srgbClr val="EE2465"/>
                </a:solidFill>
              </a:rPr>
              <a:t>“Do the Outcomes first” is sage advice. (WK Kellogg Foundation 2004)</a:t>
            </a:r>
            <a:br>
              <a:rPr lang="en-IE" sz="4000" b="1" dirty="0">
                <a:solidFill>
                  <a:srgbClr val="EE2465"/>
                </a:solidFill>
              </a:rPr>
            </a:br>
            <a:endParaRPr lang="en-IE" sz="4000" b="1" dirty="0">
              <a:solidFill>
                <a:srgbClr val="EE2465"/>
              </a:solidFill>
            </a:endParaRPr>
          </a:p>
        </p:txBody>
      </p:sp>
      <p:sp>
        <p:nvSpPr>
          <p:cNvPr id="3" name="Content Placeholder 2">
            <a:extLst>
              <a:ext uri="{FF2B5EF4-FFF2-40B4-BE49-F238E27FC236}">
                <a16:creationId xmlns:a16="http://schemas.microsoft.com/office/drawing/2014/main" id="{837EB4A0-8A86-488A-9BFE-7B7029AE27A5}"/>
              </a:ext>
            </a:extLst>
          </p:cNvPr>
          <p:cNvSpPr>
            <a:spLocks noGrp="1"/>
          </p:cNvSpPr>
          <p:nvPr>
            <p:ph idx="1"/>
          </p:nvPr>
        </p:nvSpPr>
        <p:spPr/>
        <p:txBody>
          <a:bodyPr>
            <a:normAutofit fontScale="85000" lnSpcReduction="20000"/>
          </a:bodyPr>
          <a:lstStyle/>
          <a:p>
            <a:endParaRPr lang="en-GB" dirty="0"/>
          </a:p>
          <a:p>
            <a:endParaRPr lang="en-IE" dirty="0"/>
          </a:p>
          <a:p>
            <a:endParaRPr lang="en-IE" dirty="0"/>
          </a:p>
          <a:p>
            <a:endParaRPr lang="en-IE" dirty="0"/>
          </a:p>
          <a:p>
            <a:endParaRPr lang="en-IE" dirty="0"/>
          </a:p>
          <a:p>
            <a:endParaRPr lang="en-IE" dirty="0"/>
          </a:p>
          <a:p>
            <a:pPr marL="0" indent="0">
              <a:buNone/>
            </a:pPr>
            <a:r>
              <a:rPr lang="en-GB" dirty="0"/>
              <a:t>1. Outcomes</a:t>
            </a:r>
            <a:endParaRPr lang="en-IE" dirty="0"/>
          </a:p>
          <a:p>
            <a:pPr marL="0" indent="0">
              <a:buNone/>
            </a:pPr>
            <a:r>
              <a:rPr lang="en-GB" dirty="0"/>
              <a:t>2. Inputs – take stock of your inputs/resources you might have to refine your outcomes</a:t>
            </a:r>
            <a:endParaRPr lang="en-IE" dirty="0"/>
          </a:p>
          <a:p>
            <a:pPr marL="0" indent="0">
              <a:buNone/>
            </a:pPr>
            <a:r>
              <a:rPr lang="en-GB" dirty="0"/>
              <a:t>3.  Activities- what will you do with the resources available to bring about the outcomes </a:t>
            </a:r>
            <a:endParaRPr lang="en-IE" dirty="0"/>
          </a:p>
          <a:p>
            <a:pPr marL="0" indent="0">
              <a:buNone/>
            </a:pPr>
            <a:r>
              <a:rPr lang="en-GB" dirty="0"/>
              <a:t>4. Outputs defines targets, participation </a:t>
            </a:r>
            <a:endParaRPr lang="en-IE" dirty="0"/>
          </a:p>
          <a:p>
            <a:endParaRPr lang="en-IE" dirty="0"/>
          </a:p>
          <a:p>
            <a:endParaRPr lang="en-IE" dirty="0"/>
          </a:p>
        </p:txBody>
      </p:sp>
      <p:pic>
        <p:nvPicPr>
          <p:cNvPr id="4" name="Picture 3">
            <a:extLst>
              <a:ext uri="{FF2B5EF4-FFF2-40B4-BE49-F238E27FC236}">
                <a16:creationId xmlns:a16="http://schemas.microsoft.com/office/drawing/2014/main" id="{5D167323-21C1-476E-B8C7-EAD64356A1CE}"/>
              </a:ext>
            </a:extLst>
          </p:cNvPr>
          <p:cNvPicPr/>
          <p:nvPr/>
        </p:nvPicPr>
        <p:blipFill>
          <a:blip r:embed="rId3"/>
          <a:stretch>
            <a:fillRect/>
          </a:stretch>
        </p:blipFill>
        <p:spPr>
          <a:xfrm>
            <a:off x="588579" y="975354"/>
            <a:ext cx="10342180" cy="3177299"/>
          </a:xfrm>
          <a:prstGeom prst="rect">
            <a:avLst/>
          </a:prstGeom>
        </p:spPr>
      </p:pic>
    </p:spTree>
    <p:extLst>
      <p:ext uri="{BB962C8B-B14F-4D97-AF65-F5344CB8AC3E}">
        <p14:creationId xmlns:p14="http://schemas.microsoft.com/office/powerpoint/2010/main" val="3914172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A97D5-17FE-435E-A273-52A7F3F33574}"/>
              </a:ext>
            </a:extLst>
          </p:cNvPr>
          <p:cNvSpPr>
            <a:spLocks noGrp="1"/>
          </p:cNvSpPr>
          <p:nvPr>
            <p:ph type="title"/>
          </p:nvPr>
        </p:nvSpPr>
        <p:spPr/>
        <p:txBody>
          <a:bodyPr/>
          <a:lstStyle/>
          <a:p>
            <a:r>
              <a:rPr lang="en-GB" sz="3600" b="1" dirty="0">
                <a:solidFill>
                  <a:srgbClr val="EE2465"/>
                </a:solidFill>
              </a:rPr>
              <a:t>Outcomes</a:t>
            </a:r>
            <a:endParaRPr lang="en-IE" sz="3600" b="1" dirty="0">
              <a:solidFill>
                <a:srgbClr val="EE2465"/>
              </a:solidFill>
            </a:endParaRPr>
          </a:p>
        </p:txBody>
      </p:sp>
      <p:sp>
        <p:nvSpPr>
          <p:cNvPr id="3" name="Content Placeholder 2">
            <a:extLst>
              <a:ext uri="{FF2B5EF4-FFF2-40B4-BE49-F238E27FC236}">
                <a16:creationId xmlns:a16="http://schemas.microsoft.com/office/drawing/2014/main" id="{AD301AFD-276C-4181-9597-50CF655D223C}"/>
              </a:ext>
            </a:extLst>
          </p:cNvPr>
          <p:cNvSpPr>
            <a:spLocks noGrp="1"/>
          </p:cNvSpPr>
          <p:nvPr>
            <p:ph idx="1"/>
          </p:nvPr>
        </p:nvSpPr>
        <p:spPr>
          <a:xfrm>
            <a:off x="515007" y="1345324"/>
            <a:ext cx="10649607" cy="4789597"/>
          </a:xfrm>
        </p:spPr>
        <p:txBody>
          <a:bodyPr>
            <a:normAutofit lnSpcReduction="10000"/>
          </a:bodyPr>
          <a:lstStyle/>
          <a:p>
            <a:pPr marL="0" indent="0" algn="ctr">
              <a:lnSpc>
                <a:spcPct val="100000"/>
              </a:lnSpc>
              <a:buNone/>
            </a:pPr>
            <a:r>
              <a:rPr lang="en-IE" b="1" dirty="0">
                <a:solidFill>
                  <a:srgbClr val="6ACCE0"/>
                </a:solidFill>
                <a:latin typeface="Arial" panose="020B0604020202020204" pitchFamily="34" charset="0"/>
                <a:cs typeface="Arial" panose="020B0604020202020204" pitchFamily="34" charset="0"/>
              </a:rPr>
              <a:t>“outcomes are not about what staff do, they are about what has changed as a result of what staff (or service users) did” (Quality Matters, 2013)</a:t>
            </a:r>
          </a:p>
          <a:p>
            <a:pPr marL="0" indent="0">
              <a:buNone/>
            </a:pPr>
            <a:endParaRPr lang="en-GB" dirty="0"/>
          </a:p>
          <a:p>
            <a:pPr marL="0" indent="0">
              <a:buNone/>
            </a:pPr>
            <a:r>
              <a:rPr lang="en-GB" dirty="0"/>
              <a:t>Outcomes should be:</a:t>
            </a:r>
            <a:endParaRPr lang="en-IE" dirty="0"/>
          </a:p>
          <a:p>
            <a:pPr lvl="0"/>
            <a:r>
              <a:rPr lang="en-GB" dirty="0"/>
              <a:t>Realistic</a:t>
            </a:r>
            <a:endParaRPr lang="en-IE" dirty="0"/>
          </a:p>
          <a:p>
            <a:pPr lvl="0"/>
            <a:r>
              <a:rPr lang="en-GB" dirty="0"/>
              <a:t>Specific and measurable </a:t>
            </a:r>
            <a:endParaRPr lang="en-IE" dirty="0"/>
          </a:p>
          <a:p>
            <a:pPr lvl="0"/>
            <a:r>
              <a:rPr lang="en-GB" dirty="0"/>
              <a:t>Important </a:t>
            </a:r>
            <a:endParaRPr lang="en-IE" dirty="0"/>
          </a:p>
          <a:p>
            <a:pPr lvl="0"/>
            <a:r>
              <a:rPr lang="en-GB" dirty="0"/>
              <a:t>Supported by evidence</a:t>
            </a:r>
            <a:endParaRPr lang="en-IE" dirty="0"/>
          </a:p>
          <a:p>
            <a:pPr lvl="0"/>
            <a:r>
              <a:rPr lang="en-GB" dirty="0"/>
              <a:t>Phrased as a change statement </a:t>
            </a:r>
            <a:endParaRPr lang="en-IE" dirty="0"/>
          </a:p>
          <a:p>
            <a:endParaRPr lang="en-IE" dirty="0"/>
          </a:p>
        </p:txBody>
      </p:sp>
    </p:spTree>
    <p:extLst>
      <p:ext uri="{BB962C8B-B14F-4D97-AF65-F5344CB8AC3E}">
        <p14:creationId xmlns:p14="http://schemas.microsoft.com/office/powerpoint/2010/main" val="1092604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1A1C5D3-C053-4EE9-BE1A-419B6E27C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EA97D5-17FE-435E-A273-52A7F3F33574}"/>
              </a:ext>
            </a:extLst>
          </p:cNvPr>
          <p:cNvSpPr>
            <a:spLocks noGrp="1"/>
          </p:cNvSpPr>
          <p:nvPr>
            <p:ph type="title"/>
          </p:nvPr>
        </p:nvSpPr>
        <p:spPr>
          <a:xfrm>
            <a:off x="2103120" y="282129"/>
            <a:ext cx="7985759" cy="868823"/>
          </a:xfrm>
        </p:spPr>
        <p:txBody>
          <a:bodyPr vert="horz" lIns="91440" tIns="45720" rIns="91440" bIns="45720" rtlCol="0" anchor="ctr">
            <a:normAutofit/>
          </a:bodyPr>
          <a:lstStyle/>
          <a:p>
            <a:pPr algn="ctr"/>
            <a:r>
              <a:rPr lang="en-US" sz="5400" b="1" dirty="0">
                <a:solidFill>
                  <a:srgbClr val="EE2465"/>
                </a:solidFill>
              </a:rPr>
              <a:t>Outcomes</a:t>
            </a:r>
            <a:endParaRPr lang="en-US" sz="3600" b="1" dirty="0">
              <a:solidFill>
                <a:srgbClr val="EE2465"/>
              </a:solidFill>
            </a:endParaRPr>
          </a:p>
        </p:txBody>
      </p:sp>
      <p:sp>
        <p:nvSpPr>
          <p:cNvPr id="27" name="Rectangle: Rounded Corners 26">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7" name="Content Placeholder 3">
            <a:extLst>
              <a:ext uri="{FF2B5EF4-FFF2-40B4-BE49-F238E27FC236}">
                <a16:creationId xmlns:a16="http://schemas.microsoft.com/office/drawing/2014/main" id="{8B509387-2BC3-4C78-BA72-1579227BC2D6}"/>
              </a:ext>
            </a:extLst>
          </p:cNvPr>
          <p:cNvGraphicFramePr>
            <a:graphicFrameLocks/>
          </p:cNvGraphicFramePr>
          <p:nvPr>
            <p:extLst>
              <p:ext uri="{D42A27DB-BD31-4B8C-83A1-F6EECF244321}">
                <p14:modId xmlns:p14="http://schemas.microsoft.com/office/powerpoint/2010/main" val="755377766"/>
              </p:ext>
            </p:extLst>
          </p:nvPr>
        </p:nvGraphicFramePr>
        <p:xfrm>
          <a:off x="385572" y="2283227"/>
          <a:ext cx="11420857" cy="3809026"/>
        </p:xfrm>
        <a:graphic>
          <a:graphicData uri="http://schemas.openxmlformats.org/drawingml/2006/table">
            <a:tbl>
              <a:tblPr firstRow="1" firstCol="1" bandRow="1">
                <a:tableStyleId>{9D7B26C5-4107-4FEC-AEDC-1716B250A1EF}</a:tableStyleId>
              </a:tblPr>
              <a:tblGrid>
                <a:gridCol w="3806530">
                  <a:extLst>
                    <a:ext uri="{9D8B030D-6E8A-4147-A177-3AD203B41FA5}">
                      <a16:colId xmlns:a16="http://schemas.microsoft.com/office/drawing/2014/main" val="311352445"/>
                    </a:ext>
                  </a:extLst>
                </a:gridCol>
                <a:gridCol w="3806530">
                  <a:extLst>
                    <a:ext uri="{9D8B030D-6E8A-4147-A177-3AD203B41FA5}">
                      <a16:colId xmlns:a16="http://schemas.microsoft.com/office/drawing/2014/main" val="4012076693"/>
                    </a:ext>
                  </a:extLst>
                </a:gridCol>
                <a:gridCol w="3807797">
                  <a:extLst>
                    <a:ext uri="{9D8B030D-6E8A-4147-A177-3AD203B41FA5}">
                      <a16:colId xmlns:a16="http://schemas.microsoft.com/office/drawing/2014/main" val="1022537451"/>
                    </a:ext>
                  </a:extLst>
                </a:gridCol>
              </a:tblGrid>
              <a:tr h="3809026">
                <a:tc>
                  <a:txBody>
                    <a:bodyPr/>
                    <a:lstStyle/>
                    <a:p>
                      <a:pPr algn="l" fontAlgn="t">
                        <a:lnSpc>
                          <a:spcPct val="107000"/>
                        </a:lnSpc>
                        <a:spcBef>
                          <a:spcPts val="0"/>
                        </a:spcBef>
                        <a:spcAft>
                          <a:spcPts val="0"/>
                        </a:spcAft>
                      </a:pPr>
                      <a:r>
                        <a:rPr lang="en-GB" sz="2800" b="0" u="none" strike="noStrike">
                          <a:effectLst/>
                        </a:rPr>
                        <a:t>Short = expect to see</a:t>
                      </a:r>
                      <a:endParaRPr lang="en-GB" sz="3600" b="0" u="none" strike="noStrike">
                        <a:effectLst/>
                      </a:endParaRPr>
                    </a:p>
                    <a:p>
                      <a:pPr algn="l" fontAlgn="t">
                        <a:lnSpc>
                          <a:spcPct val="107000"/>
                        </a:lnSpc>
                        <a:spcBef>
                          <a:spcPts val="0"/>
                        </a:spcBef>
                        <a:spcAft>
                          <a:spcPts val="0"/>
                        </a:spcAft>
                      </a:pPr>
                      <a:r>
                        <a:rPr lang="en-GB" sz="2200" b="0" u="none" strike="noStrike">
                          <a:effectLst/>
                        </a:rPr>
                        <a:t> </a:t>
                      </a:r>
                      <a:endParaRPr lang="en-GB" sz="3600" b="0" u="none" strike="noStrike">
                        <a:effectLst/>
                      </a:endParaRPr>
                    </a:p>
                    <a:p>
                      <a:pPr algn="l" fontAlgn="t">
                        <a:lnSpc>
                          <a:spcPct val="107000"/>
                        </a:lnSpc>
                        <a:spcBef>
                          <a:spcPts val="0"/>
                        </a:spcBef>
                        <a:spcAft>
                          <a:spcPts val="0"/>
                        </a:spcAft>
                      </a:pPr>
                      <a:r>
                        <a:rPr lang="en-GB" sz="2200" b="0" u="none" strike="noStrike">
                          <a:effectLst/>
                        </a:rPr>
                        <a:t>Awareness</a:t>
                      </a:r>
                      <a:endParaRPr lang="en-GB" sz="3600" b="0" u="none" strike="noStrike">
                        <a:effectLst/>
                      </a:endParaRPr>
                    </a:p>
                    <a:p>
                      <a:pPr algn="l" fontAlgn="t">
                        <a:lnSpc>
                          <a:spcPct val="107000"/>
                        </a:lnSpc>
                        <a:spcBef>
                          <a:spcPts val="0"/>
                        </a:spcBef>
                        <a:spcAft>
                          <a:spcPts val="0"/>
                        </a:spcAft>
                      </a:pPr>
                      <a:r>
                        <a:rPr lang="en-GB" sz="2200" b="0" u="none" strike="noStrike">
                          <a:effectLst/>
                        </a:rPr>
                        <a:t>Knowledge</a:t>
                      </a:r>
                      <a:endParaRPr lang="en-GB" sz="3600" b="0" u="none" strike="noStrike">
                        <a:effectLst/>
                      </a:endParaRPr>
                    </a:p>
                    <a:p>
                      <a:pPr algn="l" fontAlgn="t">
                        <a:lnSpc>
                          <a:spcPct val="107000"/>
                        </a:lnSpc>
                        <a:spcBef>
                          <a:spcPts val="0"/>
                        </a:spcBef>
                        <a:spcAft>
                          <a:spcPts val="0"/>
                        </a:spcAft>
                      </a:pPr>
                      <a:r>
                        <a:rPr lang="en-GB" sz="2200" b="0" u="none" strike="noStrike">
                          <a:effectLst/>
                        </a:rPr>
                        <a:t>Skills</a:t>
                      </a:r>
                      <a:endParaRPr lang="en-GB" sz="3600" b="0" u="none" strike="noStrike">
                        <a:effectLst/>
                      </a:endParaRPr>
                    </a:p>
                    <a:p>
                      <a:pPr algn="l" fontAlgn="t">
                        <a:lnSpc>
                          <a:spcPct val="107000"/>
                        </a:lnSpc>
                        <a:spcBef>
                          <a:spcPts val="0"/>
                        </a:spcBef>
                        <a:spcAft>
                          <a:spcPts val="0"/>
                        </a:spcAft>
                      </a:pPr>
                      <a:r>
                        <a:rPr lang="en-GB" sz="2200" b="0" u="none" strike="noStrike">
                          <a:effectLst/>
                        </a:rPr>
                        <a:t>Opinions</a:t>
                      </a:r>
                      <a:endParaRPr lang="en-GB" sz="3600" b="0" u="none" strike="noStrike">
                        <a:effectLst/>
                      </a:endParaRPr>
                    </a:p>
                    <a:p>
                      <a:pPr algn="l" fontAlgn="t">
                        <a:lnSpc>
                          <a:spcPct val="107000"/>
                        </a:lnSpc>
                        <a:spcBef>
                          <a:spcPts val="0"/>
                        </a:spcBef>
                        <a:spcAft>
                          <a:spcPts val="0"/>
                        </a:spcAft>
                      </a:pPr>
                      <a:r>
                        <a:rPr lang="en-GB" sz="2200" b="0" u="none" strike="noStrike">
                          <a:effectLst/>
                        </a:rPr>
                        <a:t>Aspirations</a:t>
                      </a:r>
                      <a:endParaRPr lang="en-GB" sz="3600" b="0" u="none" strike="noStrike">
                        <a:effectLst/>
                      </a:endParaRPr>
                    </a:p>
                    <a:p>
                      <a:pPr algn="l" fontAlgn="t">
                        <a:lnSpc>
                          <a:spcPct val="107000"/>
                        </a:lnSpc>
                        <a:spcBef>
                          <a:spcPts val="0"/>
                        </a:spcBef>
                        <a:spcAft>
                          <a:spcPts val="0"/>
                        </a:spcAft>
                      </a:pPr>
                      <a:r>
                        <a:rPr lang="en-GB" sz="2200" b="0" u="none" strike="noStrike">
                          <a:effectLst/>
                        </a:rPr>
                        <a:t> </a:t>
                      </a:r>
                      <a:endParaRPr lang="en-GB" sz="3600" b="0" u="none" strike="noStrike">
                        <a:effectLst/>
                      </a:endParaRPr>
                    </a:p>
                    <a:p>
                      <a:pPr algn="l" fontAlgn="t">
                        <a:lnSpc>
                          <a:spcPct val="107000"/>
                        </a:lnSpc>
                        <a:spcBef>
                          <a:spcPts val="0"/>
                        </a:spcBef>
                        <a:spcAft>
                          <a:spcPts val="0"/>
                        </a:spcAft>
                      </a:pPr>
                      <a:r>
                        <a:rPr lang="en-GB" sz="2200" b="1" u="none" strike="noStrike">
                          <a:effectLst/>
                        </a:rPr>
                        <a:t>Easier to measure</a:t>
                      </a:r>
                      <a:endParaRPr lang="en-GB" sz="3600" b="0" i="0" u="none" strike="noStrike">
                        <a:effectLst/>
                        <a:latin typeface="Arial" panose="020B0604020202020204" pitchFamily="34" charset="0"/>
                      </a:endParaRPr>
                    </a:p>
                  </a:txBody>
                  <a:tcPr marL="136807" marR="136807" marT="19001" marB="0"/>
                </a:tc>
                <a:tc>
                  <a:txBody>
                    <a:bodyPr/>
                    <a:lstStyle/>
                    <a:p>
                      <a:pPr algn="l" fontAlgn="t">
                        <a:lnSpc>
                          <a:spcPct val="107000"/>
                        </a:lnSpc>
                        <a:spcBef>
                          <a:spcPts val="0"/>
                        </a:spcBef>
                        <a:spcAft>
                          <a:spcPts val="0"/>
                        </a:spcAft>
                      </a:pPr>
                      <a:r>
                        <a:rPr lang="en-GB" sz="2800" b="0" u="none" strike="noStrike">
                          <a:effectLst/>
                        </a:rPr>
                        <a:t>Medium = want to see</a:t>
                      </a:r>
                      <a:endParaRPr lang="en-GB" sz="3600" b="0" u="none" strike="noStrike">
                        <a:effectLst/>
                      </a:endParaRPr>
                    </a:p>
                    <a:p>
                      <a:pPr algn="l" fontAlgn="t">
                        <a:lnSpc>
                          <a:spcPct val="107000"/>
                        </a:lnSpc>
                        <a:spcBef>
                          <a:spcPts val="0"/>
                        </a:spcBef>
                        <a:spcAft>
                          <a:spcPts val="0"/>
                        </a:spcAft>
                      </a:pPr>
                      <a:r>
                        <a:rPr lang="en-GB" sz="2200" b="0" u="none" strike="noStrike">
                          <a:effectLst/>
                        </a:rPr>
                        <a:t> </a:t>
                      </a:r>
                      <a:endParaRPr lang="en-GB" sz="3600" b="0" u="none" strike="noStrike">
                        <a:effectLst/>
                      </a:endParaRPr>
                    </a:p>
                    <a:p>
                      <a:pPr algn="l" fontAlgn="t">
                        <a:lnSpc>
                          <a:spcPct val="107000"/>
                        </a:lnSpc>
                        <a:spcBef>
                          <a:spcPts val="0"/>
                        </a:spcBef>
                        <a:spcAft>
                          <a:spcPts val="0"/>
                        </a:spcAft>
                      </a:pPr>
                      <a:r>
                        <a:rPr lang="en-GB" sz="2200" b="0" u="none" strike="noStrike">
                          <a:effectLst/>
                        </a:rPr>
                        <a:t>Behaviour</a:t>
                      </a:r>
                      <a:endParaRPr lang="en-GB" sz="3600" b="0" u="none" strike="noStrike">
                        <a:effectLst/>
                      </a:endParaRPr>
                    </a:p>
                    <a:p>
                      <a:pPr algn="l" fontAlgn="t">
                        <a:lnSpc>
                          <a:spcPct val="107000"/>
                        </a:lnSpc>
                        <a:spcBef>
                          <a:spcPts val="0"/>
                        </a:spcBef>
                        <a:spcAft>
                          <a:spcPts val="0"/>
                        </a:spcAft>
                      </a:pPr>
                      <a:r>
                        <a:rPr lang="en-GB" sz="2200" b="0" u="none" strike="noStrike">
                          <a:effectLst/>
                        </a:rPr>
                        <a:t>Decision making</a:t>
                      </a:r>
                      <a:endParaRPr lang="en-GB" sz="3600" b="0" u="none" strike="noStrike">
                        <a:effectLst/>
                      </a:endParaRPr>
                    </a:p>
                    <a:p>
                      <a:pPr algn="l" fontAlgn="t">
                        <a:lnSpc>
                          <a:spcPct val="107000"/>
                        </a:lnSpc>
                        <a:spcBef>
                          <a:spcPts val="0"/>
                        </a:spcBef>
                        <a:spcAft>
                          <a:spcPts val="0"/>
                        </a:spcAft>
                      </a:pPr>
                      <a:r>
                        <a:rPr lang="en-GB" sz="2200" b="0" u="none" strike="noStrike">
                          <a:effectLst/>
                        </a:rPr>
                        <a:t>Policies</a:t>
                      </a:r>
                      <a:endParaRPr lang="en-GB" sz="3600" b="0" u="none" strike="noStrike">
                        <a:effectLst/>
                      </a:endParaRPr>
                    </a:p>
                    <a:p>
                      <a:pPr algn="l" fontAlgn="t">
                        <a:lnSpc>
                          <a:spcPct val="107000"/>
                        </a:lnSpc>
                        <a:spcBef>
                          <a:spcPts val="0"/>
                        </a:spcBef>
                        <a:spcAft>
                          <a:spcPts val="0"/>
                        </a:spcAft>
                      </a:pPr>
                      <a:r>
                        <a:rPr lang="en-GB" sz="2200" b="0" u="none" strike="noStrike">
                          <a:effectLst/>
                        </a:rPr>
                        <a:t>Social action</a:t>
                      </a:r>
                      <a:endParaRPr lang="en-GB" sz="3600" b="0" u="none" strike="noStrike">
                        <a:effectLst/>
                      </a:endParaRPr>
                    </a:p>
                    <a:p>
                      <a:pPr algn="l" fontAlgn="t">
                        <a:lnSpc>
                          <a:spcPct val="107000"/>
                        </a:lnSpc>
                        <a:spcBef>
                          <a:spcPts val="0"/>
                        </a:spcBef>
                        <a:spcAft>
                          <a:spcPts val="0"/>
                        </a:spcAft>
                      </a:pPr>
                      <a:r>
                        <a:rPr lang="en-GB" sz="2200" b="0" u="none" strike="noStrike">
                          <a:effectLst/>
                        </a:rPr>
                        <a:t> </a:t>
                      </a:r>
                      <a:endParaRPr lang="en-GB" sz="3600" b="0" i="0" u="none" strike="noStrike">
                        <a:effectLst/>
                        <a:latin typeface="Arial" panose="020B0604020202020204" pitchFamily="34" charset="0"/>
                      </a:endParaRPr>
                    </a:p>
                  </a:txBody>
                  <a:tcPr marL="136807" marR="136807" marT="19001" marB="0"/>
                </a:tc>
                <a:tc>
                  <a:txBody>
                    <a:bodyPr/>
                    <a:lstStyle/>
                    <a:p>
                      <a:pPr algn="l" fontAlgn="t">
                        <a:lnSpc>
                          <a:spcPct val="107000"/>
                        </a:lnSpc>
                        <a:spcBef>
                          <a:spcPts val="0"/>
                        </a:spcBef>
                        <a:spcAft>
                          <a:spcPts val="0"/>
                        </a:spcAft>
                      </a:pPr>
                      <a:r>
                        <a:rPr lang="en-GB" sz="3200" b="0" u="none" strike="noStrike" dirty="0">
                          <a:effectLst/>
                        </a:rPr>
                        <a:t>Long = Impact</a:t>
                      </a:r>
                      <a:endParaRPr lang="en-GB" sz="3600" b="0" u="none" strike="noStrike" dirty="0">
                        <a:effectLst/>
                      </a:endParaRPr>
                    </a:p>
                    <a:p>
                      <a:pPr algn="l" fontAlgn="t">
                        <a:lnSpc>
                          <a:spcPct val="107000"/>
                        </a:lnSpc>
                        <a:spcBef>
                          <a:spcPts val="0"/>
                        </a:spcBef>
                        <a:spcAft>
                          <a:spcPts val="0"/>
                        </a:spcAft>
                      </a:pPr>
                      <a:r>
                        <a:rPr lang="en-GB" sz="2200" b="0" u="none" strike="noStrike" dirty="0">
                          <a:effectLst/>
                        </a:rPr>
                        <a:t> </a:t>
                      </a:r>
                      <a:endParaRPr lang="en-GB" sz="3600" b="0" u="none" strike="noStrike" dirty="0">
                        <a:effectLst/>
                      </a:endParaRPr>
                    </a:p>
                    <a:p>
                      <a:pPr algn="l" fontAlgn="t">
                        <a:lnSpc>
                          <a:spcPct val="107000"/>
                        </a:lnSpc>
                        <a:spcBef>
                          <a:spcPts val="0"/>
                        </a:spcBef>
                        <a:spcAft>
                          <a:spcPts val="0"/>
                        </a:spcAft>
                      </a:pPr>
                      <a:r>
                        <a:rPr lang="en-GB" sz="2200" b="0" u="none" strike="noStrike" dirty="0">
                          <a:effectLst/>
                        </a:rPr>
                        <a:t>Conditions </a:t>
                      </a:r>
                      <a:endParaRPr lang="en-GB" sz="3600" b="0" u="none" strike="noStrike" dirty="0">
                        <a:effectLst/>
                      </a:endParaRPr>
                    </a:p>
                    <a:p>
                      <a:pPr algn="l" fontAlgn="t">
                        <a:lnSpc>
                          <a:spcPct val="107000"/>
                        </a:lnSpc>
                        <a:spcBef>
                          <a:spcPts val="0"/>
                        </a:spcBef>
                        <a:spcAft>
                          <a:spcPts val="0"/>
                        </a:spcAft>
                      </a:pPr>
                      <a:r>
                        <a:rPr lang="en-GB" sz="2200" b="0" u="none" strike="noStrike" dirty="0">
                          <a:effectLst/>
                        </a:rPr>
                        <a:t>Sustainable improvement </a:t>
                      </a:r>
                      <a:endParaRPr lang="en-GB" sz="3600" b="0" u="none" strike="noStrike" dirty="0">
                        <a:effectLst/>
                      </a:endParaRPr>
                    </a:p>
                    <a:p>
                      <a:pPr algn="l" fontAlgn="t">
                        <a:lnSpc>
                          <a:spcPct val="107000"/>
                        </a:lnSpc>
                        <a:spcBef>
                          <a:spcPts val="0"/>
                        </a:spcBef>
                        <a:spcAft>
                          <a:spcPts val="0"/>
                        </a:spcAft>
                      </a:pPr>
                      <a:r>
                        <a:rPr lang="en-GB" sz="2200" b="0" u="none" strike="noStrike" dirty="0">
                          <a:effectLst/>
                        </a:rPr>
                        <a:t>Often ‘contributory’ and emerge over time 5-7 years</a:t>
                      </a:r>
                      <a:endParaRPr lang="en-GB" sz="3600" b="0" u="none" strike="noStrike" dirty="0">
                        <a:effectLst/>
                      </a:endParaRPr>
                    </a:p>
                    <a:p>
                      <a:pPr algn="l" fontAlgn="t">
                        <a:lnSpc>
                          <a:spcPct val="107000"/>
                        </a:lnSpc>
                        <a:spcBef>
                          <a:spcPts val="0"/>
                        </a:spcBef>
                        <a:spcAft>
                          <a:spcPts val="0"/>
                        </a:spcAft>
                      </a:pPr>
                      <a:r>
                        <a:rPr lang="en-GB" sz="2200" b="0" u="none" strike="noStrike" dirty="0">
                          <a:effectLst/>
                        </a:rPr>
                        <a:t> </a:t>
                      </a:r>
                      <a:endParaRPr lang="en-GB" sz="3600" b="0" u="none" strike="noStrike" dirty="0">
                        <a:effectLst/>
                      </a:endParaRPr>
                    </a:p>
                    <a:p>
                      <a:pPr algn="l" fontAlgn="t">
                        <a:lnSpc>
                          <a:spcPct val="107000"/>
                        </a:lnSpc>
                        <a:spcBef>
                          <a:spcPts val="0"/>
                        </a:spcBef>
                        <a:spcAft>
                          <a:spcPts val="0"/>
                        </a:spcAft>
                      </a:pPr>
                      <a:r>
                        <a:rPr lang="en-GB" sz="2200" b="0" u="none" strike="noStrike" dirty="0">
                          <a:effectLst/>
                        </a:rPr>
                        <a:t> </a:t>
                      </a:r>
                      <a:endParaRPr lang="en-GB" sz="3600" b="0" u="none" strike="noStrike" dirty="0">
                        <a:effectLst/>
                      </a:endParaRPr>
                    </a:p>
                    <a:p>
                      <a:pPr algn="l" fontAlgn="t">
                        <a:lnSpc>
                          <a:spcPct val="107000"/>
                        </a:lnSpc>
                        <a:spcBef>
                          <a:spcPts val="0"/>
                        </a:spcBef>
                        <a:spcAft>
                          <a:spcPts val="0"/>
                        </a:spcAft>
                      </a:pPr>
                      <a:r>
                        <a:rPr lang="en-GB" sz="2200" b="1" u="none" strike="noStrike" dirty="0">
                          <a:effectLst/>
                        </a:rPr>
                        <a:t>Harder to measure </a:t>
                      </a:r>
                      <a:endParaRPr lang="en-GB" sz="3600" b="0" u="none" strike="noStrike" dirty="0">
                        <a:effectLst/>
                      </a:endParaRPr>
                    </a:p>
                    <a:p>
                      <a:pPr algn="l" fontAlgn="t">
                        <a:lnSpc>
                          <a:spcPct val="107000"/>
                        </a:lnSpc>
                        <a:spcBef>
                          <a:spcPts val="0"/>
                        </a:spcBef>
                        <a:spcAft>
                          <a:spcPts val="0"/>
                        </a:spcAft>
                      </a:pPr>
                      <a:r>
                        <a:rPr lang="en-GB" sz="2200" b="0" u="none" strike="noStrike" dirty="0">
                          <a:effectLst/>
                        </a:rPr>
                        <a:t> </a:t>
                      </a:r>
                      <a:endParaRPr lang="en-GB" sz="3600" b="0" i="0" u="none" strike="noStrike" dirty="0">
                        <a:effectLst/>
                        <a:latin typeface="Arial" panose="020B0604020202020204" pitchFamily="34" charset="0"/>
                      </a:endParaRPr>
                    </a:p>
                  </a:txBody>
                  <a:tcPr marL="136807" marR="136807" marT="19001" marB="0"/>
                </a:tc>
                <a:extLst>
                  <a:ext uri="{0D108BD9-81ED-4DB2-BD59-A6C34878D82A}">
                    <a16:rowId xmlns:a16="http://schemas.microsoft.com/office/drawing/2014/main" val="349217407"/>
                  </a:ext>
                </a:extLst>
              </a:tr>
            </a:tbl>
          </a:graphicData>
        </a:graphic>
      </p:graphicFrame>
    </p:spTree>
    <p:extLst>
      <p:ext uri="{BB962C8B-B14F-4D97-AF65-F5344CB8AC3E}">
        <p14:creationId xmlns:p14="http://schemas.microsoft.com/office/powerpoint/2010/main" val="3870706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2A78-5CE0-421E-899D-420857142EDA}"/>
              </a:ext>
            </a:extLst>
          </p:cNvPr>
          <p:cNvSpPr>
            <a:spLocks noGrp="1"/>
          </p:cNvSpPr>
          <p:nvPr>
            <p:ph type="title"/>
          </p:nvPr>
        </p:nvSpPr>
        <p:spPr/>
        <p:txBody>
          <a:bodyPr/>
          <a:lstStyle/>
          <a:p>
            <a:r>
              <a:rPr lang="en-GB" b="1" dirty="0">
                <a:solidFill>
                  <a:srgbClr val="EE2465"/>
                </a:solidFill>
              </a:rPr>
              <a:t>‘So What?’</a:t>
            </a:r>
            <a:endParaRPr lang="en-IE" b="1" dirty="0">
              <a:solidFill>
                <a:srgbClr val="EE2465"/>
              </a:solidFill>
            </a:endParaRPr>
          </a:p>
        </p:txBody>
      </p:sp>
      <p:sp>
        <p:nvSpPr>
          <p:cNvPr id="3" name="Content Placeholder 2">
            <a:extLst>
              <a:ext uri="{FF2B5EF4-FFF2-40B4-BE49-F238E27FC236}">
                <a16:creationId xmlns:a16="http://schemas.microsoft.com/office/drawing/2014/main" id="{5CD10F7C-4313-47DE-9585-926B297CE28C}"/>
              </a:ext>
            </a:extLst>
          </p:cNvPr>
          <p:cNvSpPr>
            <a:spLocks noGrp="1"/>
          </p:cNvSpPr>
          <p:nvPr>
            <p:ph idx="1"/>
          </p:nvPr>
        </p:nvSpPr>
        <p:spPr>
          <a:xfrm>
            <a:off x="420414" y="1250731"/>
            <a:ext cx="10933386" cy="4926232"/>
          </a:xfrm>
        </p:spPr>
        <p:txBody>
          <a:bodyPr>
            <a:normAutofit/>
          </a:bodyPr>
          <a:lstStyle/>
          <a:p>
            <a:pPr marL="0" indent="0">
              <a:buNone/>
            </a:pPr>
            <a:r>
              <a:rPr lang="en-IE" dirty="0"/>
              <a:t>It can take time for stakeholders to get used to thinking in terms of outcomes rather than the activities </a:t>
            </a:r>
          </a:p>
          <a:p>
            <a:pPr marL="0" indent="0">
              <a:buNone/>
            </a:pPr>
            <a:endParaRPr lang="en-IE" dirty="0"/>
          </a:p>
          <a:p>
            <a:pPr marL="0" indent="0">
              <a:buNone/>
            </a:pPr>
            <a:r>
              <a:rPr lang="en-IE" dirty="0"/>
              <a:t>One way to get a group thinking in terms of outcomes is ask the question ‘so what?’ </a:t>
            </a:r>
          </a:p>
          <a:p>
            <a:pPr marL="0" indent="0">
              <a:buNone/>
            </a:pPr>
            <a:r>
              <a:rPr lang="en-IE" sz="2000" b="1" dirty="0">
                <a:latin typeface="Arial" panose="020B0604020202020204" pitchFamily="34" charset="0"/>
                <a:cs typeface="Arial" panose="020B0604020202020204" pitchFamily="34" charset="0"/>
              </a:rPr>
              <a:t>Examples:  </a:t>
            </a:r>
          </a:p>
          <a:p>
            <a:pPr marL="0" indent="0" algn="ctr">
              <a:lnSpc>
                <a:spcPct val="110000"/>
              </a:lnSpc>
              <a:buNone/>
            </a:pPr>
            <a:r>
              <a:rPr lang="en-IE" b="1" dirty="0">
                <a:solidFill>
                  <a:srgbClr val="6ACCE0"/>
                </a:solidFill>
                <a:latin typeface="Arial" panose="020B0604020202020204" pitchFamily="34" charset="0"/>
                <a:cs typeface="Arial" panose="020B0604020202020204" pitchFamily="34" charset="0"/>
              </a:rPr>
              <a:t>So what if  there are 2 drop ins on per week: has anything changed for the young people as a result of this? </a:t>
            </a:r>
          </a:p>
          <a:p>
            <a:pPr marL="0" indent="0" algn="ctr">
              <a:lnSpc>
                <a:spcPct val="110000"/>
              </a:lnSpc>
              <a:buNone/>
            </a:pPr>
            <a:r>
              <a:rPr lang="en-IE" b="1" dirty="0">
                <a:solidFill>
                  <a:srgbClr val="6ACCE0"/>
                </a:solidFill>
                <a:latin typeface="Arial" panose="020B0604020202020204" pitchFamily="34" charset="0"/>
                <a:cs typeface="Arial" panose="020B0604020202020204" pitchFamily="34" charset="0"/>
              </a:rPr>
              <a:t>So what if everyone attended a peer education session: what has changed for the young people? </a:t>
            </a:r>
          </a:p>
        </p:txBody>
      </p:sp>
    </p:spTree>
    <p:extLst>
      <p:ext uri="{BB962C8B-B14F-4D97-AF65-F5344CB8AC3E}">
        <p14:creationId xmlns:p14="http://schemas.microsoft.com/office/powerpoint/2010/main" val="2624782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6CE4B-21B5-43EF-A7A0-6155A7ADBD2C}"/>
              </a:ext>
            </a:extLst>
          </p:cNvPr>
          <p:cNvSpPr>
            <a:spLocks noGrp="1"/>
          </p:cNvSpPr>
          <p:nvPr>
            <p:ph type="title"/>
          </p:nvPr>
        </p:nvSpPr>
        <p:spPr>
          <a:xfrm>
            <a:off x="365235" y="260022"/>
            <a:ext cx="10515600" cy="1325563"/>
          </a:xfrm>
        </p:spPr>
        <p:txBody>
          <a:bodyPr/>
          <a:lstStyle/>
          <a:p>
            <a:r>
              <a:rPr lang="en-IE" b="1" dirty="0">
                <a:solidFill>
                  <a:srgbClr val="EE2465"/>
                </a:solidFill>
              </a:rPr>
              <a:t>Inputs Are Your Resources</a:t>
            </a:r>
          </a:p>
        </p:txBody>
      </p:sp>
      <p:sp>
        <p:nvSpPr>
          <p:cNvPr id="3" name="Content Placeholder 2">
            <a:extLst>
              <a:ext uri="{FF2B5EF4-FFF2-40B4-BE49-F238E27FC236}">
                <a16:creationId xmlns:a16="http://schemas.microsoft.com/office/drawing/2014/main" id="{A0CAF1DD-E380-4275-B9A2-CB7C82DB3B53}"/>
              </a:ext>
            </a:extLst>
          </p:cNvPr>
          <p:cNvSpPr>
            <a:spLocks noGrp="1"/>
          </p:cNvSpPr>
          <p:nvPr>
            <p:ph idx="1"/>
          </p:nvPr>
        </p:nvSpPr>
        <p:spPr>
          <a:xfrm>
            <a:off x="536027" y="1324303"/>
            <a:ext cx="11204027" cy="4852660"/>
          </a:xfrm>
        </p:spPr>
        <p:txBody>
          <a:bodyPr>
            <a:normAutofit fontScale="85000" lnSpcReduction="20000"/>
          </a:bodyPr>
          <a:lstStyle/>
          <a:p>
            <a:pPr marL="0" indent="0">
              <a:buNone/>
            </a:pPr>
            <a:r>
              <a:rPr lang="en-IE" sz="3900" dirty="0"/>
              <a:t>List the resources that you currently have for your project/service. If you intend to raise additional resources for the project/service timeframe, account for them under activities and outputs</a:t>
            </a:r>
            <a:r>
              <a:rPr lang="en-IE" dirty="0"/>
              <a:t>.</a:t>
            </a:r>
          </a:p>
          <a:p>
            <a:pPr marL="0" indent="0">
              <a:buNone/>
            </a:pPr>
            <a:r>
              <a:rPr lang="en-GB" sz="3300" b="1" dirty="0">
                <a:solidFill>
                  <a:srgbClr val="6ACCE0"/>
                </a:solidFill>
                <a:latin typeface="Arial" panose="020B0604020202020204" pitchFamily="34" charset="0"/>
                <a:cs typeface="Arial" panose="020B0604020202020204" pitchFamily="34" charset="0"/>
              </a:rPr>
              <a:t>Types/categories</a:t>
            </a:r>
            <a:r>
              <a:rPr lang="en-GB" dirty="0"/>
              <a:t>:</a:t>
            </a:r>
            <a:endParaRPr lang="en-IE" dirty="0"/>
          </a:p>
          <a:p>
            <a:r>
              <a:rPr lang="en-IE" b="1" dirty="0"/>
              <a:t>Human resources</a:t>
            </a:r>
            <a:r>
              <a:rPr lang="en-IE" dirty="0"/>
              <a:t>: staff &amp; volunteers etc</a:t>
            </a:r>
          </a:p>
          <a:p>
            <a:r>
              <a:rPr lang="en-IE" b="1" dirty="0"/>
              <a:t>Financial resources:</a:t>
            </a:r>
            <a:r>
              <a:rPr lang="en-IE" dirty="0"/>
              <a:t> Be specific about these resources, but do not spend a lot of time developing a detailed list of all actual or anticipated expenditure</a:t>
            </a:r>
          </a:p>
          <a:p>
            <a:r>
              <a:rPr lang="en-IE" b="1" dirty="0"/>
              <a:t>Space:</a:t>
            </a:r>
            <a:r>
              <a:rPr lang="en-IE" dirty="0"/>
              <a:t> Office and other facilities</a:t>
            </a:r>
          </a:p>
          <a:p>
            <a:r>
              <a:rPr lang="en-IE" b="1" dirty="0"/>
              <a:t>Technology:</a:t>
            </a:r>
            <a:r>
              <a:rPr lang="en-IE" dirty="0"/>
              <a:t> Computer etc</a:t>
            </a:r>
          </a:p>
          <a:p>
            <a:r>
              <a:rPr lang="en-IE" b="1" dirty="0"/>
              <a:t>Other Equipment</a:t>
            </a:r>
            <a:r>
              <a:rPr lang="en-IE" dirty="0"/>
              <a:t>: Office machinery (printers, copiers) and equipment specific to the programmes or the project</a:t>
            </a:r>
          </a:p>
          <a:p>
            <a:r>
              <a:rPr lang="en-IE" b="1" dirty="0"/>
              <a:t>Materials/Other:</a:t>
            </a:r>
            <a:r>
              <a:rPr lang="en-IE" dirty="0"/>
              <a:t> training materials, insurance</a:t>
            </a:r>
          </a:p>
          <a:p>
            <a:endParaRPr lang="en-IE" dirty="0"/>
          </a:p>
        </p:txBody>
      </p:sp>
    </p:spTree>
    <p:extLst>
      <p:ext uri="{BB962C8B-B14F-4D97-AF65-F5344CB8AC3E}">
        <p14:creationId xmlns:p14="http://schemas.microsoft.com/office/powerpoint/2010/main" val="3549509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ADA0C-AF4B-4F79-A1C7-90F749AE3CA2}"/>
              </a:ext>
            </a:extLst>
          </p:cNvPr>
          <p:cNvSpPr>
            <a:spLocks noGrp="1"/>
          </p:cNvSpPr>
          <p:nvPr>
            <p:ph type="title"/>
          </p:nvPr>
        </p:nvSpPr>
        <p:spPr/>
        <p:txBody>
          <a:bodyPr/>
          <a:lstStyle/>
          <a:p>
            <a:r>
              <a:rPr lang="en-IE" sz="3600" b="1" dirty="0">
                <a:solidFill>
                  <a:srgbClr val="EE2465"/>
                </a:solidFill>
              </a:rPr>
              <a:t>Activities </a:t>
            </a:r>
          </a:p>
        </p:txBody>
      </p:sp>
      <p:sp>
        <p:nvSpPr>
          <p:cNvPr id="3" name="Content Placeholder 2">
            <a:extLst>
              <a:ext uri="{FF2B5EF4-FFF2-40B4-BE49-F238E27FC236}">
                <a16:creationId xmlns:a16="http://schemas.microsoft.com/office/drawing/2014/main" id="{8C10609A-63EA-4083-AD1A-7BB7703B1E09}"/>
              </a:ext>
            </a:extLst>
          </p:cNvPr>
          <p:cNvSpPr>
            <a:spLocks noGrp="1"/>
          </p:cNvSpPr>
          <p:nvPr>
            <p:ph idx="1"/>
          </p:nvPr>
        </p:nvSpPr>
        <p:spPr>
          <a:xfrm>
            <a:off x="599090" y="1250731"/>
            <a:ext cx="10754710" cy="4947253"/>
          </a:xfrm>
        </p:spPr>
        <p:txBody>
          <a:bodyPr>
            <a:normAutofit/>
          </a:bodyPr>
          <a:lstStyle/>
          <a:p>
            <a:pPr marL="0" indent="0">
              <a:buNone/>
            </a:pPr>
            <a:r>
              <a:rPr lang="en-IE" dirty="0"/>
              <a:t>Two Key Questions:</a:t>
            </a:r>
          </a:p>
          <a:p>
            <a:pPr marL="0" indent="0" algn="ctr">
              <a:lnSpc>
                <a:spcPct val="110000"/>
              </a:lnSpc>
              <a:buNone/>
            </a:pPr>
            <a:r>
              <a:rPr lang="en-IE" b="1" dirty="0">
                <a:solidFill>
                  <a:srgbClr val="6ACCE0"/>
                </a:solidFill>
                <a:latin typeface="Arial" panose="020B0604020202020204" pitchFamily="34" charset="0"/>
                <a:cs typeface="Arial" panose="020B0604020202020204" pitchFamily="34" charset="0"/>
              </a:rPr>
              <a:t>“What will you do with the resources available to bring about the outcomes?”</a:t>
            </a:r>
          </a:p>
          <a:p>
            <a:pPr marL="0" indent="0" algn="ctr">
              <a:lnSpc>
                <a:spcPct val="110000"/>
              </a:lnSpc>
              <a:buNone/>
            </a:pPr>
            <a:r>
              <a:rPr lang="en-IE" b="1" dirty="0">
                <a:solidFill>
                  <a:srgbClr val="6ACCE0"/>
                </a:solidFill>
                <a:latin typeface="Arial" panose="020B0604020202020204" pitchFamily="34" charset="0"/>
                <a:cs typeface="Arial" panose="020B0604020202020204" pitchFamily="34" charset="0"/>
              </a:rPr>
              <a:t>“What Programmes/actions will you undertake to achieve the objectives?”</a:t>
            </a:r>
          </a:p>
          <a:p>
            <a:pPr marL="0" indent="0">
              <a:buNone/>
            </a:pPr>
            <a:r>
              <a:rPr lang="en-IE" dirty="0"/>
              <a:t>Activities should be:</a:t>
            </a:r>
          </a:p>
          <a:p>
            <a:r>
              <a:rPr lang="en-IE" dirty="0"/>
              <a:t>Concrete &amp; Specific </a:t>
            </a:r>
          </a:p>
          <a:p>
            <a:r>
              <a:rPr lang="en-IE" dirty="0"/>
              <a:t>Linked to problem statement/objectives ,the resources available and the desired outcomes.</a:t>
            </a:r>
          </a:p>
        </p:txBody>
      </p:sp>
    </p:spTree>
    <p:extLst>
      <p:ext uri="{BB962C8B-B14F-4D97-AF65-F5344CB8AC3E}">
        <p14:creationId xmlns:p14="http://schemas.microsoft.com/office/powerpoint/2010/main" val="2879860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4A939-8E10-46A2-9E1D-11CC0F31BF9B}"/>
              </a:ext>
            </a:extLst>
          </p:cNvPr>
          <p:cNvSpPr>
            <a:spLocks noGrp="1"/>
          </p:cNvSpPr>
          <p:nvPr>
            <p:ph type="title"/>
          </p:nvPr>
        </p:nvSpPr>
        <p:spPr/>
        <p:txBody>
          <a:bodyPr/>
          <a:lstStyle/>
          <a:p>
            <a:r>
              <a:rPr lang="en-IE" b="1" dirty="0">
                <a:solidFill>
                  <a:srgbClr val="EE2465"/>
                </a:solidFill>
              </a:rPr>
              <a:t>Outputs</a:t>
            </a:r>
            <a:r>
              <a:rPr lang="en-IE" dirty="0"/>
              <a:t> </a:t>
            </a:r>
          </a:p>
        </p:txBody>
      </p:sp>
      <p:sp>
        <p:nvSpPr>
          <p:cNvPr id="3" name="Content Placeholder 2">
            <a:extLst>
              <a:ext uri="{FF2B5EF4-FFF2-40B4-BE49-F238E27FC236}">
                <a16:creationId xmlns:a16="http://schemas.microsoft.com/office/drawing/2014/main" id="{F02DC055-4201-41AD-BEE2-D33495E02AF0}"/>
              </a:ext>
            </a:extLst>
          </p:cNvPr>
          <p:cNvSpPr>
            <a:spLocks noGrp="1"/>
          </p:cNvSpPr>
          <p:nvPr>
            <p:ph idx="1"/>
          </p:nvPr>
        </p:nvSpPr>
        <p:spPr>
          <a:xfrm>
            <a:off x="409904" y="1229711"/>
            <a:ext cx="10817772" cy="4957763"/>
          </a:xfrm>
        </p:spPr>
        <p:txBody>
          <a:bodyPr>
            <a:normAutofit fontScale="92500" lnSpcReduction="20000"/>
          </a:bodyPr>
          <a:lstStyle/>
          <a:p>
            <a:pPr marL="0" indent="0">
              <a:buNone/>
            </a:pPr>
            <a:r>
              <a:rPr lang="en-IE" sz="3200" dirty="0"/>
              <a:t>Things you can measure while you are actually doing your activity</a:t>
            </a:r>
          </a:p>
          <a:p>
            <a:r>
              <a:rPr lang="en-IE" dirty="0"/>
              <a:t>Outputs = quantitative information that describes what happened or what staff did</a:t>
            </a:r>
          </a:p>
          <a:p>
            <a:r>
              <a:rPr lang="en-IE" dirty="0"/>
              <a:t>Clearly defines targets, participation etc</a:t>
            </a:r>
          </a:p>
          <a:p>
            <a:r>
              <a:rPr lang="en-IE" dirty="0"/>
              <a:t>Generally countable and are </a:t>
            </a:r>
          </a:p>
          <a:p>
            <a:r>
              <a:rPr lang="en-IE" dirty="0"/>
              <a:t>Engagement/attendance is an output not an outcome</a:t>
            </a:r>
          </a:p>
          <a:p>
            <a:endParaRPr lang="en-IE" dirty="0"/>
          </a:p>
          <a:p>
            <a:pPr marL="0" indent="0" algn="ctr">
              <a:lnSpc>
                <a:spcPct val="110000"/>
              </a:lnSpc>
              <a:buNone/>
            </a:pPr>
            <a:r>
              <a:rPr lang="en-IE" sz="3000" b="1" dirty="0">
                <a:solidFill>
                  <a:srgbClr val="6ACCE0"/>
                </a:solidFill>
                <a:latin typeface="Arial" panose="020B0604020202020204" pitchFamily="34" charset="0"/>
                <a:cs typeface="Arial" panose="020B0604020202020204" pitchFamily="34" charset="0"/>
              </a:rPr>
              <a:t>“Outputs are quantitative records of what has happened, such as: the number of programmes run, places filled, care plans undertaken, volunteers placed, houses found etc. Outputs can be counted easily and can be considered as the record of what staff have done” (Quality Matters 2013)</a:t>
            </a:r>
          </a:p>
          <a:p>
            <a:endParaRPr lang="en-IE" dirty="0"/>
          </a:p>
          <a:p>
            <a:endParaRPr lang="en-IE" dirty="0"/>
          </a:p>
        </p:txBody>
      </p:sp>
    </p:spTree>
    <p:extLst>
      <p:ext uri="{BB962C8B-B14F-4D97-AF65-F5344CB8AC3E}">
        <p14:creationId xmlns:p14="http://schemas.microsoft.com/office/powerpoint/2010/main" val="3375528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D7D17-5B1D-4E02-944C-AA84EAC9467D}"/>
              </a:ext>
            </a:extLst>
          </p:cNvPr>
          <p:cNvSpPr>
            <a:spLocks noGrp="1"/>
          </p:cNvSpPr>
          <p:nvPr>
            <p:ph type="title"/>
          </p:nvPr>
        </p:nvSpPr>
        <p:spPr>
          <a:xfrm>
            <a:off x="533400" y="344104"/>
            <a:ext cx="10515600" cy="1325563"/>
          </a:xfrm>
        </p:spPr>
        <p:txBody>
          <a:bodyPr/>
          <a:lstStyle/>
          <a:p>
            <a:r>
              <a:rPr lang="en-IE" b="1" dirty="0">
                <a:solidFill>
                  <a:srgbClr val="EE2465"/>
                </a:solidFill>
              </a:rPr>
              <a:t>Outputs V Outcomes</a:t>
            </a:r>
            <a:r>
              <a:rPr lang="en-IE" dirty="0"/>
              <a:t> </a:t>
            </a:r>
          </a:p>
        </p:txBody>
      </p:sp>
      <p:sp>
        <p:nvSpPr>
          <p:cNvPr id="3" name="Content Placeholder 2">
            <a:extLst>
              <a:ext uri="{FF2B5EF4-FFF2-40B4-BE49-F238E27FC236}">
                <a16:creationId xmlns:a16="http://schemas.microsoft.com/office/drawing/2014/main" id="{6300C75F-8A94-41C5-B183-FA8DC5154B91}"/>
              </a:ext>
            </a:extLst>
          </p:cNvPr>
          <p:cNvSpPr>
            <a:spLocks noGrp="1"/>
          </p:cNvSpPr>
          <p:nvPr>
            <p:ph idx="1"/>
          </p:nvPr>
        </p:nvSpPr>
        <p:spPr/>
        <p:txBody>
          <a:bodyPr/>
          <a:lstStyle/>
          <a:p>
            <a:r>
              <a:rPr lang="en-IE" dirty="0"/>
              <a:t>Outputs – Doing (tangible completion of the activity)</a:t>
            </a:r>
          </a:p>
          <a:p>
            <a:r>
              <a:rPr lang="en-IE" dirty="0"/>
              <a:t>Outcomes – effect of the output</a:t>
            </a:r>
          </a:p>
          <a:p>
            <a:endParaRPr lang="en-IE" dirty="0"/>
          </a:p>
          <a:p>
            <a:pPr fontAlgn="base"/>
            <a:r>
              <a:rPr lang="en-IE" dirty="0"/>
              <a:t>Example:</a:t>
            </a:r>
          </a:p>
          <a:p>
            <a:pPr marL="0" indent="0" fontAlgn="base">
              <a:buNone/>
            </a:pPr>
            <a:r>
              <a:rPr lang="en-IE" dirty="0"/>
              <a:t>Billy's 5</a:t>
            </a:r>
            <a:r>
              <a:rPr lang="en-IE" baseline="30000" dirty="0"/>
              <a:t>th</a:t>
            </a:r>
            <a:r>
              <a:rPr lang="en-IE" dirty="0"/>
              <a:t> birthday party.  You go to local bakery and order a Spiderman-themed cake for the party.</a:t>
            </a:r>
          </a:p>
          <a:p>
            <a:pPr marL="0" indent="0" fontAlgn="base">
              <a:buNone/>
            </a:pPr>
            <a:r>
              <a:rPr lang="en-IE" dirty="0"/>
              <a:t>What is the outcome of this transaction?</a:t>
            </a:r>
          </a:p>
          <a:p>
            <a:endParaRPr lang="en-IE" dirty="0"/>
          </a:p>
        </p:txBody>
      </p:sp>
    </p:spTree>
    <p:extLst>
      <p:ext uri="{BB962C8B-B14F-4D97-AF65-F5344CB8AC3E}">
        <p14:creationId xmlns:p14="http://schemas.microsoft.com/office/powerpoint/2010/main" val="1048672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BC32E-82B8-4BA9-8A96-A73D075BCDB6}"/>
              </a:ext>
            </a:extLst>
          </p:cNvPr>
          <p:cNvSpPr>
            <a:spLocks noGrp="1"/>
          </p:cNvSpPr>
          <p:nvPr>
            <p:ph type="title"/>
          </p:nvPr>
        </p:nvSpPr>
        <p:spPr/>
        <p:txBody>
          <a:bodyPr/>
          <a:lstStyle/>
          <a:p>
            <a:r>
              <a:rPr lang="en-IE" b="1" dirty="0">
                <a:solidFill>
                  <a:srgbClr val="EE2465"/>
                </a:solidFill>
              </a:rPr>
              <a:t>Billy's</a:t>
            </a:r>
            <a:r>
              <a:rPr lang="en-IE" dirty="0"/>
              <a:t> </a:t>
            </a:r>
            <a:r>
              <a:rPr lang="en-IE" b="1" dirty="0">
                <a:solidFill>
                  <a:srgbClr val="EE2465"/>
                </a:solidFill>
              </a:rPr>
              <a:t>Birthday</a:t>
            </a:r>
            <a:r>
              <a:rPr lang="en-IE" dirty="0"/>
              <a:t> </a:t>
            </a:r>
            <a:r>
              <a:rPr lang="en-IE" b="1" dirty="0">
                <a:solidFill>
                  <a:srgbClr val="EE2465"/>
                </a:solidFill>
              </a:rPr>
              <a:t>Cake</a:t>
            </a:r>
          </a:p>
        </p:txBody>
      </p:sp>
      <p:sp>
        <p:nvSpPr>
          <p:cNvPr id="3" name="Content Placeholder 2">
            <a:extLst>
              <a:ext uri="{FF2B5EF4-FFF2-40B4-BE49-F238E27FC236}">
                <a16:creationId xmlns:a16="http://schemas.microsoft.com/office/drawing/2014/main" id="{65866ABD-646C-4CA0-9D76-0786BFBB08A5}"/>
              </a:ext>
            </a:extLst>
          </p:cNvPr>
          <p:cNvSpPr>
            <a:spLocks noGrp="1"/>
          </p:cNvSpPr>
          <p:nvPr>
            <p:ph idx="1"/>
          </p:nvPr>
        </p:nvSpPr>
        <p:spPr>
          <a:xfrm>
            <a:off x="838200" y="1460938"/>
            <a:ext cx="10515600" cy="4716025"/>
          </a:xfrm>
        </p:spPr>
        <p:txBody>
          <a:bodyPr/>
          <a:lstStyle/>
          <a:p>
            <a:r>
              <a:rPr lang="en-IE" dirty="0"/>
              <a:t>most people will answer that the outcome is the birthday cake</a:t>
            </a:r>
          </a:p>
          <a:p>
            <a:r>
              <a:rPr lang="en-IE" dirty="0"/>
              <a:t>That is not correct. </a:t>
            </a:r>
          </a:p>
          <a:p>
            <a:r>
              <a:rPr lang="en-IE" dirty="0"/>
              <a:t>the cake is the output provided by the bakery.</a:t>
            </a:r>
          </a:p>
          <a:p>
            <a:r>
              <a:rPr lang="en-IE" dirty="0"/>
              <a:t>The outcome of this will be a delighted birthday boy and a group of happy, cake-filled 5-year-olds. </a:t>
            </a:r>
          </a:p>
          <a:p>
            <a:r>
              <a:rPr lang="en-IE" dirty="0"/>
              <a:t>If the cake had not been tasty, or if the bakery had delivered a fairy-themed cake instead of the desired Spiderman, then the desired outcome—happy kids—would, in all probability, not have been achieved.</a:t>
            </a:r>
          </a:p>
          <a:p>
            <a:endParaRPr lang="en-IE" dirty="0"/>
          </a:p>
        </p:txBody>
      </p:sp>
    </p:spTree>
    <p:extLst>
      <p:ext uri="{BB962C8B-B14F-4D97-AF65-F5344CB8AC3E}">
        <p14:creationId xmlns:p14="http://schemas.microsoft.com/office/powerpoint/2010/main" val="51384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F90FA-0255-4B46-BC44-0E01E3A71008}"/>
              </a:ext>
            </a:extLst>
          </p:cNvPr>
          <p:cNvSpPr>
            <a:spLocks noGrp="1"/>
          </p:cNvSpPr>
          <p:nvPr>
            <p:ph type="title"/>
          </p:nvPr>
        </p:nvSpPr>
        <p:spPr/>
        <p:txBody>
          <a:bodyPr/>
          <a:lstStyle/>
          <a:p>
            <a:r>
              <a:rPr lang="en-IE" b="1" dirty="0">
                <a:solidFill>
                  <a:srgbClr val="EE2465"/>
                </a:solidFill>
              </a:rPr>
              <a:t>Evidence</a:t>
            </a:r>
            <a:r>
              <a:rPr lang="en-IE" dirty="0"/>
              <a:t> </a:t>
            </a:r>
            <a:r>
              <a:rPr lang="en-IE" b="1" dirty="0">
                <a:solidFill>
                  <a:srgbClr val="EE2465"/>
                </a:solidFill>
              </a:rPr>
              <a:t>Informing</a:t>
            </a:r>
            <a:r>
              <a:rPr lang="en-IE" dirty="0"/>
              <a:t> </a:t>
            </a:r>
            <a:r>
              <a:rPr lang="en-IE" b="1" dirty="0">
                <a:solidFill>
                  <a:srgbClr val="EE2465"/>
                </a:solidFill>
              </a:rPr>
              <a:t>the</a:t>
            </a:r>
            <a:r>
              <a:rPr lang="en-IE" dirty="0"/>
              <a:t> </a:t>
            </a:r>
            <a:r>
              <a:rPr lang="en-IE" b="1" dirty="0">
                <a:solidFill>
                  <a:srgbClr val="EE2465"/>
                </a:solidFill>
              </a:rPr>
              <a:t>Model</a:t>
            </a:r>
          </a:p>
        </p:txBody>
      </p:sp>
      <p:sp>
        <p:nvSpPr>
          <p:cNvPr id="3" name="Content Placeholder 2">
            <a:extLst>
              <a:ext uri="{FF2B5EF4-FFF2-40B4-BE49-F238E27FC236}">
                <a16:creationId xmlns:a16="http://schemas.microsoft.com/office/drawing/2014/main" id="{4F02561C-A785-4A6F-9E3C-40BA664F94A0}"/>
              </a:ext>
            </a:extLst>
          </p:cNvPr>
          <p:cNvSpPr>
            <a:spLocks noGrp="1"/>
          </p:cNvSpPr>
          <p:nvPr>
            <p:ph idx="1"/>
          </p:nvPr>
        </p:nvSpPr>
        <p:spPr>
          <a:xfrm>
            <a:off x="650327" y="1429407"/>
            <a:ext cx="10891345" cy="4842149"/>
          </a:xfrm>
        </p:spPr>
        <p:txBody>
          <a:bodyPr>
            <a:normAutofit lnSpcReduction="10000"/>
          </a:bodyPr>
          <a:lstStyle/>
          <a:p>
            <a:r>
              <a:rPr lang="en-IE" sz="3200" dirty="0"/>
              <a:t>Rationale/ assumptions</a:t>
            </a:r>
          </a:p>
          <a:p>
            <a:r>
              <a:rPr lang="en-IE" sz="3200" dirty="0"/>
              <a:t>Look for strong rationale based on “best practice” research that connects what you plan to do with why your approach will succeed. Find evidence that supports why you propose the solutions you do.</a:t>
            </a:r>
          </a:p>
          <a:p>
            <a:r>
              <a:rPr lang="en-IE" sz="3200" dirty="0"/>
              <a:t> It’s a good idea to relate your approach to similar change strategies that have proven effective in communities like yours. </a:t>
            </a:r>
          </a:p>
          <a:p>
            <a:r>
              <a:rPr lang="en-IE" sz="3200" dirty="0"/>
              <a:t>Reviewing literature and past evaluation reports from other projects/services (or your own work) will provide you with ample information to construct your rationale</a:t>
            </a:r>
          </a:p>
          <a:p>
            <a:endParaRPr lang="en-IE" dirty="0"/>
          </a:p>
        </p:txBody>
      </p:sp>
    </p:spTree>
    <p:extLst>
      <p:ext uri="{BB962C8B-B14F-4D97-AF65-F5344CB8AC3E}">
        <p14:creationId xmlns:p14="http://schemas.microsoft.com/office/powerpoint/2010/main" val="1689233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F6C3D-4999-40B2-A3BE-2F637E916635}"/>
              </a:ext>
            </a:extLst>
          </p:cNvPr>
          <p:cNvSpPr>
            <a:spLocks noGrp="1"/>
          </p:cNvSpPr>
          <p:nvPr>
            <p:ph type="title"/>
          </p:nvPr>
        </p:nvSpPr>
        <p:spPr/>
        <p:txBody>
          <a:bodyPr/>
          <a:lstStyle/>
          <a:p>
            <a:r>
              <a:rPr lang="en-GB" b="1" dirty="0">
                <a:solidFill>
                  <a:srgbClr val="EE2465"/>
                </a:solidFill>
              </a:rPr>
              <a:t>Monitoring &amp;</a:t>
            </a:r>
            <a:r>
              <a:rPr lang="en-GB" dirty="0"/>
              <a:t> </a:t>
            </a:r>
            <a:r>
              <a:rPr lang="en-GB" b="1" dirty="0">
                <a:solidFill>
                  <a:srgbClr val="EE2465"/>
                </a:solidFill>
              </a:rPr>
              <a:t>Evaluation</a:t>
            </a:r>
            <a:r>
              <a:rPr lang="en-GB" dirty="0"/>
              <a:t> </a:t>
            </a:r>
            <a:endParaRPr lang="en-IE" dirty="0"/>
          </a:p>
        </p:txBody>
      </p:sp>
      <p:sp>
        <p:nvSpPr>
          <p:cNvPr id="3" name="Content Placeholder 2">
            <a:extLst>
              <a:ext uri="{FF2B5EF4-FFF2-40B4-BE49-F238E27FC236}">
                <a16:creationId xmlns:a16="http://schemas.microsoft.com/office/drawing/2014/main" id="{7563C2AC-463B-49F6-AD4E-F3D131ED3248}"/>
              </a:ext>
            </a:extLst>
          </p:cNvPr>
          <p:cNvSpPr>
            <a:spLocks noGrp="1"/>
          </p:cNvSpPr>
          <p:nvPr>
            <p:ph idx="1"/>
          </p:nvPr>
        </p:nvSpPr>
        <p:spPr>
          <a:xfrm>
            <a:off x="493986" y="1292772"/>
            <a:ext cx="10859814" cy="4884191"/>
          </a:xfrm>
        </p:spPr>
        <p:txBody>
          <a:bodyPr>
            <a:normAutofit/>
          </a:bodyPr>
          <a:lstStyle/>
          <a:p>
            <a:r>
              <a:rPr lang="en-GB" sz="3200" dirty="0"/>
              <a:t>Tools &amp; Processes to collect information</a:t>
            </a:r>
          </a:p>
          <a:p>
            <a:r>
              <a:rPr lang="en-IE" sz="3200" dirty="0"/>
              <a:t>Often, as a result of undertaking the LM, organisations identify new ways of working as well as new ways of capturing information</a:t>
            </a:r>
          </a:p>
          <a:p>
            <a:r>
              <a:rPr lang="en-IE" sz="3200" dirty="0"/>
              <a:t>Outcomes for young people you will need to find ways to record/measure  ‘distance travelled’ e.g. Outcome Star1</a:t>
            </a:r>
          </a:p>
          <a:p>
            <a:r>
              <a:rPr lang="en-IE" b="1" dirty="0">
                <a:solidFill>
                  <a:srgbClr val="6ACCE0"/>
                </a:solidFill>
                <a:latin typeface="Arial" panose="020B0604020202020204" pitchFamily="34" charset="0"/>
                <a:cs typeface="Arial" panose="020B0604020202020204" pitchFamily="34" charset="0"/>
              </a:rPr>
              <a:t>No UBU specific output and/or outcome measurement tools prescribed in 2020. Youth work projects/services will continue to utilise their bespoke approaches</a:t>
            </a:r>
            <a:r>
              <a:rPr lang="en-IE" sz="3200" dirty="0"/>
              <a:t>.</a:t>
            </a:r>
          </a:p>
        </p:txBody>
      </p:sp>
    </p:spTree>
    <p:extLst>
      <p:ext uri="{BB962C8B-B14F-4D97-AF65-F5344CB8AC3E}">
        <p14:creationId xmlns:p14="http://schemas.microsoft.com/office/powerpoint/2010/main" val="1854405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A82A1-0E37-4EEB-A144-FA28A1F31D41}"/>
              </a:ext>
            </a:extLst>
          </p:cNvPr>
          <p:cNvSpPr>
            <a:spLocks noGrp="1"/>
          </p:cNvSpPr>
          <p:nvPr>
            <p:ph type="title"/>
          </p:nvPr>
        </p:nvSpPr>
        <p:spPr/>
        <p:txBody>
          <a:bodyPr>
            <a:normAutofit fontScale="90000"/>
          </a:bodyPr>
          <a:lstStyle/>
          <a:p>
            <a:br>
              <a:rPr lang="en-GB" dirty="0"/>
            </a:br>
            <a:r>
              <a:rPr lang="en-GB" sz="4900" b="1" dirty="0">
                <a:solidFill>
                  <a:srgbClr val="EE2465"/>
                </a:solidFill>
              </a:rPr>
              <a:t>3 R’s - Revisit, Reassess,</a:t>
            </a:r>
            <a:r>
              <a:rPr lang="en-GB" dirty="0"/>
              <a:t> </a:t>
            </a:r>
            <a:r>
              <a:rPr lang="en-GB" sz="4900" b="1" dirty="0">
                <a:solidFill>
                  <a:srgbClr val="EE2465"/>
                </a:solidFill>
              </a:rPr>
              <a:t>Revise</a:t>
            </a:r>
            <a:r>
              <a:rPr lang="en-GB" dirty="0"/>
              <a:t> </a:t>
            </a:r>
            <a:br>
              <a:rPr lang="en-IE" dirty="0"/>
            </a:br>
            <a:endParaRPr lang="en-IE" dirty="0"/>
          </a:p>
        </p:txBody>
      </p:sp>
      <p:sp>
        <p:nvSpPr>
          <p:cNvPr id="3" name="Content Placeholder 2">
            <a:extLst>
              <a:ext uri="{FF2B5EF4-FFF2-40B4-BE49-F238E27FC236}">
                <a16:creationId xmlns:a16="http://schemas.microsoft.com/office/drawing/2014/main" id="{17C48677-AAC8-4D09-AD6C-7537C7FD9523}"/>
              </a:ext>
            </a:extLst>
          </p:cNvPr>
          <p:cNvSpPr>
            <a:spLocks noGrp="1"/>
          </p:cNvSpPr>
          <p:nvPr>
            <p:ph idx="1"/>
          </p:nvPr>
        </p:nvSpPr>
        <p:spPr>
          <a:xfrm>
            <a:off x="283779" y="1825625"/>
            <a:ext cx="11070021" cy="4667250"/>
          </a:xfrm>
        </p:spPr>
        <p:txBody>
          <a:bodyPr/>
          <a:lstStyle/>
          <a:p>
            <a:pPr marL="0" indent="0">
              <a:buNone/>
            </a:pPr>
            <a:r>
              <a:rPr lang="en-GB" sz="3200" dirty="0"/>
              <a:t>Key Questions:</a:t>
            </a:r>
            <a:endParaRPr lang="en-IE" sz="3200" dirty="0"/>
          </a:p>
          <a:p>
            <a:pPr marL="0" indent="0" algn="ctr">
              <a:lnSpc>
                <a:spcPct val="110000"/>
              </a:lnSpc>
              <a:buNone/>
            </a:pPr>
            <a:r>
              <a:rPr lang="en-GB" b="1" dirty="0">
                <a:solidFill>
                  <a:srgbClr val="6ACCE0"/>
                </a:solidFill>
                <a:latin typeface="Arial" panose="020B0604020202020204" pitchFamily="34" charset="0"/>
                <a:cs typeface="Arial" panose="020B0604020202020204" pitchFamily="34" charset="0"/>
              </a:rPr>
              <a:t>Does it make sense?</a:t>
            </a:r>
            <a:endParaRPr lang="en-IE" b="1" dirty="0">
              <a:solidFill>
                <a:srgbClr val="6ACCE0"/>
              </a:solidFill>
              <a:latin typeface="Arial" panose="020B0604020202020204" pitchFamily="34" charset="0"/>
              <a:cs typeface="Arial" panose="020B0604020202020204" pitchFamily="34" charset="0"/>
            </a:endParaRPr>
          </a:p>
          <a:p>
            <a:pPr marL="0" indent="0" algn="ctr">
              <a:lnSpc>
                <a:spcPct val="110000"/>
              </a:lnSpc>
              <a:buNone/>
            </a:pPr>
            <a:r>
              <a:rPr lang="en-GB" b="1" dirty="0">
                <a:solidFill>
                  <a:srgbClr val="6ACCE0"/>
                </a:solidFill>
                <a:latin typeface="Arial" panose="020B0604020202020204" pitchFamily="34" charset="0"/>
                <a:cs typeface="Arial" panose="020B0604020202020204" pitchFamily="34" charset="0"/>
              </a:rPr>
              <a:t>Is it clear about links?</a:t>
            </a:r>
            <a:endParaRPr lang="en-IE" b="1" dirty="0">
              <a:solidFill>
                <a:srgbClr val="6ACCE0"/>
              </a:solidFill>
              <a:latin typeface="Arial" panose="020B0604020202020204" pitchFamily="34" charset="0"/>
              <a:cs typeface="Arial" panose="020B0604020202020204" pitchFamily="34" charset="0"/>
            </a:endParaRPr>
          </a:p>
          <a:p>
            <a:pPr marL="0" indent="0" algn="ctr">
              <a:lnSpc>
                <a:spcPct val="110000"/>
              </a:lnSpc>
              <a:buNone/>
            </a:pPr>
            <a:endParaRPr lang="en-GB" b="1" dirty="0">
              <a:solidFill>
                <a:srgbClr val="6ACCE0"/>
              </a:solidFill>
              <a:latin typeface="Arial" panose="020B0604020202020204" pitchFamily="34" charset="0"/>
              <a:cs typeface="Arial" panose="020B0604020202020204" pitchFamily="34" charset="0"/>
            </a:endParaRPr>
          </a:p>
          <a:p>
            <a:endParaRPr lang="en-IE" dirty="0"/>
          </a:p>
        </p:txBody>
      </p:sp>
      <p:pic>
        <p:nvPicPr>
          <p:cNvPr id="4" name="Picture 3">
            <a:extLst>
              <a:ext uri="{FF2B5EF4-FFF2-40B4-BE49-F238E27FC236}">
                <a16:creationId xmlns:a16="http://schemas.microsoft.com/office/drawing/2014/main" id="{92BA60D7-A58A-45D6-8072-D9FD1078C9ED}"/>
              </a:ext>
            </a:extLst>
          </p:cNvPr>
          <p:cNvPicPr>
            <a:picLocks noChangeAspect="1"/>
          </p:cNvPicPr>
          <p:nvPr/>
        </p:nvPicPr>
        <p:blipFill>
          <a:blip r:embed="rId3"/>
          <a:stretch>
            <a:fillRect/>
          </a:stretch>
        </p:blipFill>
        <p:spPr>
          <a:xfrm>
            <a:off x="0" y="3894603"/>
            <a:ext cx="7655475" cy="2028825"/>
          </a:xfrm>
          <a:prstGeom prst="rect">
            <a:avLst/>
          </a:prstGeom>
        </p:spPr>
      </p:pic>
      <p:sp>
        <p:nvSpPr>
          <p:cNvPr id="5" name="Rectangle 4">
            <a:extLst>
              <a:ext uri="{FF2B5EF4-FFF2-40B4-BE49-F238E27FC236}">
                <a16:creationId xmlns:a16="http://schemas.microsoft.com/office/drawing/2014/main" id="{B52DE316-57DD-440C-8473-EE632CF97CCB}"/>
              </a:ext>
            </a:extLst>
          </p:cNvPr>
          <p:cNvSpPr/>
          <p:nvPr/>
        </p:nvSpPr>
        <p:spPr>
          <a:xfrm>
            <a:off x="7276732" y="5990897"/>
            <a:ext cx="2413806" cy="380073"/>
          </a:xfrm>
          <a:prstGeom prst="rect">
            <a:avLst/>
          </a:prstGeom>
        </p:spPr>
        <p:txBody>
          <a:bodyPr wrap="square">
            <a:spAutoFit/>
          </a:bodyPr>
          <a:lstStyle/>
          <a:p>
            <a:r>
              <a:rPr lang="en-GB" b="1" dirty="0"/>
              <a:t>www.innonet.org</a:t>
            </a:r>
            <a:endParaRPr lang="en-IE" b="1" dirty="0"/>
          </a:p>
        </p:txBody>
      </p:sp>
    </p:spTree>
    <p:extLst>
      <p:ext uri="{BB962C8B-B14F-4D97-AF65-F5344CB8AC3E}">
        <p14:creationId xmlns:p14="http://schemas.microsoft.com/office/powerpoint/2010/main" val="4017568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144606-39E7-47AC-A4FF-B50AC5DC1AC0}"/>
              </a:ext>
            </a:extLst>
          </p:cNvPr>
          <p:cNvPicPr/>
          <p:nvPr/>
        </p:nvPicPr>
        <p:blipFill>
          <a:blip r:embed="rId3"/>
          <a:stretch>
            <a:fillRect/>
          </a:stretch>
        </p:blipFill>
        <p:spPr>
          <a:xfrm>
            <a:off x="273268" y="231228"/>
            <a:ext cx="10594429" cy="5959365"/>
          </a:xfrm>
          <a:prstGeom prst="rect">
            <a:avLst/>
          </a:prstGeom>
        </p:spPr>
      </p:pic>
    </p:spTree>
    <p:extLst>
      <p:ext uri="{BB962C8B-B14F-4D97-AF65-F5344CB8AC3E}">
        <p14:creationId xmlns:p14="http://schemas.microsoft.com/office/powerpoint/2010/main" val="187682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802D5-87FA-462D-A32C-823723C98877}"/>
              </a:ext>
            </a:extLst>
          </p:cNvPr>
          <p:cNvSpPr>
            <a:spLocks noGrp="1"/>
          </p:cNvSpPr>
          <p:nvPr>
            <p:ph type="title"/>
          </p:nvPr>
        </p:nvSpPr>
        <p:spPr/>
        <p:txBody>
          <a:bodyPr/>
          <a:lstStyle/>
          <a:p>
            <a:r>
              <a:rPr lang="en-GB" b="1" dirty="0">
                <a:solidFill>
                  <a:srgbClr val="EE2465"/>
                </a:solidFill>
              </a:rPr>
              <a:t>Next</a:t>
            </a:r>
            <a:r>
              <a:rPr lang="en-GB" dirty="0"/>
              <a:t> </a:t>
            </a:r>
            <a:r>
              <a:rPr lang="en-GB" b="1" dirty="0">
                <a:solidFill>
                  <a:srgbClr val="EE2465"/>
                </a:solidFill>
              </a:rPr>
              <a:t>Steps</a:t>
            </a:r>
            <a:endParaRPr lang="en-IE" b="1" dirty="0">
              <a:solidFill>
                <a:srgbClr val="EE2465"/>
              </a:solidFill>
            </a:endParaRPr>
          </a:p>
        </p:txBody>
      </p:sp>
      <p:sp>
        <p:nvSpPr>
          <p:cNvPr id="3" name="Content Placeholder 2">
            <a:extLst>
              <a:ext uri="{FF2B5EF4-FFF2-40B4-BE49-F238E27FC236}">
                <a16:creationId xmlns:a16="http://schemas.microsoft.com/office/drawing/2014/main" id="{E7955096-2584-47E9-88D4-5629262D535E}"/>
              </a:ext>
            </a:extLst>
          </p:cNvPr>
          <p:cNvSpPr>
            <a:spLocks noGrp="1"/>
          </p:cNvSpPr>
          <p:nvPr>
            <p:ph idx="1"/>
          </p:nvPr>
        </p:nvSpPr>
        <p:spPr>
          <a:xfrm>
            <a:off x="766618" y="1348509"/>
            <a:ext cx="10587182" cy="4828454"/>
          </a:xfrm>
        </p:spPr>
        <p:txBody>
          <a:bodyPr>
            <a:normAutofit lnSpcReduction="10000"/>
          </a:bodyPr>
          <a:lstStyle/>
          <a:p>
            <a:pPr marL="0" indent="0">
              <a:buNone/>
            </a:pPr>
            <a:r>
              <a:rPr lang="en-GB" b="1" dirty="0">
                <a:solidFill>
                  <a:srgbClr val="6ACCE0"/>
                </a:solidFill>
                <a:latin typeface="Arial" panose="020B0604020202020204" pitchFamily="34" charset="0"/>
                <a:cs typeface="Arial" panose="020B0604020202020204" pitchFamily="34" charset="0"/>
              </a:rPr>
              <a:t>Now that you have created a logic model, put it to work!  </a:t>
            </a:r>
          </a:p>
          <a:p>
            <a:pPr marL="0" indent="0">
              <a:buNone/>
            </a:pPr>
            <a:r>
              <a:rPr lang="en-GB" b="1" dirty="0">
                <a:solidFill>
                  <a:srgbClr val="6ACCE0"/>
                </a:solidFill>
                <a:latin typeface="Arial" panose="020B0604020202020204" pitchFamily="34" charset="0"/>
                <a:cs typeface="Arial" panose="020B0604020202020204" pitchFamily="34" charset="0"/>
              </a:rPr>
              <a:t> </a:t>
            </a:r>
          </a:p>
          <a:p>
            <a:pPr marL="0" indent="0">
              <a:buNone/>
            </a:pPr>
            <a:r>
              <a:rPr lang="en-GB" dirty="0"/>
              <a:t>• Use it to build clarity and consensus with colleagues, volunteers, young people, families and the wider community about intended outcomes. </a:t>
            </a:r>
          </a:p>
          <a:p>
            <a:pPr marL="0" indent="0">
              <a:buNone/>
            </a:pPr>
            <a:r>
              <a:rPr lang="en-GB" dirty="0"/>
              <a:t>• Use it to communicate with funders about accomplishments and resource needs.  </a:t>
            </a:r>
          </a:p>
          <a:p>
            <a:pPr marL="0" indent="0">
              <a:buNone/>
            </a:pPr>
            <a:r>
              <a:rPr lang="en-GB" dirty="0"/>
              <a:t>• Use it to tell your story to young people, the wider community and media. </a:t>
            </a:r>
          </a:p>
          <a:p>
            <a:pPr marL="0" indent="0">
              <a:buNone/>
            </a:pPr>
            <a:r>
              <a:rPr lang="en-GB" dirty="0"/>
              <a:t>• Use it to evaluate your work – a sound logic model is the foundation of effective evaluation.  </a:t>
            </a:r>
          </a:p>
          <a:p>
            <a:endParaRPr lang="en-IE" dirty="0"/>
          </a:p>
        </p:txBody>
      </p:sp>
    </p:spTree>
    <p:extLst>
      <p:ext uri="{BB962C8B-B14F-4D97-AF65-F5344CB8AC3E}">
        <p14:creationId xmlns:p14="http://schemas.microsoft.com/office/powerpoint/2010/main" val="771020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DB86-FE05-4769-8421-FFE943F10F2D}"/>
              </a:ext>
            </a:extLst>
          </p:cNvPr>
          <p:cNvSpPr>
            <a:spLocks noGrp="1"/>
          </p:cNvSpPr>
          <p:nvPr>
            <p:ph type="title"/>
          </p:nvPr>
        </p:nvSpPr>
        <p:spPr>
          <a:xfrm flipV="1">
            <a:off x="5118538" y="319407"/>
            <a:ext cx="6235262" cy="45719"/>
          </a:xfrm>
        </p:spPr>
        <p:txBody>
          <a:bodyPr>
            <a:normAutofit fontScale="90000"/>
          </a:bodyPr>
          <a:lstStyle/>
          <a:p>
            <a:endParaRPr lang="en-IE" b="1" dirty="0">
              <a:solidFill>
                <a:srgbClr val="EE2465"/>
              </a:solidFill>
            </a:endParaRPr>
          </a:p>
        </p:txBody>
      </p:sp>
      <p:sp>
        <p:nvSpPr>
          <p:cNvPr id="3" name="Content Placeholder 2">
            <a:extLst>
              <a:ext uri="{FF2B5EF4-FFF2-40B4-BE49-F238E27FC236}">
                <a16:creationId xmlns:a16="http://schemas.microsoft.com/office/drawing/2014/main" id="{F969DB7D-7D89-41DC-89E3-C2173C7BCAA7}"/>
              </a:ext>
            </a:extLst>
          </p:cNvPr>
          <p:cNvSpPr>
            <a:spLocks noGrp="1"/>
          </p:cNvSpPr>
          <p:nvPr>
            <p:ph idx="1"/>
          </p:nvPr>
        </p:nvSpPr>
        <p:spPr/>
        <p:txBody>
          <a:bodyPr>
            <a:normAutofit/>
          </a:bodyPr>
          <a:lstStyle/>
          <a:p>
            <a:pPr marL="0" indent="0">
              <a:buNone/>
            </a:pPr>
            <a:r>
              <a:rPr lang="en-IE" sz="8800" dirty="0">
                <a:solidFill>
                  <a:srgbClr val="D94F70"/>
                </a:solidFill>
                <a:ea typeface="+mj-lt"/>
                <a:cs typeface="+mj-lt"/>
              </a:rPr>
              <a:t>Thank You For</a:t>
            </a:r>
            <a:r>
              <a:rPr lang="en-IE" sz="6000" dirty="0"/>
              <a:t> </a:t>
            </a:r>
            <a:r>
              <a:rPr lang="en-IE" sz="8800" dirty="0">
                <a:solidFill>
                  <a:srgbClr val="D94F70"/>
                </a:solidFill>
                <a:ea typeface="+mj-lt"/>
                <a:cs typeface="+mj-lt"/>
              </a:rPr>
              <a:t>Your Time &amp; Attention</a:t>
            </a:r>
          </a:p>
          <a:p>
            <a:pPr marL="0" indent="0">
              <a:buNone/>
            </a:pPr>
            <a:endParaRPr lang="en-IE" dirty="0"/>
          </a:p>
        </p:txBody>
      </p:sp>
    </p:spTree>
    <p:extLst>
      <p:ext uri="{BB962C8B-B14F-4D97-AF65-F5344CB8AC3E}">
        <p14:creationId xmlns:p14="http://schemas.microsoft.com/office/powerpoint/2010/main" val="560011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C0E0-7A9F-4739-BEAF-0432F4D78F3D}"/>
              </a:ext>
            </a:extLst>
          </p:cNvPr>
          <p:cNvSpPr>
            <a:spLocks noGrp="1"/>
          </p:cNvSpPr>
          <p:nvPr>
            <p:ph type="title"/>
          </p:nvPr>
        </p:nvSpPr>
        <p:spPr/>
        <p:txBody>
          <a:bodyPr/>
          <a:lstStyle/>
          <a:p>
            <a:r>
              <a:rPr lang="en-GB" b="1" dirty="0">
                <a:solidFill>
                  <a:srgbClr val="EE2465"/>
                </a:solidFill>
              </a:rPr>
              <a:t>Resources</a:t>
            </a:r>
            <a:r>
              <a:rPr lang="en-GB" dirty="0"/>
              <a:t> </a:t>
            </a:r>
            <a:r>
              <a:rPr lang="en-GB" b="1" dirty="0">
                <a:solidFill>
                  <a:srgbClr val="EE2465"/>
                </a:solidFill>
              </a:rPr>
              <a:t>Referenced:</a:t>
            </a:r>
            <a:r>
              <a:rPr lang="en-GB" dirty="0"/>
              <a:t> </a:t>
            </a:r>
            <a:endParaRPr lang="en-IE" dirty="0"/>
          </a:p>
        </p:txBody>
      </p:sp>
      <p:sp>
        <p:nvSpPr>
          <p:cNvPr id="3" name="Content Placeholder 2">
            <a:extLst>
              <a:ext uri="{FF2B5EF4-FFF2-40B4-BE49-F238E27FC236}">
                <a16:creationId xmlns:a16="http://schemas.microsoft.com/office/drawing/2014/main" id="{E4E05EEB-47FC-4717-B13B-8A6CF389EEF9}"/>
              </a:ext>
            </a:extLst>
          </p:cNvPr>
          <p:cNvSpPr>
            <a:spLocks noGrp="1"/>
          </p:cNvSpPr>
          <p:nvPr>
            <p:ph idx="1"/>
          </p:nvPr>
        </p:nvSpPr>
        <p:spPr>
          <a:xfrm>
            <a:off x="609600" y="1376855"/>
            <a:ext cx="10744200" cy="4800108"/>
          </a:xfrm>
        </p:spPr>
        <p:txBody>
          <a:bodyPr/>
          <a:lstStyle/>
          <a:p>
            <a:r>
              <a:rPr lang="en-GB" dirty="0"/>
              <a:t>Compassion Capital Fund National Resource Centre (CCF), (2010), </a:t>
            </a:r>
            <a:r>
              <a:rPr lang="en-GB" i="1" dirty="0"/>
              <a:t>Strengthening </a:t>
            </a:r>
            <a:r>
              <a:rPr lang="en-GB" i="1" dirty="0" err="1"/>
              <a:t>Nonprofits</a:t>
            </a:r>
            <a:r>
              <a:rPr lang="en-GB" i="1" dirty="0"/>
              <a:t>: A Capacity Builders Resource Library</a:t>
            </a:r>
            <a:r>
              <a:rPr lang="en-GB" dirty="0"/>
              <a:t>, Measuring Outcomes. </a:t>
            </a:r>
            <a:r>
              <a:rPr lang="en-GB" dirty="0">
                <a:hlinkClick r:id="rId3"/>
              </a:rPr>
              <a:t>www.strenghtennonprofits.org</a:t>
            </a:r>
            <a:endParaRPr lang="en-GB" dirty="0"/>
          </a:p>
          <a:p>
            <a:r>
              <a:rPr lang="en-GB" dirty="0"/>
              <a:t>WK Kellogg Foundation, (2004), </a:t>
            </a:r>
            <a:r>
              <a:rPr lang="en-GB" i="1" dirty="0"/>
              <a:t>Logic Model Development Guide</a:t>
            </a:r>
            <a:r>
              <a:rPr lang="en-GB" dirty="0"/>
              <a:t>.  </a:t>
            </a:r>
            <a:r>
              <a:rPr lang="en-GB" dirty="0">
                <a:hlinkClick r:id="rId4"/>
              </a:rPr>
              <a:t>www.wkkf.org</a:t>
            </a:r>
            <a:r>
              <a:rPr lang="en-GB" dirty="0"/>
              <a:t> </a:t>
            </a:r>
          </a:p>
          <a:p>
            <a:r>
              <a:rPr lang="en-GB" dirty="0"/>
              <a:t>Gardner, C., Dermody, A, Quigley, M., (2013), </a:t>
            </a:r>
            <a:r>
              <a:rPr lang="en-GB" i="1" dirty="0"/>
              <a:t>Impact Measurement: An Introductory Guide for Irish Social Enterprises &amp; Charities on using LM, Theory of Change &amp; Social Return on Investment to Measure Impact. </a:t>
            </a:r>
            <a:r>
              <a:rPr lang="en-GB" dirty="0"/>
              <a:t>Quality Matters.  </a:t>
            </a:r>
            <a:r>
              <a:rPr lang="en-GB" dirty="0">
                <a:hlinkClick r:id="rId5"/>
              </a:rPr>
              <a:t>www.qualitymatters.ie</a:t>
            </a:r>
            <a:r>
              <a:rPr lang="en-GB" dirty="0"/>
              <a:t> </a:t>
            </a:r>
          </a:p>
          <a:p>
            <a:r>
              <a:rPr lang="en-GB" dirty="0"/>
              <a:t>www.innonet.org</a:t>
            </a:r>
            <a:endParaRPr lang="en-IE" dirty="0"/>
          </a:p>
          <a:p>
            <a:endParaRPr lang="en-IE" dirty="0"/>
          </a:p>
        </p:txBody>
      </p:sp>
    </p:spTree>
    <p:extLst>
      <p:ext uri="{BB962C8B-B14F-4D97-AF65-F5344CB8AC3E}">
        <p14:creationId xmlns:p14="http://schemas.microsoft.com/office/powerpoint/2010/main" val="2775591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EAAD827A2E794E8534BA8F4AC3F4B3" ma:contentTypeVersion="6" ma:contentTypeDescription="Create a new document." ma:contentTypeScope="" ma:versionID="58e2010f4c75979789b2e517eaa65ded">
  <xsd:schema xmlns:xsd="http://www.w3.org/2001/XMLSchema" xmlns:xs="http://www.w3.org/2001/XMLSchema" xmlns:p="http://schemas.microsoft.com/office/2006/metadata/properties" xmlns:ns2="02520950-b7c3-442c-a0a1-983e52591535" xmlns:ns3="61331cee-a038-4274-b1ec-80a67a827398" targetNamespace="http://schemas.microsoft.com/office/2006/metadata/properties" ma:root="true" ma:fieldsID="457d83c50bc3ac4bed8bbf07014a9ef4" ns2:_="" ns3:_="">
    <xsd:import namespace="02520950-b7c3-442c-a0a1-983e52591535"/>
    <xsd:import namespace="61331cee-a038-4274-b1ec-80a67a82739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520950-b7c3-442c-a0a1-983e525915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1331cee-a038-4274-b1ec-80a67a82739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1A776A-9948-4366-818C-4E1A050DE54E}">
  <ds:schemaRefs>
    <ds:schemaRef ds:uri="http://schemas.microsoft.com/sharepoint/v3/contenttype/forms"/>
  </ds:schemaRefs>
</ds:datastoreItem>
</file>

<file path=customXml/itemProps2.xml><?xml version="1.0" encoding="utf-8"?>
<ds:datastoreItem xmlns:ds="http://schemas.openxmlformats.org/officeDocument/2006/customXml" ds:itemID="{8B9F228A-CBB4-4A73-BC63-667C56B161D3}">
  <ds:schemaRefs>
    <ds:schemaRef ds:uri="http://schemas.openxmlformats.org/package/2006/metadata/core-properties"/>
    <ds:schemaRef ds:uri="http://schemas.microsoft.com/office/2006/documentManagement/types"/>
    <ds:schemaRef ds:uri="http://purl.org/dc/elements/1.1/"/>
    <ds:schemaRef ds:uri="61331cee-a038-4274-b1ec-80a67a827398"/>
    <ds:schemaRef ds:uri="http://schemas.microsoft.com/office/2006/metadata/properties"/>
    <ds:schemaRef ds:uri="http://www.w3.org/XML/1998/namespace"/>
    <ds:schemaRef ds:uri="http://purl.org/dc/dcmitype/"/>
    <ds:schemaRef ds:uri="http://schemas.microsoft.com/office/infopath/2007/PartnerControls"/>
    <ds:schemaRef ds:uri="02520950-b7c3-442c-a0a1-983e52591535"/>
    <ds:schemaRef ds:uri="http://purl.org/dc/terms/"/>
  </ds:schemaRefs>
</ds:datastoreItem>
</file>

<file path=customXml/itemProps3.xml><?xml version="1.0" encoding="utf-8"?>
<ds:datastoreItem xmlns:ds="http://schemas.openxmlformats.org/officeDocument/2006/customXml" ds:itemID="{109684A7-27D0-4896-B8CF-40383B50A5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520950-b7c3-442c-a0a1-983e52591535"/>
    <ds:schemaRef ds:uri="61331cee-a038-4274-b1ec-80a67a8273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1163</TotalTime>
  <Words>2212</Words>
  <Application>Microsoft Office PowerPoint</Application>
  <PresentationFormat>Widescreen</PresentationFormat>
  <Paragraphs>273</Paragraphs>
  <Slides>33</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Wingdings</vt:lpstr>
      <vt:lpstr>Office Theme</vt:lpstr>
      <vt:lpstr>PowerPoint Presentation</vt:lpstr>
      <vt:lpstr>PowerPoint Presentation</vt:lpstr>
      <vt:lpstr>Purpose of the Session</vt:lpstr>
      <vt:lpstr>Session Outline</vt:lpstr>
      <vt:lpstr>PowerPoint Presentation</vt:lpstr>
      <vt:lpstr>PowerPoint Presentation</vt:lpstr>
      <vt:lpstr>Stakeholder Roles -POEF Logic Model  </vt:lpstr>
      <vt:lpstr>Logic Model – What is it?</vt:lpstr>
      <vt:lpstr>PowerPoint Presentation</vt:lpstr>
      <vt:lpstr>PowerPoint Presentation</vt:lpstr>
      <vt:lpstr>Logic Model Best Practice Principles:</vt:lpstr>
      <vt:lpstr>Logic Model Advantages:</vt:lpstr>
      <vt:lpstr>Logic Model Challenges:</vt:lpstr>
      <vt:lpstr>First..</vt:lpstr>
      <vt:lpstr>UBU Logic Model Template </vt:lpstr>
      <vt:lpstr>Components of a Logic Model</vt:lpstr>
      <vt:lpstr>Components of a Logic Model</vt:lpstr>
      <vt:lpstr>“Do the Outcomes first” is sage advice. (WK Kellogg Foundation 2004) </vt:lpstr>
      <vt:lpstr>Outcomes</vt:lpstr>
      <vt:lpstr>Outcomes</vt:lpstr>
      <vt:lpstr>‘So What?’</vt:lpstr>
      <vt:lpstr>Inputs Are Your Resources</vt:lpstr>
      <vt:lpstr>Activities </vt:lpstr>
      <vt:lpstr>Outputs </vt:lpstr>
      <vt:lpstr>Outputs V Outcomes </vt:lpstr>
      <vt:lpstr>Billy's Birthday Cake</vt:lpstr>
      <vt:lpstr>Evidence Informing the Model</vt:lpstr>
      <vt:lpstr>Monitoring &amp; Evaluation </vt:lpstr>
      <vt:lpstr> 3 R’s - Revisit, Reassess, Revise  </vt:lpstr>
      <vt:lpstr>PowerPoint Presentation</vt:lpstr>
      <vt:lpstr>Next Steps</vt:lpstr>
      <vt:lpstr>PowerPoint Presentation</vt:lpstr>
      <vt:lpstr>Resources Referenced: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Celene Dunne</dc:creator>
  <cp:lastModifiedBy>ETBI Support</cp:lastModifiedBy>
  <cp:revision>53</cp:revision>
  <dcterms:created xsi:type="dcterms:W3CDTF">2020-06-19T09:01:35Z</dcterms:created>
  <dcterms:modified xsi:type="dcterms:W3CDTF">2021-01-11T10:25:40Z</dcterms:modified>
</cp:coreProperties>
</file>