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7"/>
  </p:notesMasterIdLst>
  <p:sldIdLst>
    <p:sldId id="256" r:id="rId5"/>
    <p:sldId id="271" r:id="rId6"/>
    <p:sldId id="277" r:id="rId7"/>
    <p:sldId id="273" r:id="rId8"/>
    <p:sldId id="274" r:id="rId9"/>
    <p:sldId id="275" r:id="rId10"/>
    <p:sldId id="282" r:id="rId11"/>
    <p:sldId id="272" r:id="rId12"/>
    <p:sldId id="257" r:id="rId13"/>
    <p:sldId id="258" r:id="rId14"/>
    <p:sldId id="259" r:id="rId15"/>
    <p:sldId id="260" r:id="rId16"/>
    <p:sldId id="261" r:id="rId17"/>
    <p:sldId id="262" r:id="rId18"/>
    <p:sldId id="263" r:id="rId19"/>
    <p:sldId id="264" r:id="rId20"/>
    <p:sldId id="265" r:id="rId21"/>
    <p:sldId id="278" r:id="rId22"/>
    <p:sldId id="280" r:id="rId23"/>
    <p:sldId id="266" r:id="rId24"/>
    <p:sldId id="287" r:id="rId25"/>
    <p:sldId id="270" r:id="rId26"/>
    <p:sldId id="267" r:id="rId27"/>
    <p:sldId id="288" r:id="rId28"/>
    <p:sldId id="281" r:id="rId29"/>
    <p:sldId id="269" r:id="rId30"/>
    <p:sldId id="283" r:id="rId31"/>
    <p:sldId id="268" r:id="rId32"/>
    <p:sldId id="286" r:id="rId33"/>
    <p:sldId id="284" r:id="rId34"/>
    <p:sldId id="285" r:id="rId35"/>
    <p:sldId id="276"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41867DA-A64B-4C70-8D2E-534160C0DC40}" v="31" dt="2020-12-02T14:03:31.19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2" d="100"/>
          <a:sy n="102" d="100"/>
        </p:scale>
        <p:origin x="72"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364BB84-391B-4C37-95C5-99D9E4DD7455}" type="datetimeFigureOut">
              <a:rPr lang="en-IE" smtClean="0"/>
              <a:t>20/01/2021</a:t>
            </a:fld>
            <a:endParaRPr lang="en-I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8925990-6280-4B0D-9EE2-63FCAFC8847A}" type="slidenum">
              <a:rPr lang="en-IE" smtClean="0"/>
              <a:t>‹#›</a:t>
            </a:fld>
            <a:endParaRPr lang="en-IE"/>
          </a:p>
        </p:txBody>
      </p:sp>
    </p:spTree>
    <p:extLst>
      <p:ext uri="{BB962C8B-B14F-4D97-AF65-F5344CB8AC3E}">
        <p14:creationId xmlns:p14="http://schemas.microsoft.com/office/powerpoint/2010/main" val="1934870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08925990-6280-4B0D-9EE2-63FCAFC8847A}" type="slidenum">
              <a:rPr lang="en-IE" smtClean="0"/>
              <a:t>2</a:t>
            </a:fld>
            <a:endParaRPr lang="en-IE"/>
          </a:p>
        </p:txBody>
      </p:sp>
    </p:spTree>
    <p:extLst>
      <p:ext uri="{BB962C8B-B14F-4D97-AF65-F5344CB8AC3E}">
        <p14:creationId xmlns:p14="http://schemas.microsoft.com/office/powerpoint/2010/main" val="38346543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4EA2B-9B3B-4A0C-8120-FE0EEA85E44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E"/>
          </a:p>
        </p:txBody>
      </p:sp>
      <p:sp>
        <p:nvSpPr>
          <p:cNvPr id="3" name="Subtitle 2">
            <a:extLst>
              <a:ext uri="{FF2B5EF4-FFF2-40B4-BE49-F238E27FC236}">
                <a16:creationId xmlns:a16="http://schemas.microsoft.com/office/drawing/2014/main" id="{FBF124F4-A788-4005-8CE4-8B9324AD413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E"/>
          </a:p>
        </p:txBody>
      </p:sp>
      <p:sp>
        <p:nvSpPr>
          <p:cNvPr id="4" name="Date Placeholder 3">
            <a:extLst>
              <a:ext uri="{FF2B5EF4-FFF2-40B4-BE49-F238E27FC236}">
                <a16:creationId xmlns:a16="http://schemas.microsoft.com/office/drawing/2014/main" id="{605F5860-2DC9-4A75-A0B9-065779E85D61}"/>
              </a:ext>
            </a:extLst>
          </p:cNvPr>
          <p:cNvSpPr>
            <a:spLocks noGrp="1"/>
          </p:cNvSpPr>
          <p:nvPr>
            <p:ph type="dt" sz="half" idx="10"/>
          </p:nvPr>
        </p:nvSpPr>
        <p:spPr/>
        <p:txBody>
          <a:bodyPr/>
          <a:lstStyle/>
          <a:p>
            <a:fld id="{4DE19F6E-D28E-457B-8D13-5A96799B3EE9}" type="datetimeFigureOut">
              <a:rPr lang="en-IE" smtClean="0"/>
              <a:t>20/01/2021</a:t>
            </a:fld>
            <a:endParaRPr lang="en-IE"/>
          </a:p>
        </p:txBody>
      </p:sp>
      <p:sp>
        <p:nvSpPr>
          <p:cNvPr id="5" name="Footer Placeholder 4">
            <a:extLst>
              <a:ext uri="{FF2B5EF4-FFF2-40B4-BE49-F238E27FC236}">
                <a16:creationId xmlns:a16="http://schemas.microsoft.com/office/drawing/2014/main" id="{EF747502-7555-483E-BC25-1E77F5E15FE5}"/>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4D52A5AE-CE60-4BAC-8C65-354EF9EAC38B}"/>
              </a:ext>
            </a:extLst>
          </p:cNvPr>
          <p:cNvSpPr>
            <a:spLocks noGrp="1"/>
          </p:cNvSpPr>
          <p:nvPr>
            <p:ph type="sldNum" sz="quarter" idx="12"/>
          </p:nvPr>
        </p:nvSpPr>
        <p:spPr/>
        <p:txBody>
          <a:bodyPr/>
          <a:lstStyle/>
          <a:p>
            <a:fld id="{64341A8A-FBE5-4898-AE0A-9F211363D567}" type="slidenum">
              <a:rPr lang="en-IE" smtClean="0"/>
              <a:t>‹#›</a:t>
            </a:fld>
            <a:endParaRPr lang="en-IE"/>
          </a:p>
        </p:txBody>
      </p:sp>
    </p:spTree>
    <p:extLst>
      <p:ext uri="{BB962C8B-B14F-4D97-AF65-F5344CB8AC3E}">
        <p14:creationId xmlns:p14="http://schemas.microsoft.com/office/powerpoint/2010/main" val="30571146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85FBB7-BEA8-4466-A2A2-440C0D5AD6A9}"/>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DE0CF76C-3BA1-41B0-883D-3D7CAE040B0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860D719C-6F75-4359-8AAA-D143000FE81B}"/>
              </a:ext>
            </a:extLst>
          </p:cNvPr>
          <p:cNvSpPr>
            <a:spLocks noGrp="1"/>
          </p:cNvSpPr>
          <p:nvPr>
            <p:ph type="dt" sz="half" idx="10"/>
          </p:nvPr>
        </p:nvSpPr>
        <p:spPr/>
        <p:txBody>
          <a:bodyPr/>
          <a:lstStyle/>
          <a:p>
            <a:fld id="{4DE19F6E-D28E-457B-8D13-5A96799B3EE9}" type="datetimeFigureOut">
              <a:rPr lang="en-IE" smtClean="0"/>
              <a:t>20/01/2021</a:t>
            </a:fld>
            <a:endParaRPr lang="en-IE"/>
          </a:p>
        </p:txBody>
      </p:sp>
      <p:sp>
        <p:nvSpPr>
          <p:cNvPr id="5" name="Footer Placeholder 4">
            <a:extLst>
              <a:ext uri="{FF2B5EF4-FFF2-40B4-BE49-F238E27FC236}">
                <a16:creationId xmlns:a16="http://schemas.microsoft.com/office/drawing/2014/main" id="{0D508DF3-D423-47CE-8FBF-7404B0B7DD67}"/>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F44B6D08-7F53-4390-8485-2E571BBE2102}"/>
              </a:ext>
            </a:extLst>
          </p:cNvPr>
          <p:cNvSpPr>
            <a:spLocks noGrp="1"/>
          </p:cNvSpPr>
          <p:nvPr>
            <p:ph type="sldNum" sz="quarter" idx="12"/>
          </p:nvPr>
        </p:nvSpPr>
        <p:spPr/>
        <p:txBody>
          <a:bodyPr/>
          <a:lstStyle/>
          <a:p>
            <a:fld id="{64341A8A-FBE5-4898-AE0A-9F211363D567}" type="slidenum">
              <a:rPr lang="en-IE" smtClean="0"/>
              <a:t>‹#›</a:t>
            </a:fld>
            <a:endParaRPr lang="en-IE"/>
          </a:p>
        </p:txBody>
      </p:sp>
    </p:spTree>
    <p:extLst>
      <p:ext uri="{BB962C8B-B14F-4D97-AF65-F5344CB8AC3E}">
        <p14:creationId xmlns:p14="http://schemas.microsoft.com/office/powerpoint/2010/main" val="27292332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311A90-DFD9-4CEA-9BEF-68E545FA71D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E"/>
          </a:p>
        </p:txBody>
      </p:sp>
      <p:sp>
        <p:nvSpPr>
          <p:cNvPr id="3" name="Text Placeholder 2">
            <a:extLst>
              <a:ext uri="{FF2B5EF4-FFF2-40B4-BE49-F238E27FC236}">
                <a16:creationId xmlns:a16="http://schemas.microsoft.com/office/drawing/2014/main" id="{AF3E6017-17F7-4436-A26A-B34ED398E03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110D7DB-64E2-4AC9-816C-B4B2F8913522}"/>
              </a:ext>
            </a:extLst>
          </p:cNvPr>
          <p:cNvSpPr>
            <a:spLocks noGrp="1"/>
          </p:cNvSpPr>
          <p:nvPr>
            <p:ph type="dt" sz="half" idx="10"/>
          </p:nvPr>
        </p:nvSpPr>
        <p:spPr/>
        <p:txBody>
          <a:bodyPr/>
          <a:lstStyle/>
          <a:p>
            <a:fld id="{4DE19F6E-D28E-457B-8D13-5A96799B3EE9}" type="datetimeFigureOut">
              <a:rPr lang="en-IE" smtClean="0"/>
              <a:t>20/01/2021</a:t>
            </a:fld>
            <a:endParaRPr lang="en-IE"/>
          </a:p>
        </p:txBody>
      </p:sp>
      <p:sp>
        <p:nvSpPr>
          <p:cNvPr id="5" name="Footer Placeholder 4">
            <a:extLst>
              <a:ext uri="{FF2B5EF4-FFF2-40B4-BE49-F238E27FC236}">
                <a16:creationId xmlns:a16="http://schemas.microsoft.com/office/drawing/2014/main" id="{648644C9-17F4-4777-9087-1F7D71464BF2}"/>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ABDAD6D8-BA58-4013-B2C0-8561807C013D}"/>
              </a:ext>
            </a:extLst>
          </p:cNvPr>
          <p:cNvSpPr>
            <a:spLocks noGrp="1"/>
          </p:cNvSpPr>
          <p:nvPr>
            <p:ph type="sldNum" sz="quarter" idx="12"/>
          </p:nvPr>
        </p:nvSpPr>
        <p:spPr/>
        <p:txBody>
          <a:bodyPr/>
          <a:lstStyle/>
          <a:p>
            <a:fld id="{64341A8A-FBE5-4898-AE0A-9F211363D567}" type="slidenum">
              <a:rPr lang="en-IE" smtClean="0"/>
              <a:t>‹#›</a:t>
            </a:fld>
            <a:endParaRPr lang="en-IE"/>
          </a:p>
        </p:txBody>
      </p:sp>
    </p:spTree>
    <p:extLst>
      <p:ext uri="{BB962C8B-B14F-4D97-AF65-F5344CB8AC3E}">
        <p14:creationId xmlns:p14="http://schemas.microsoft.com/office/powerpoint/2010/main" val="8988494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D8A82B-331A-4A6C-AE98-E8ECBE56F96B}"/>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3A4DA392-EF09-4452-8127-3BF38055158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Content Placeholder 3">
            <a:extLst>
              <a:ext uri="{FF2B5EF4-FFF2-40B4-BE49-F238E27FC236}">
                <a16:creationId xmlns:a16="http://schemas.microsoft.com/office/drawing/2014/main" id="{A9F49E4F-5F4D-4EA5-8072-78FB7F16EDA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Date Placeholder 4">
            <a:extLst>
              <a:ext uri="{FF2B5EF4-FFF2-40B4-BE49-F238E27FC236}">
                <a16:creationId xmlns:a16="http://schemas.microsoft.com/office/drawing/2014/main" id="{AE1340C6-EA24-4A73-B68F-208CB028F5EC}"/>
              </a:ext>
            </a:extLst>
          </p:cNvPr>
          <p:cNvSpPr>
            <a:spLocks noGrp="1"/>
          </p:cNvSpPr>
          <p:nvPr>
            <p:ph type="dt" sz="half" idx="10"/>
          </p:nvPr>
        </p:nvSpPr>
        <p:spPr/>
        <p:txBody>
          <a:bodyPr/>
          <a:lstStyle/>
          <a:p>
            <a:fld id="{4DE19F6E-D28E-457B-8D13-5A96799B3EE9}" type="datetimeFigureOut">
              <a:rPr lang="en-IE" smtClean="0"/>
              <a:t>20/01/2021</a:t>
            </a:fld>
            <a:endParaRPr lang="en-IE"/>
          </a:p>
        </p:txBody>
      </p:sp>
      <p:sp>
        <p:nvSpPr>
          <p:cNvPr id="6" name="Footer Placeholder 5">
            <a:extLst>
              <a:ext uri="{FF2B5EF4-FFF2-40B4-BE49-F238E27FC236}">
                <a16:creationId xmlns:a16="http://schemas.microsoft.com/office/drawing/2014/main" id="{05227945-F639-4D3F-A108-E6FBC8FD9A06}"/>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DA5AB9F2-6C38-4D80-BCC0-C6D26B39EC43}"/>
              </a:ext>
            </a:extLst>
          </p:cNvPr>
          <p:cNvSpPr>
            <a:spLocks noGrp="1"/>
          </p:cNvSpPr>
          <p:nvPr>
            <p:ph type="sldNum" sz="quarter" idx="12"/>
          </p:nvPr>
        </p:nvSpPr>
        <p:spPr/>
        <p:txBody>
          <a:bodyPr/>
          <a:lstStyle/>
          <a:p>
            <a:fld id="{64341A8A-FBE5-4898-AE0A-9F211363D567}" type="slidenum">
              <a:rPr lang="en-IE" smtClean="0"/>
              <a:t>‹#›</a:t>
            </a:fld>
            <a:endParaRPr lang="en-IE"/>
          </a:p>
        </p:txBody>
      </p:sp>
    </p:spTree>
    <p:extLst>
      <p:ext uri="{BB962C8B-B14F-4D97-AF65-F5344CB8AC3E}">
        <p14:creationId xmlns:p14="http://schemas.microsoft.com/office/powerpoint/2010/main" val="32329447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5C203B-DB10-4401-9649-B7C3E2A78CB7}"/>
              </a:ext>
            </a:extLst>
          </p:cNvPr>
          <p:cNvSpPr>
            <a:spLocks noGrp="1"/>
          </p:cNvSpPr>
          <p:nvPr>
            <p:ph type="title"/>
          </p:nvPr>
        </p:nvSpPr>
        <p:spPr>
          <a:xfrm>
            <a:off x="839788" y="365125"/>
            <a:ext cx="10515600" cy="1325563"/>
          </a:xfrm>
        </p:spPr>
        <p:txBody>
          <a:bodyPr/>
          <a:lstStyle/>
          <a:p>
            <a:r>
              <a:rPr lang="en-US"/>
              <a:t>Click to edit Master title style</a:t>
            </a:r>
            <a:endParaRPr lang="en-IE"/>
          </a:p>
        </p:txBody>
      </p:sp>
      <p:sp>
        <p:nvSpPr>
          <p:cNvPr id="3" name="Text Placeholder 2">
            <a:extLst>
              <a:ext uri="{FF2B5EF4-FFF2-40B4-BE49-F238E27FC236}">
                <a16:creationId xmlns:a16="http://schemas.microsoft.com/office/drawing/2014/main" id="{E14A0961-6D83-4F81-BF0E-D0E743508CC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C619F56-F130-4633-9B9B-1A5E469D25E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Text Placeholder 4">
            <a:extLst>
              <a:ext uri="{FF2B5EF4-FFF2-40B4-BE49-F238E27FC236}">
                <a16:creationId xmlns:a16="http://schemas.microsoft.com/office/drawing/2014/main" id="{602E739E-9FC1-473A-B2F8-5CEA7DDDA06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32EE6C1-7486-49E0-BBF5-32E46876543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7" name="Date Placeholder 6">
            <a:extLst>
              <a:ext uri="{FF2B5EF4-FFF2-40B4-BE49-F238E27FC236}">
                <a16:creationId xmlns:a16="http://schemas.microsoft.com/office/drawing/2014/main" id="{00B0ADE9-D4A5-46C7-B261-1ADF71535301}"/>
              </a:ext>
            </a:extLst>
          </p:cNvPr>
          <p:cNvSpPr>
            <a:spLocks noGrp="1"/>
          </p:cNvSpPr>
          <p:nvPr>
            <p:ph type="dt" sz="half" idx="10"/>
          </p:nvPr>
        </p:nvSpPr>
        <p:spPr/>
        <p:txBody>
          <a:bodyPr/>
          <a:lstStyle/>
          <a:p>
            <a:fld id="{4DE19F6E-D28E-457B-8D13-5A96799B3EE9}" type="datetimeFigureOut">
              <a:rPr lang="en-IE" smtClean="0"/>
              <a:t>20/01/2021</a:t>
            </a:fld>
            <a:endParaRPr lang="en-IE"/>
          </a:p>
        </p:txBody>
      </p:sp>
      <p:sp>
        <p:nvSpPr>
          <p:cNvPr id="8" name="Footer Placeholder 7">
            <a:extLst>
              <a:ext uri="{FF2B5EF4-FFF2-40B4-BE49-F238E27FC236}">
                <a16:creationId xmlns:a16="http://schemas.microsoft.com/office/drawing/2014/main" id="{4DE52A16-26B8-43F0-8964-73C26E3F2A54}"/>
              </a:ext>
            </a:extLst>
          </p:cNvPr>
          <p:cNvSpPr>
            <a:spLocks noGrp="1"/>
          </p:cNvSpPr>
          <p:nvPr>
            <p:ph type="ftr" sz="quarter" idx="11"/>
          </p:nvPr>
        </p:nvSpPr>
        <p:spPr/>
        <p:txBody>
          <a:bodyPr/>
          <a:lstStyle/>
          <a:p>
            <a:endParaRPr lang="en-IE"/>
          </a:p>
        </p:txBody>
      </p:sp>
      <p:sp>
        <p:nvSpPr>
          <p:cNvPr id="9" name="Slide Number Placeholder 8">
            <a:extLst>
              <a:ext uri="{FF2B5EF4-FFF2-40B4-BE49-F238E27FC236}">
                <a16:creationId xmlns:a16="http://schemas.microsoft.com/office/drawing/2014/main" id="{2BBB5F36-125E-4A33-9226-786E2A4A83B2}"/>
              </a:ext>
            </a:extLst>
          </p:cNvPr>
          <p:cNvSpPr>
            <a:spLocks noGrp="1"/>
          </p:cNvSpPr>
          <p:nvPr>
            <p:ph type="sldNum" sz="quarter" idx="12"/>
          </p:nvPr>
        </p:nvSpPr>
        <p:spPr/>
        <p:txBody>
          <a:bodyPr/>
          <a:lstStyle/>
          <a:p>
            <a:fld id="{64341A8A-FBE5-4898-AE0A-9F211363D567}" type="slidenum">
              <a:rPr lang="en-IE" smtClean="0"/>
              <a:t>‹#›</a:t>
            </a:fld>
            <a:endParaRPr lang="en-IE"/>
          </a:p>
        </p:txBody>
      </p:sp>
    </p:spTree>
    <p:extLst>
      <p:ext uri="{BB962C8B-B14F-4D97-AF65-F5344CB8AC3E}">
        <p14:creationId xmlns:p14="http://schemas.microsoft.com/office/powerpoint/2010/main" val="30140037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558D6F-61F5-4787-972C-AA3193D802B2}"/>
              </a:ext>
            </a:extLst>
          </p:cNvPr>
          <p:cNvSpPr>
            <a:spLocks noGrp="1"/>
          </p:cNvSpPr>
          <p:nvPr>
            <p:ph type="title"/>
          </p:nvPr>
        </p:nvSpPr>
        <p:spPr/>
        <p:txBody>
          <a:bodyPr/>
          <a:lstStyle/>
          <a:p>
            <a:r>
              <a:rPr lang="en-US"/>
              <a:t>Click to edit Master title style</a:t>
            </a:r>
            <a:endParaRPr lang="en-IE"/>
          </a:p>
        </p:txBody>
      </p:sp>
      <p:sp>
        <p:nvSpPr>
          <p:cNvPr id="3" name="Date Placeholder 2">
            <a:extLst>
              <a:ext uri="{FF2B5EF4-FFF2-40B4-BE49-F238E27FC236}">
                <a16:creationId xmlns:a16="http://schemas.microsoft.com/office/drawing/2014/main" id="{F138E8BF-31FE-4CF7-A350-7C208F14E3CA}"/>
              </a:ext>
            </a:extLst>
          </p:cNvPr>
          <p:cNvSpPr>
            <a:spLocks noGrp="1"/>
          </p:cNvSpPr>
          <p:nvPr>
            <p:ph type="dt" sz="half" idx="10"/>
          </p:nvPr>
        </p:nvSpPr>
        <p:spPr/>
        <p:txBody>
          <a:bodyPr/>
          <a:lstStyle/>
          <a:p>
            <a:fld id="{4DE19F6E-D28E-457B-8D13-5A96799B3EE9}" type="datetimeFigureOut">
              <a:rPr lang="en-IE" smtClean="0"/>
              <a:t>20/01/2021</a:t>
            </a:fld>
            <a:endParaRPr lang="en-IE"/>
          </a:p>
        </p:txBody>
      </p:sp>
      <p:sp>
        <p:nvSpPr>
          <p:cNvPr id="4" name="Footer Placeholder 3">
            <a:extLst>
              <a:ext uri="{FF2B5EF4-FFF2-40B4-BE49-F238E27FC236}">
                <a16:creationId xmlns:a16="http://schemas.microsoft.com/office/drawing/2014/main" id="{040EC903-EBD9-45B8-81CF-61C2D27CA716}"/>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F5BFCCF6-8DCC-4D04-9206-D91D72E9A1AB}"/>
              </a:ext>
            </a:extLst>
          </p:cNvPr>
          <p:cNvSpPr>
            <a:spLocks noGrp="1"/>
          </p:cNvSpPr>
          <p:nvPr>
            <p:ph type="sldNum" sz="quarter" idx="12"/>
          </p:nvPr>
        </p:nvSpPr>
        <p:spPr/>
        <p:txBody>
          <a:bodyPr/>
          <a:lstStyle/>
          <a:p>
            <a:fld id="{64341A8A-FBE5-4898-AE0A-9F211363D567}" type="slidenum">
              <a:rPr lang="en-IE" smtClean="0"/>
              <a:t>‹#›</a:t>
            </a:fld>
            <a:endParaRPr lang="en-IE"/>
          </a:p>
        </p:txBody>
      </p:sp>
    </p:spTree>
    <p:extLst>
      <p:ext uri="{BB962C8B-B14F-4D97-AF65-F5344CB8AC3E}">
        <p14:creationId xmlns:p14="http://schemas.microsoft.com/office/powerpoint/2010/main" val="41159271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CE81415-9F56-4340-91C6-5B153C17A3E0}"/>
              </a:ext>
            </a:extLst>
          </p:cNvPr>
          <p:cNvSpPr>
            <a:spLocks noGrp="1"/>
          </p:cNvSpPr>
          <p:nvPr>
            <p:ph type="dt" sz="half" idx="10"/>
          </p:nvPr>
        </p:nvSpPr>
        <p:spPr/>
        <p:txBody>
          <a:bodyPr/>
          <a:lstStyle/>
          <a:p>
            <a:fld id="{4DE19F6E-D28E-457B-8D13-5A96799B3EE9}" type="datetimeFigureOut">
              <a:rPr lang="en-IE" smtClean="0"/>
              <a:t>20/01/2021</a:t>
            </a:fld>
            <a:endParaRPr lang="en-IE"/>
          </a:p>
        </p:txBody>
      </p:sp>
      <p:sp>
        <p:nvSpPr>
          <p:cNvPr id="3" name="Footer Placeholder 2">
            <a:extLst>
              <a:ext uri="{FF2B5EF4-FFF2-40B4-BE49-F238E27FC236}">
                <a16:creationId xmlns:a16="http://schemas.microsoft.com/office/drawing/2014/main" id="{449236F3-F585-41FD-A5B9-8946C03EB7D6}"/>
              </a:ext>
            </a:extLst>
          </p:cNvPr>
          <p:cNvSpPr>
            <a:spLocks noGrp="1"/>
          </p:cNvSpPr>
          <p:nvPr>
            <p:ph type="ftr" sz="quarter" idx="11"/>
          </p:nvPr>
        </p:nvSpPr>
        <p:spPr/>
        <p:txBody>
          <a:bodyPr/>
          <a:lstStyle/>
          <a:p>
            <a:endParaRPr lang="en-IE"/>
          </a:p>
        </p:txBody>
      </p:sp>
      <p:sp>
        <p:nvSpPr>
          <p:cNvPr id="4" name="Slide Number Placeholder 3">
            <a:extLst>
              <a:ext uri="{FF2B5EF4-FFF2-40B4-BE49-F238E27FC236}">
                <a16:creationId xmlns:a16="http://schemas.microsoft.com/office/drawing/2014/main" id="{16905400-E9FD-447E-AFC2-D55E0166CF7A}"/>
              </a:ext>
            </a:extLst>
          </p:cNvPr>
          <p:cNvSpPr>
            <a:spLocks noGrp="1"/>
          </p:cNvSpPr>
          <p:nvPr>
            <p:ph type="sldNum" sz="quarter" idx="12"/>
          </p:nvPr>
        </p:nvSpPr>
        <p:spPr/>
        <p:txBody>
          <a:bodyPr/>
          <a:lstStyle/>
          <a:p>
            <a:fld id="{64341A8A-FBE5-4898-AE0A-9F211363D567}" type="slidenum">
              <a:rPr lang="en-IE" smtClean="0"/>
              <a:t>‹#›</a:t>
            </a:fld>
            <a:endParaRPr lang="en-IE"/>
          </a:p>
        </p:txBody>
      </p:sp>
    </p:spTree>
    <p:extLst>
      <p:ext uri="{BB962C8B-B14F-4D97-AF65-F5344CB8AC3E}">
        <p14:creationId xmlns:p14="http://schemas.microsoft.com/office/powerpoint/2010/main" val="38341872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74BC66-760F-4634-8EDD-47AD0B2735B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Content Placeholder 2">
            <a:extLst>
              <a:ext uri="{FF2B5EF4-FFF2-40B4-BE49-F238E27FC236}">
                <a16:creationId xmlns:a16="http://schemas.microsoft.com/office/drawing/2014/main" id="{983643DF-3DB7-44FB-9AB2-6373EE944A5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Text Placeholder 3">
            <a:extLst>
              <a:ext uri="{FF2B5EF4-FFF2-40B4-BE49-F238E27FC236}">
                <a16:creationId xmlns:a16="http://schemas.microsoft.com/office/drawing/2014/main" id="{94F41611-E06F-4AE7-B39A-75552568230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1319D4A-77D7-4466-912E-7007056296F0}"/>
              </a:ext>
            </a:extLst>
          </p:cNvPr>
          <p:cNvSpPr>
            <a:spLocks noGrp="1"/>
          </p:cNvSpPr>
          <p:nvPr>
            <p:ph type="dt" sz="half" idx="10"/>
          </p:nvPr>
        </p:nvSpPr>
        <p:spPr/>
        <p:txBody>
          <a:bodyPr/>
          <a:lstStyle/>
          <a:p>
            <a:fld id="{4DE19F6E-D28E-457B-8D13-5A96799B3EE9}" type="datetimeFigureOut">
              <a:rPr lang="en-IE" smtClean="0"/>
              <a:t>20/01/2021</a:t>
            </a:fld>
            <a:endParaRPr lang="en-IE"/>
          </a:p>
        </p:txBody>
      </p:sp>
      <p:sp>
        <p:nvSpPr>
          <p:cNvPr id="6" name="Footer Placeholder 5">
            <a:extLst>
              <a:ext uri="{FF2B5EF4-FFF2-40B4-BE49-F238E27FC236}">
                <a16:creationId xmlns:a16="http://schemas.microsoft.com/office/drawing/2014/main" id="{FBC60364-2E14-4B54-A644-A531EB41C04B}"/>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BE717544-BDD4-45A4-AB71-5F1A1AB3E7D8}"/>
              </a:ext>
            </a:extLst>
          </p:cNvPr>
          <p:cNvSpPr>
            <a:spLocks noGrp="1"/>
          </p:cNvSpPr>
          <p:nvPr>
            <p:ph type="sldNum" sz="quarter" idx="12"/>
          </p:nvPr>
        </p:nvSpPr>
        <p:spPr/>
        <p:txBody>
          <a:bodyPr/>
          <a:lstStyle/>
          <a:p>
            <a:fld id="{64341A8A-FBE5-4898-AE0A-9F211363D567}" type="slidenum">
              <a:rPr lang="en-IE" smtClean="0"/>
              <a:t>‹#›</a:t>
            </a:fld>
            <a:endParaRPr lang="en-IE"/>
          </a:p>
        </p:txBody>
      </p:sp>
    </p:spTree>
    <p:extLst>
      <p:ext uri="{BB962C8B-B14F-4D97-AF65-F5344CB8AC3E}">
        <p14:creationId xmlns:p14="http://schemas.microsoft.com/office/powerpoint/2010/main" val="11907652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59A6A3-FC82-479E-823B-666CB629B5E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Picture Placeholder 2">
            <a:extLst>
              <a:ext uri="{FF2B5EF4-FFF2-40B4-BE49-F238E27FC236}">
                <a16:creationId xmlns:a16="http://schemas.microsoft.com/office/drawing/2014/main" id="{6BEE9CE4-BC0C-4732-B2EB-76B0CC23E95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E"/>
          </a:p>
        </p:txBody>
      </p:sp>
      <p:sp>
        <p:nvSpPr>
          <p:cNvPr id="4" name="Text Placeholder 3">
            <a:extLst>
              <a:ext uri="{FF2B5EF4-FFF2-40B4-BE49-F238E27FC236}">
                <a16:creationId xmlns:a16="http://schemas.microsoft.com/office/drawing/2014/main" id="{999FDDF4-4158-477B-9680-536E8477BE1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DBDF0B-147F-488F-8D7C-1F15D0391152}"/>
              </a:ext>
            </a:extLst>
          </p:cNvPr>
          <p:cNvSpPr>
            <a:spLocks noGrp="1"/>
          </p:cNvSpPr>
          <p:nvPr>
            <p:ph type="dt" sz="half" idx="10"/>
          </p:nvPr>
        </p:nvSpPr>
        <p:spPr/>
        <p:txBody>
          <a:bodyPr/>
          <a:lstStyle/>
          <a:p>
            <a:fld id="{4DE19F6E-D28E-457B-8D13-5A96799B3EE9}" type="datetimeFigureOut">
              <a:rPr lang="en-IE" smtClean="0"/>
              <a:t>20/01/2021</a:t>
            </a:fld>
            <a:endParaRPr lang="en-IE"/>
          </a:p>
        </p:txBody>
      </p:sp>
      <p:sp>
        <p:nvSpPr>
          <p:cNvPr id="6" name="Footer Placeholder 5">
            <a:extLst>
              <a:ext uri="{FF2B5EF4-FFF2-40B4-BE49-F238E27FC236}">
                <a16:creationId xmlns:a16="http://schemas.microsoft.com/office/drawing/2014/main" id="{21ECB430-1C14-4816-B9B6-0147510E8444}"/>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4AED68F3-51EF-419D-B211-822E0D98E80B}"/>
              </a:ext>
            </a:extLst>
          </p:cNvPr>
          <p:cNvSpPr>
            <a:spLocks noGrp="1"/>
          </p:cNvSpPr>
          <p:nvPr>
            <p:ph type="sldNum" sz="quarter" idx="12"/>
          </p:nvPr>
        </p:nvSpPr>
        <p:spPr/>
        <p:txBody>
          <a:bodyPr/>
          <a:lstStyle/>
          <a:p>
            <a:fld id="{64341A8A-FBE5-4898-AE0A-9F211363D567}" type="slidenum">
              <a:rPr lang="en-IE" smtClean="0"/>
              <a:t>‹#›</a:t>
            </a:fld>
            <a:endParaRPr lang="en-IE"/>
          </a:p>
        </p:txBody>
      </p:sp>
    </p:spTree>
    <p:extLst>
      <p:ext uri="{BB962C8B-B14F-4D97-AF65-F5344CB8AC3E}">
        <p14:creationId xmlns:p14="http://schemas.microsoft.com/office/powerpoint/2010/main" val="11469778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C7685A-B9B8-493A-9331-BA5A4D9282CD}"/>
              </a:ext>
            </a:extLst>
          </p:cNvPr>
          <p:cNvSpPr>
            <a:spLocks noGrp="1"/>
          </p:cNvSpPr>
          <p:nvPr>
            <p:ph type="title"/>
          </p:nvPr>
        </p:nvSpPr>
        <p:spPr/>
        <p:txBody>
          <a:bodyPr/>
          <a:lstStyle/>
          <a:p>
            <a:r>
              <a:rPr lang="en-US"/>
              <a:t>Click to edit Master title style</a:t>
            </a:r>
            <a:endParaRPr lang="en-IE"/>
          </a:p>
        </p:txBody>
      </p:sp>
      <p:sp>
        <p:nvSpPr>
          <p:cNvPr id="3" name="Vertical Text Placeholder 2">
            <a:extLst>
              <a:ext uri="{FF2B5EF4-FFF2-40B4-BE49-F238E27FC236}">
                <a16:creationId xmlns:a16="http://schemas.microsoft.com/office/drawing/2014/main" id="{6C9C86D7-DB35-4AAC-92C3-6B74FF95239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74F8B3E2-2E9C-4B3A-94DD-8817513A30EF}"/>
              </a:ext>
            </a:extLst>
          </p:cNvPr>
          <p:cNvSpPr>
            <a:spLocks noGrp="1"/>
          </p:cNvSpPr>
          <p:nvPr>
            <p:ph type="dt" sz="half" idx="10"/>
          </p:nvPr>
        </p:nvSpPr>
        <p:spPr/>
        <p:txBody>
          <a:bodyPr/>
          <a:lstStyle/>
          <a:p>
            <a:fld id="{4DE19F6E-D28E-457B-8D13-5A96799B3EE9}" type="datetimeFigureOut">
              <a:rPr lang="en-IE" smtClean="0"/>
              <a:t>20/01/2021</a:t>
            </a:fld>
            <a:endParaRPr lang="en-IE"/>
          </a:p>
        </p:txBody>
      </p:sp>
      <p:sp>
        <p:nvSpPr>
          <p:cNvPr id="5" name="Footer Placeholder 4">
            <a:extLst>
              <a:ext uri="{FF2B5EF4-FFF2-40B4-BE49-F238E27FC236}">
                <a16:creationId xmlns:a16="http://schemas.microsoft.com/office/drawing/2014/main" id="{D05CC31B-BFFF-43A4-B9BD-F0A119F69DB1}"/>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CE696F82-C745-4D75-9CB7-40994C9CEECB}"/>
              </a:ext>
            </a:extLst>
          </p:cNvPr>
          <p:cNvSpPr>
            <a:spLocks noGrp="1"/>
          </p:cNvSpPr>
          <p:nvPr>
            <p:ph type="sldNum" sz="quarter" idx="12"/>
          </p:nvPr>
        </p:nvSpPr>
        <p:spPr/>
        <p:txBody>
          <a:bodyPr/>
          <a:lstStyle/>
          <a:p>
            <a:fld id="{64341A8A-FBE5-4898-AE0A-9F211363D567}" type="slidenum">
              <a:rPr lang="en-IE" smtClean="0"/>
              <a:t>‹#›</a:t>
            </a:fld>
            <a:endParaRPr lang="en-IE"/>
          </a:p>
        </p:txBody>
      </p:sp>
    </p:spTree>
    <p:extLst>
      <p:ext uri="{BB962C8B-B14F-4D97-AF65-F5344CB8AC3E}">
        <p14:creationId xmlns:p14="http://schemas.microsoft.com/office/powerpoint/2010/main" val="15695297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2F9F416-088B-4A6A-81F7-BE00BA69668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E"/>
          </a:p>
        </p:txBody>
      </p:sp>
      <p:sp>
        <p:nvSpPr>
          <p:cNvPr id="3" name="Vertical Text Placeholder 2">
            <a:extLst>
              <a:ext uri="{FF2B5EF4-FFF2-40B4-BE49-F238E27FC236}">
                <a16:creationId xmlns:a16="http://schemas.microsoft.com/office/drawing/2014/main" id="{54822E7B-2C81-4414-A9A5-59BE5E8AFE7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CBB7ACC9-A0DC-42E0-88BA-CE6C686B86FD}"/>
              </a:ext>
            </a:extLst>
          </p:cNvPr>
          <p:cNvSpPr>
            <a:spLocks noGrp="1"/>
          </p:cNvSpPr>
          <p:nvPr>
            <p:ph type="dt" sz="half" idx="10"/>
          </p:nvPr>
        </p:nvSpPr>
        <p:spPr/>
        <p:txBody>
          <a:bodyPr/>
          <a:lstStyle/>
          <a:p>
            <a:fld id="{4DE19F6E-D28E-457B-8D13-5A96799B3EE9}" type="datetimeFigureOut">
              <a:rPr lang="en-IE" smtClean="0"/>
              <a:t>20/01/2021</a:t>
            </a:fld>
            <a:endParaRPr lang="en-IE"/>
          </a:p>
        </p:txBody>
      </p:sp>
      <p:sp>
        <p:nvSpPr>
          <p:cNvPr id="5" name="Footer Placeholder 4">
            <a:extLst>
              <a:ext uri="{FF2B5EF4-FFF2-40B4-BE49-F238E27FC236}">
                <a16:creationId xmlns:a16="http://schemas.microsoft.com/office/drawing/2014/main" id="{047F30AE-CB5A-4205-B007-7EC4CF0EE481}"/>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3472E196-726C-486B-8211-BDE50BA92BD1}"/>
              </a:ext>
            </a:extLst>
          </p:cNvPr>
          <p:cNvSpPr>
            <a:spLocks noGrp="1"/>
          </p:cNvSpPr>
          <p:nvPr>
            <p:ph type="sldNum" sz="quarter" idx="12"/>
          </p:nvPr>
        </p:nvSpPr>
        <p:spPr/>
        <p:txBody>
          <a:bodyPr/>
          <a:lstStyle/>
          <a:p>
            <a:fld id="{64341A8A-FBE5-4898-AE0A-9F211363D567}" type="slidenum">
              <a:rPr lang="en-IE" smtClean="0"/>
              <a:t>‹#›</a:t>
            </a:fld>
            <a:endParaRPr lang="en-IE"/>
          </a:p>
        </p:txBody>
      </p:sp>
    </p:spTree>
    <p:extLst>
      <p:ext uri="{BB962C8B-B14F-4D97-AF65-F5344CB8AC3E}">
        <p14:creationId xmlns:p14="http://schemas.microsoft.com/office/powerpoint/2010/main" val="39928061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ADB6B9F-3127-409E-94D4-5BCF2440955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E"/>
          </a:p>
        </p:txBody>
      </p:sp>
      <p:sp>
        <p:nvSpPr>
          <p:cNvPr id="3" name="Text Placeholder 2">
            <a:extLst>
              <a:ext uri="{FF2B5EF4-FFF2-40B4-BE49-F238E27FC236}">
                <a16:creationId xmlns:a16="http://schemas.microsoft.com/office/drawing/2014/main" id="{F14BD779-80A0-4A74-9500-7260A59FFB8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B69783D8-8BBC-4B55-B800-D1C58D10176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E19F6E-D28E-457B-8D13-5A96799B3EE9}" type="datetimeFigureOut">
              <a:rPr lang="en-IE" smtClean="0"/>
              <a:t>20/01/2021</a:t>
            </a:fld>
            <a:endParaRPr lang="en-IE"/>
          </a:p>
        </p:txBody>
      </p:sp>
      <p:sp>
        <p:nvSpPr>
          <p:cNvPr id="5" name="Footer Placeholder 4">
            <a:extLst>
              <a:ext uri="{FF2B5EF4-FFF2-40B4-BE49-F238E27FC236}">
                <a16:creationId xmlns:a16="http://schemas.microsoft.com/office/drawing/2014/main" id="{B3C3CE7B-BA07-47D2-BDDB-FB9C6F95848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E"/>
          </a:p>
        </p:txBody>
      </p:sp>
      <p:sp>
        <p:nvSpPr>
          <p:cNvPr id="6" name="Slide Number Placeholder 5">
            <a:extLst>
              <a:ext uri="{FF2B5EF4-FFF2-40B4-BE49-F238E27FC236}">
                <a16:creationId xmlns:a16="http://schemas.microsoft.com/office/drawing/2014/main" id="{90365A74-A4C7-43AE-B67E-96B09BA593E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4341A8A-FBE5-4898-AE0A-9F211363D567}" type="slidenum">
              <a:rPr lang="en-IE" smtClean="0"/>
              <a:t>‹#›</a:t>
            </a:fld>
            <a:endParaRPr lang="en-IE"/>
          </a:p>
        </p:txBody>
      </p:sp>
    </p:spTree>
    <p:extLst>
      <p:ext uri="{BB962C8B-B14F-4D97-AF65-F5344CB8AC3E}">
        <p14:creationId xmlns:p14="http://schemas.microsoft.com/office/powerpoint/2010/main" val="20475807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mailto:YAUCompliance@equality.gov.ie"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www.ubu.gov.ie/resources"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232C51-EB4F-4892-A8C0-68DC595B2070}"/>
              </a:ext>
            </a:extLst>
          </p:cNvPr>
          <p:cNvSpPr>
            <a:spLocks noGrp="1"/>
          </p:cNvSpPr>
          <p:nvPr>
            <p:ph type="ctrTitle"/>
          </p:nvPr>
        </p:nvSpPr>
        <p:spPr>
          <a:xfrm>
            <a:off x="1717040" y="1122363"/>
            <a:ext cx="8950960" cy="848677"/>
          </a:xfrm>
        </p:spPr>
        <p:txBody>
          <a:bodyPr>
            <a:normAutofit fontScale="90000"/>
          </a:bodyPr>
          <a:lstStyle/>
          <a:p>
            <a:r>
              <a:rPr lang="en-GB" b="1"/>
              <a:t>UBU Your Place Your Space </a:t>
            </a:r>
            <a:endParaRPr lang="en-IE" b="1"/>
          </a:p>
        </p:txBody>
      </p:sp>
      <p:sp>
        <p:nvSpPr>
          <p:cNvPr id="3" name="Subtitle 2">
            <a:extLst>
              <a:ext uri="{FF2B5EF4-FFF2-40B4-BE49-F238E27FC236}">
                <a16:creationId xmlns:a16="http://schemas.microsoft.com/office/drawing/2014/main" id="{6ED7078B-464C-4E0C-8656-8FC8BE58D92F}"/>
              </a:ext>
            </a:extLst>
          </p:cNvPr>
          <p:cNvSpPr>
            <a:spLocks noGrp="1"/>
          </p:cNvSpPr>
          <p:nvPr>
            <p:ph type="subTitle" idx="1"/>
          </p:nvPr>
        </p:nvSpPr>
        <p:spPr>
          <a:xfrm>
            <a:off x="1620520" y="2601119"/>
            <a:ext cx="9144000" cy="1655762"/>
          </a:xfrm>
        </p:spPr>
        <p:txBody>
          <a:bodyPr>
            <a:normAutofit/>
          </a:bodyPr>
          <a:lstStyle/>
          <a:p>
            <a:r>
              <a:rPr lang="en-GB" sz="4400"/>
              <a:t>Drawdown Sheet</a:t>
            </a:r>
          </a:p>
          <a:p>
            <a:r>
              <a:rPr lang="en-GB" sz="4400"/>
              <a:t>Financial Template</a:t>
            </a:r>
            <a:endParaRPr lang="en-IE" sz="4400"/>
          </a:p>
        </p:txBody>
      </p:sp>
      <p:pic>
        <p:nvPicPr>
          <p:cNvPr id="4" name="Picture 3">
            <a:extLst>
              <a:ext uri="{FF2B5EF4-FFF2-40B4-BE49-F238E27FC236}">
                <a16:creationId xmlns:a16="http://schemas.microsoft.com/office/drawing/2014/main" id="{DF6883E1-F355-4637-8316-7E74490F5573}"/>
              </a:ext>
            </a:extLst>
          </p:cNvPr>
          <p:cNvPicPr/>
          <p:nvPr/>
        </p:nvPicPr>
        <p:blipFill>
          <a:blip r:embed="rId2"/>
          <a:stretch>
            <a:fillRect/>
          </a:stretch>
        </p:blipFill>
        <p:spPr>
          <a:xfrm>
            <a:off x="2850198" y="5801361"/>
            <a:ext cx="1388428" cy="705802"/>
          </a:xfrm>
          <a:prstGeom prst="rect">
            <a:avLst/>
          </a:prstGeom>
        </p:spPr>
      </p:pic>
      <p:pic>
        <p:nvPicPr>
          <p:cNvPr id="5" name="Picture 4">
            <a:extLst>
              <a:ext uri="{FF2B5EF4-FFF2-40B4-BE49-F238E27FC236}">
                <a16:creationId xmlns:a16="http://schemas.microsoft.com/office/drawing/2014/main" id="{BA1B3F3A-55DB-45EC-B826-777A4AF1E4C2}"/>
              </a:ext>
            </a:extLst>
          </p:cNvPr>
          <p:cNvPicPr/>
          <p:nvPr/>
        </p:nvPicPr>
        <p:blipFill>
          <a:blip r:embed="rId3"/>
          <a:stretch>
            <a:fillRect/>
          </a:stretch>
        </p:blipFill>
        <p:spPr>
          <a:xfrm>
            <a:off x="1239521" y="5801360"/>
            <a:ext cx="1610677" cy="705803"/>
          </a:xfrm>
          <a:prstGeom prst="rect">
            <a:avLst/>
          </a:prstGeom>
        </p:spPr>
      </p:pic>
      <p:sp>
        <p:nvSpPr>
          <p:cNvPr id="6" name="TextBox 5">
            <a:extLst>
              <a:ext uri="{FF2B5EF4-FFF2-40B4-BE49-F238E27FC236}">
                <a16:creationId xmlns:a16="http://schemas.microsoft.com/office/drawing/2014/main" id="{A38EE6E5-6C1F-4A4D-8058-947BA19C57FA}"/>
              </a:ext>
            </a:extLst>
          </p:cNvPr>
          <p:cNvSpPr txBox="1"/>
          <p:nvPr/>
        </p:nvSpPr>
        <p:spPr>
          <a:xfrm>
            <a:off x="4389755" y="6045498"/>
            <a:ext cx="9559767" cy="461665"/>
          </a:xfrm>
          <a:prstGeom prst="rect">
            <a:avLst/>
          </a:prstGeom>
          <a:noFill/>
        </p:spPr>
        <p:txBody>
          <a:bodyPr wrap="square" rtlCol="0">
            <a:spAutoFit/>
          </a:bodyPr>
          <a:lstStyle/>
          <a:p>
            <a:r>
              <a:rPr lang="en-GB" sz="2400" b="1"/>
              <a:t>ETB Familiarisation Session: Thursday, 3</a:t>
            </a:r>
            <a:r>
              <a:rPr lang="en-GB" sz="2400" b="1" baseline="30000"/>
              <a:t>rd</a:t>
            </a:r>
            <a:r>
              <a:rPr lang="en-GB" sz="2400" b="1"/>
              <a:t> December 2020. </a:t>
            </a:r>
            <a:endParaRPr lang="en-IE" sz="2400" b="1"/>
          </a:p>
        </p:txBody>
      </p:sp>
    </p:spTree>
    <p:extLst>
      <p:ext uri="{BB962C8B-B14F-4D97-AF65-F5344CB8AC3E}">
        <p14:creationId xmlns:p14="http://schemas.microsoft.com/office/powerpoint/2010/main" val="25095759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60A747-C08E-4B60-84ED-4DD2A9FF929C}"/>
              </a:ext>
            </a:extLst>
          </p:cNvPr>
          <p:cNvSpPr>
            <a:spLocks noGrp="1"/>
          </p:cNvSpPr>
          <p:nvPr>
            <p:ph type="title"/>
          </p:nvPr>
        </p:nvSpPr>
        <p:spPr>
          <a:xfrm>
            <a:off x="256854" y="365125"/>
            <a:ext cx="11096946" cy="1325563"/>
          </a:xfrm>
        </p:spPr>
        <p:txBody>
          <a:bodyPr/>
          <a:lstStyle/>
          <a:p>
            <a:r>
              <a:rPr lang="en-IE" b="1"/>
              <a:t>ETB Familiarisation Session: Purpose </a:t>
            </a:r>
          </a:p>
        </p:txBody>
      </p:sp>
      <p:sp>
        <p:nvSpPr>
          <p:cNvPr id="3" name="Content Placeholder 2">
            <a:extLst>
              <a:ext uri="{FF2B5EF4-FFF2-40B4-BE49-F238E27FC236}">
                <a16:creationId xmlns:a16="http://schemas.microsoft.com/office/drawing/2014/main" id="{CFCF14FF-C5C6-4124-B8C5-E392DC1A873E}"/>
              </a:ext>
            </a:extLst>
          </p:cNvPr>
          <p:cNvSpPr>
            <a:spLocks noGrp="1"/>
          </p:cNvSpPr>
          <p:nvPr>
            <p:ph idx="1"/>
          </p:nvPr>
        </p:nvSpPr>
        <p:spPr>
          <a:xfrm>
            <a:off x="477769" y="1582220"/>
            <a:ext cx="11236461" cy="4815123"/>
          </a:xfrm>
        </p:spPr>
        <p:txBody>
          <a:bodyPr>
            <a:normAutofit/>
          </a:bodyPr>
          <a:lstStyle/>
          <a:p>
            <a:pPr marL="0" indent="0">
              <a:buNone/>
            </a:pPr>
            <a:r>
              <a:rPr lang="en-IE" sz="4400"/>
              <a:t>Familiarise ETBs:</a:t>
            </a:r>
          </a:p>
          <a:p>
            <a:r>
              <a:rPr lang="en-IE" sz="4400"/>
              <a:t>UBU Performance &amp; Oversight Engagement Framework </a:t>
            </a:r>
            <a:r>
              <a:rPr lang="en-IE"/>
              <a:t>Section 6 “Financial Template &amp; Drawdown Sheet”</a:t>
            </a:r>
            <a:endParaRPr lang="en-IE" sz="4000"/>
          </a:p>
          <a:p>
            <a:r>
              <a:rPr lang="en-IE" sz="4400"/>
              <a:t>UBU Drawdown Sheet</a:t>
            </a:r>
          </a:p>
          <a:p>
            <a:r>
              <a:rPr lang="en-IE" sz="4400"/>
              <a:t>UBU Financial Template </a:t>
            </a:r>
          </a:p>
          <a:p>
            <a:pPr marL="0" indent="0">
              <a:buNone/>
            </a:pPr>
            <a:endParaRPr lang="en-IE"/>
          </a:p>
          <a:p>
            <a:pPr marL="0" indent="0">
              <a:buNone/>
            </a:pPr>
            <a:endParaRPr lang="en-IE"/>
          </a:p>
        </p:txBody>
      </p:sp>
    </p:spTree>
    <p:extLst>
      <p:ext uri="{BB962C8B-B14F-4D97-AF65-F5344CB8AC3E}">
        <p14:creationId xmlns:p14="http://schemas.microsoft.com/office/powerpoint/2010/main" val="33744582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BC6CF8-825C-4165-8AEE-7426063BD2E0}"/>
              </a:ext>
            </a:extLst>
          </p:cNvPr>
          <p:cNvSpPr>
            <a:spLocks noGrp="1"/>
          </p:cNvSpPr>
          <p:nvPr>
            <p:ph type="title"/>
          </p:nvPr>
        </p:nvSpPr>
        <p:spPr>
          <a:xfrm>
            <a:off x="696417" y="200738"/>
            <a:ext cx="10515600" cy="1325563"/>
          </a:xfrm>
        </p:spPr>
        <p:txBody>
          <a:bodyPr/>
          <a:lstStyle/>
          <a:p>
            <a:r>
              <a:rPr lang="en-IE" b="1"/>
              <a:t>ETB Familiarisation Session: Follow Up</a:t>
            </a:r>
          </a:p>
        </p:txBody>
      </p:sp>
      <p:sp>
        <p:nvSpPr>
          <p:cNvPr id="3" name="Content Placeholder 2">
            <a:extLst>
              <a:ext uri="{FF2B5EF4-FFF2-40B4-BE49-F238E27FC236}">
                <a16:creationId xmlns:a16="http://schemas.microsoft.com/office/drawing/2014/main" id="{2098B041-B408-43F5-97F9-A8AF0531EC5D}"/>
              </a:ext>
            </a:extLst>
          </p:cNvPr>
          <p:cNvSpPr>
            <a:spLocks noGrp="1"/>
          </p:cNvSpPr>
          <p:nvPr>
            <p:ph idx="1"/>
          </p:nvPr>
        </p:nvSpPr>
        <p:spPr>
          <a:xfrm>
            <a:off x="731520" y="1325880"/>
            <a:ext cx="10622280" cy="4851083"/>
          </a:xfrm>
        </p:spPr>
        <p:txBody>
          <a:bodyPr>
            <a:normAutofit fontScale="92500" lnSpcReduction="10000"/>
          </a:bodyPr>
          <a:lstStyle/>
          <a:p>
            <a:r>
              <a:rPr lang="en-IE" sz="4400"/>
              <a:t> Recording of this session </a:t>
            </a:r>
          </a:p>
          <a:p>
            <a:r>
              <a:rPr lang="en-IE" sz="4400"/>
              <a:t>Slide Deck for this session will be made available </a:t>
            </a:r>
          </a:p>
          <a:p>
            <a:r>
              <a:rPr lang="en-IE" sz="4400"/>
              <a:t>2 examples of UBU Drawdown Sheet &amp; Financial Template covering Strand A,B, C will be made available </a:t>
            </a:r>
          </a:p>
          <a:p>
            <a:r>
              <a:rPr lang="en-IE" sz="4400"/>
              <a:t>Please submit any queries/questions you have during the session into the Q&amp;A window or email to celene.dunne@etbi.ie </a:t>
            </a:r>
          </a:p>
          <a:p>
            <a:pPr marL="0" indent="0">
              <a:buNone/>
            </a:pPr>
            <a:endParaRPr lang="en-IE"/>
          </a:p>
        </p:txBody>
      </p:sp>
    </p:spTree>
    <p:extLst>
      <p:ext uri="{BB962C8B-B14F-4D97-AF65-F5344CB8AC3E}">
        <p14:creationId xmlns:p14="http://schemas.microsoft.com/office/powerpoint/2010/main" val="40187256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CF1BFB-BB3F-4509-BACE-622960B63366}"/>
              </a:ext>
            </a:extLst>
          </p:cNvPr>
          <p:cNvSpPr>
            <a:spLocks noGrp="1"/>
          </p:cNvSpPr>
          <p:nvPr>
            <p:ph type="title"/>
          </p:nvPr>
        </p:nvSpPr>
        <p:spPr>
          <a:xfrm>
            <a:off x="357883" y="416497"/>
            <a:ext cx="11476233" cy="1021886"/>
          </a:xfrm>
        </p:spPr>
        <p:txBody>
          <a:bodyPr>
            <a:noAutofit/>
          </a:bodyPr>
          <a:lstStyle/>
          <a:p>
            <a:r>
              <a:rPr lang="en-IE" b="1"/>
              <a:t>UBU Performance Oversight &amp; Engagement Framework (POEF) </a:t>
            </a:r>
          </a:p>
        </p:txBody>
      </p:sp>
      <p:sp>
        <p:nvSpPr>
          <p:cNvPr id="3" name="Content Placeholder 2">
            <a:extLst>
              <a:ext uri="{FF2B5EF4-FFF2-40B4-BE49-F238E27FC236}">
                <a16:creationId xmlns:a16="http://schemas.microsoft.com/office/drawing/2014/main" id="{056BA9A3-3218-490B-855F-D5E4BFA4C95A}"/>
              </a:ext>
            </a:extLst>
          </p:cNvPr>
          <p:cNvSpPr>
            <a:spLocks noGrp="1"/>
          </p:cNvSpPr>
          <p:nvPr>
            <p:ph idx="1"/>
          </p:nvPr>
        </p:nvSpPr>
        <p:spPr>
          <a:xfrm>
            <a:off x="729464" y="1756881"/>
            <a:ext cx="10624335" cy="4420082"/>
          </a:xfrm>
        </p:spPr>
        <p:txBody>
          <a:bodyPr>
            <a:normAutofit fontScale="92500"/>
          </a:bodyPr>
          <a:lstStyle/>
          <a:p>
            <a:r>
              <a:rPr lang="en-GB" sz="4000"/>
              <a:t>POEF has been designed to provide stakeholders with a set of standardised tools, templates and guidance</a:t>
            </a:r>
          </a:p>
          <a:p>
            <a:r>
              <a:rPr lang="en-GB" sz="4000"/>
              <a:t>Collecting information consistently across the sector</a:t>
            </a:r>
          </a:p>
          <a:p>
            <a:r>
              <a:rPr lang="en-GB" sz="4000"/>
              <a:t>All tools, templates and guidance provided will be used by all UBU Funded Organisations and ETBs. </a:t>
            </a:r>
          </a:p>
          <a:p>
            <a:r>
              <a:rPr lang="en-IE" sz="4000" b="1"/>
              <a:t>Section 6 </a:t>
            </a:r>
            <a:r>
              <a:rPr lang="en-IE" sz="4000"/>
              <a:t>– “Financial Template &amp; Drawdown Sheet” (page 40-48)</a:t>
            </a:r>
          </a:p>
        </p:txBody>
      </p:sp>
    </p:spTree>
    <p:extLst>
      <p:ext uri="{BB962C8B-B14F-4D97-AF65-F5344CB8AC3E}">
        <p14:creationId xmlns:p14="http://schemas.microsoft.com/office/powerpoint/2010/main" val="29006566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A51323-8945-4240-B66E-D5D5238C09E0}"/>
              </a:ext>
            </a:extLst>
          </p:cNvPr>
          <p:cNvSpPr>
            <a:spLocks noGrp="1"/>
          </p:cNvSpPr>
          <p:nvPr>
            <p:ph type="title"/>
          </p:nvPr>
        </p:nvSpPr>
        <p:spPr>
          <a:xfrm>
            <a:off x="468330" y="293206"/>
            <a:ext cx="10515600" cy="1325563"/>
          </a:xfrm>
        </p:spPr>
        <p:txBody>
          <a:bodyPr/>
          <a:lstStyle/>
          <a:p>
            <a:r>
              <a:rPr lang="en-IE" b="1"/>
              <a:t>POEF: ETB Role </a:t>
            </a:r>
          </a:p>
        </p:txBody>
      </p:sp>
      <p:sp>
        <p:nvSpPr>
          <p:cNvPr id="3" name="Content Placeholder 2">
            <a:extLst>
              <a:ext uri="{FF2B5EF4-FFF2-40B4-BE49-F238E27FC236}">
                <a16:creationId xmlns:a16="http://schemas.microsoft.com/office/drawing/2014/main" id="{D731CE9F-74DF-4BA1-A426-F7DFE8F7FF67}"/>
              </a:ext>
            </a:extLst>
          </p:cNvPr>
          <p:cNvSpPr>
            <a:spLocks noGrp="1"/>
          </p:cNvSpPr>
          <p:nvPr>
            <p:ph idx="1"/>
          </p:nvPr>
        </p:nvSpPr>
        <p:spPr>
          <a:xfrm>
            <a:off x="369869" y="1335640"/>
            <a:ext cx="11445411" cy="5054885"/>
          </a:xfrm>
        </p:spPr>
        <p:txBody>
          <a:bodyPr>
            <a:normAutofit/>
          </a:bodyPr>
          <a:lstStyle/>
          <a:p>
            <a:pPr>
              <a:lnSpc>
                <a:spcPct val="107000"/>
              </a:lnSpc>
            </a:pPr>
            <a:r>
              <a:rPr lang="en-IE" sz="3200"/>
              <a:t>Provide capacity building to FOs for each of the POEF tools, templates and guidance  </a:t>
            </a:r>
          </a:p>
          <a:p>
            <a:pPr>
              <a:lnSpc>
                <a:spcPct val="80000"/>
              </a:lnSpc>
            </a:pPr>
            <a:r>
              <a:rPr lang="en-IE" sz="3200"/>
              <a:t>Provide ongoing support and guidance to FOs in the use of the POEF tools, templates and guidance </a:t>
            </a:r>
          </a:p>
          <a:p>
            <a:pPr>
              <a:lnSpc>
                <a:spcPct val="80000"/>
              </a:lnSpc>
            </a:pPr>
            <a:r>
              <a:rPr lang="en-IE" sz="3200"/>
              <a:t>Convene and participate in Planning and Progress Review Meetings with each Funded Organisation  </a:t>
            </a:r>
          </a:p>
          <a:p>
            <a:pPr>
              <a:lnSpc>
                <a:spcPct val="80000"/>
              </a:lnSpc>
            </a:pPr>
            <a:r>
              <a:rPr lang="en-IE" sz="3200"/>
              <a:t>Participate in the trialling and testing of new tools </a:t>
            </a:r>
          </a:p>
          <a:p>
            <a:pPr>
              <a:lnSpc>
                <a:spcPct val="80000"/>
              </a:lnSpc>
              <a:spcAft>
                <a:spcPts val="800"/>
              </a:spcAft>
            </a:pPr>
            <a:r>
              <a:rPr lang="en-IE" sz="3200"/>
              <a:t>Provide feedback to the Department in relation to the POEF </a:t>
            </a:r>
          </a:p>
          <a:p>
            <a:pPr>
              <a:lnSpc>
                <a:spcPct val="80000"/>
              </a:lnSpc>
            </a:pPr>
            <a:r>
              <a:rPr lang="en-IE" sz="3200"/>
              <a:t>Collect and maintain all information gathered appropriately </a:t>
            </a:r>
          </a:p>
        </p:txBody>
      </p:sp>
    </p:spTree>
    <p:extLst>
      <p:ext uri="{BB962C8B-B14F-4D97-AF65-F5344CB8AC3E}">
        <p14:creationId xmlns:p14="http://schemas.microsoft.com/office/powerpoint/2010/main" val="28707637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32984A-5E97-422E-B662-533422D032E0}"/>
              </a:ext>
            </a:extLst>
          </p:cNvPr>
          <p:cNvSpPr>
            <a:spLocks noGrp="1"/>
          </p:cNvSpPr>
          <p:nvPr>
            <p:ph type="title"/>
          </p:nvPr>
        </p:nvSpPr>
        <p:spPr>
          <a:xfrm>
            <a:off x="606175" y="365125"/>
            <a:ext cx="10747625" cy="1325563"/>
          </a:xfrm>
        </p:spPr>
        <p:txBody>
          <a:bodyPr/>
          <a:lstStyle/>
          <a:p>
            <a:r>
              <a:rPr lang="en-IE" b="1"/>
              <a:t>Planning &amp; Progress Review Meeting (PPRM</a:t>
            </a:r>
            <a:r>
              <a:rPr lang="en-IE"/>
              <a:t>)</a:t>
            </a:r>
          </a:p>
        </p:txBody>
      </p:sp>
      <p:sp>
        <p:nvSpPr>
          <p:cNvPr id="3" name="Content Placeholder 2">
            <a:extLst>
              <a:ext uri="{FF2B5EF4-FFF2-40B4-BE49-F238E27FC236}">
                <a16:creationId xmlns:a16="http://schemas.microsoft.com/office/drawing/2014/main" id="{028C5E26-982C-4FFF-AB25-0A01508A18CB}"/>
              </a:ext>
            </a:extLst>
          </p:cNvPr>
          <p:cNvSpPr>
            <a:spLocks noGrp="1"/>
          </p:cNvSpPr>
          <p:nvPr>
            <p:ph idx="1"/>
          </p:nvPr>
        </p:nvSpPr>
        <p:spPr>
          <a:xfrm>
            <a:off x="478605" y="1690687"/>
            <a:ext cx="10515600" cy="4802187"/>
          </a:xfrm>
        </p:spPr>
        <p:txBody>
          <a:bodyPr>
            <a:normAutofit fontScale="92500"/>
          </a:bodyPr>
          <a:lstStyle/>
          <a:p>
            <a:r>
              <a:rPr lang="en-IE" sz="3200"/>
              <a:t>PPRM is located at </a:t>
            </a:r>
            <a:r>
              <a:rPr lang="en-IE" sz="3200" b="1"/>
              <a:t>Section 4 </a:t>
            </a:r>
            <a:r>
              <a:rPr lang="en-IE" sz="3200"/>
              <a:t>of the POEF </a:t>
            </a:r>
          </a:p>
          <a:p>
            <a:r>
              <a:rPr lang="en-IE" sz="3200"/>
              <a:t>The Planning and Progress Review Meetings are key to the overall  governance of the UBU Your Place Your Space scheme </a:t>
            </a:r>
          </a:p>
          <a:p>
            <a:r>
              <a:rPr lang="en-IE" sz="3200"/>
              <a:t>PPRM is a face to face meeting between the ETB and the Funded Organisation that takes place at least three times per year.</a:t>
            </a:r>
          </a:p>
          <a:p>
            <a:r>
              <a:rPr lang="en-IE" sz="3200" b="1"/>
              <a:t>Agenda Item 5</a:t>
            </a:r>
            <a:r>
              <a:rPr lang="en-IE" sz="3200"/>
              <a:t>: Review the Financial Template and Drawdown Sheet - review the overall budget as indicated on the financial template discuss and/or agree movement between headings based on actual spend. </a:t>
            </a:r>
            <a:r>
              <a:rPr lang="en-IE" sz="3200" b="1"/>
              <a:t>Note: </a:t>
            </a:r>
            <a:r>
              <a:rPr lang="en-IE" sz="3200"/>
              <a:t>that Planning and Progress Review Meetings may not fall in line with quarterly financial periods</a:t>
            </a:r>
          </a:p>
          <a:p>
            <a:endParaRPr lang="en-IE"/>
          </a:p>
        </p:txBody>
      </p:sp>
    </p:spTree>
    <p:extLst>
      <p:ext uri="{BB962C8B-B14F-4D97-AF65-F5344CB8AC3E}">
        <p14:creationId xmlns:p14="http://schemas.microsoft.com/office/powerpoint/2010/main" val="3765502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344B1B-D2D9-45A4-804B-F93E093EC571}"/>
              </a:ext>
            </a:extLst>
          </p:cNvPr>
          <p:cNvSpPr>
            <a:spLocks noGrp="1"/>
          </p:cNvSpPr>
          <p:nvPr>
            <p:ph type="title"/>
          </p:nvPr>
        </p:nvSpPr>
        <p:spPr>
          <a:xfrm>
            <a:off x="400692" y="121385"/>
            <a:ext cx="10515600" cy="1325563"/>
          </a:xfrm>
        </p:spPr>
        <p:txBody>
          <a:bodyPr/>
          <a:lstStyle/>
          <a:p>
            <a:r>
              <a:rPr lang="en-GB" b="1"/>
              <a:t>PPRM Report Template:</a:t>
            </a:r>
            <a:endParaRPr lang="en-IE" b="1"/>
          </a:p>
        </p:txBody>
      </p:sp>
      <p:pic>
        <p:nvPicPr>
          <p:cNvPr id="4" name="Content Placeholder 3">
            <a:extLst>
              <a:ext uri="{FF2B5EF4-FFF2-40B4-BE49-F238E27FC236}">
                <a16:creationId xmlns:a16="http://schemas.microsoft.com/office/drawing/2014/main" id="{7C3986A8-1A46-46D9-AC82-AFBB41D16BF8}"/>
              </a:ext>
            </a:extLst>
          </p:cNvPr>
          <p:cNvPicPr>
            <a:picLocks noGrp="1" noChangeAspect="1"/>
          </p:cNvPicPr>
          <p:nvPr>
            <p:ph idx="1"/>
          </p:nvPr>
        </p:nvPicPr>
        <p:blipFill>
          <a:blip r:embed="rId2"/>
          <a:stretch>
            <a:fillRect/>
          </a:stretch>
        </p:blipFill>
        <p:spPr>
          <a:xfrm>
            <a:off x="400692" y="1561016"/>
            <a:ext cx="10953107" cy="4931859"/>
          </a:xfrm>
          <a:prstGeom prst="rect">
            <a:avLst/>
          </a:prstGeom>
        </p:spPr>
      </p:pic>
      <p:sp>
        <p:nvSpPr>
          <p:cNvPr id="5" name="Arrow: Right 4">
            <a:extLst>
              <a:ext uri="{FF2B5EF4-FFF2-40B4-BE49-F238E27FC236}">
                <a16:creationId xmlns:a16="http://schemas.microsoft.com/office/drawing/2014/main" id="{FC4EF9F8-8EE2-4D50-8E50-A1A9DA0A4CC9}"/>
              </a:ext>
            </a:extLst>
          </p:cNvPr>
          <p:cNvSpPr/>
          <p:nvPr/>
        </p:nvSpPr>
        <p:spPr>
          <a:xfrm>
            <a:off x="4417888" y="2722652"/>
            <a:ext cx="729465" cy="21575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Arrow: Right 5">
            <a:extLst>
              <a:ext uri="{FF2B5EF4-FFF2-40B4-BE49-F238E27FC236}">
                <a16:creationId xmlns:a16="http://schemas.microsoft.com/office/drawing/2014/main" id="{5EB025A1-7CB5-40A7-8909-F43BB387FD07}"/>
              </a:ext>
            </a:extLst>
          </p:cNvPr>
          <p:cNvSpPr/>
          <p:nvPr/>
        </p:nvSpPr>
        <p:spPr>
          <a:xfrm>
            <a:off x="4417888" y="3970373"/>
            <a:ext cx="729465" cy="21575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7" name="Arrow: Right 6">
            <a:extLst>
              <a:ext uri="{FF2B5EF4-FFF2-40B4-BE49-F238E27FC236}">
                <a16:creationId xmlns:a16="http://schemas.microsoft.com/office/drawing/2014/main" id="{6B270708-A2E1-49CC-8B9F-F2FCBC5BB1C8}"/>
              </a:ext>
            </a:extLst>
          </p:cNvPr>
          <p:cNvSpPr/>
          <p:nvPr/>
        </p:nvSpPr>
        <p:spPr>
          <a:xfrm>
            <a:off x="4417888" y="5739829"/>
            <a:ext cx="729465" cy="21575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0" name="TextBox 9">
            <a:extLst>
              <a:ext uri="{FF2B5EF4-FFF2-40B4-BE49-F238E27FC236}">
                <a16:creationId xmlns:a16="http://schemas.microsoft.com/office/drawing/2014/main" id="{7C9404EA-1B69-4A5F-A83C-255CA1BD3352}"/>
              </a:ext>
            </a:extLst>
          </p:cNvPr>
          <p:cNvSpPr txBox="1"/>
          <p:nvPr/>
        </p:nvSpPr>
        <p:spPr>
          <a:xfrm>
            <a:off x="5743254" y="2613535"/>
            <a:ext cx="5352836" cy="369332"/>
          </a:xfrm>
          <a:prstGeom prst="rect">
            <a:avLst/>
          </a:prstGeom>
          <a:noFill/>
        </p:spPr>
        <p:txBody>
          <a:bodyPr wrap="square" rtlCol="0">
            <a:spAutoFit/>
          </a:bodyPr>
          <a:lstStyle/>
          <a:p>
            <a:r>
              <a:rPr lang="en-GB">
                <a:solidFill>
                  <a:schemeClr val="accent1">
                    <a:lumMod val="75000"/>
                  </a:schemeClr>
                </a:solidFill>
              </a:rPr>
              <a:t>Provide information on spending &amp; the budget</a:t>
            </a:r>
            <a:endParaRPr lang="en-IE">
              <a:solidFill>
                <a:schemeClr val="accent1">
                  <a:lumMod val="75000"/>
                </a:schemeClr>
              </a:solidFill>
            </a:endParaRPr>
          </a:p>
        </p:txBody>
      </p:sp>
      <p:sp>
        <p:nvSpPr>
          <p:cNvPr id="11" name="TextBox 10">
            <a:extLst>
              <a:ext uri="{FF2B5EF4-FFF2-40B4-BE49-F238E27FC236}">
                <a16:creationId xmlns:a16="http://schemas.microsoft.com/office/drawing/2014/main" id="{B525F047-F200-4960-88CD-E28A61EFB028}"/>
              </a:ext>
            </a:extLst>
          </p:cNvPr>
          <p:cNvSpPr txBox="1"/>
          <p:nvPr/>
        </p:nvSpPr>
        <p:spPr>
          <a:xfrm>
            <a:off x="5650789" y="3780890"/>
            <a:ext cx="5013786" cy="646331"/>
          </a:xfrm>
          <a:prstGeom prst="rect">
            <a:avLst/>
          </a:prstGeom>
          <a:noFill/>
        </p:spPr>
        <p:txBody>
          <a:bodyPr wrap="square" rtlCol="0">
            <a:spAutoFit/>
          </a:bodyPr>
          <a:lstStyle/>
          <a:p>
            <a:r>
              <a:rPr lang="en-GB">
                <a:solidFill>
                  <a:schemeClr val="accent1">
                    <a:lumMod val="75000"/>
                  </a:schemeClr>
                </a:solidFill>
              </a:rPr>
              <a:t>Record of agreements around moving funding between budget headings as the year progresses. </a:t>
            </a:r>
            <a:endParaRPr lang="en-IE">
              <a:solidFill>
                <a:schemeClr val="accent1">
                  <a:lumMod val="75000"/>
                </a:schemeClr>
              </a:solidFill>
            </a:endParaRPr>
          </a:p>
        </p:txBody>
      </p:sp>
      <p:sp>
        <p:nvSpPr>
          <p:cNvPr id="12" name="TextBox 11">
            <a:extLst>
              <a:ext uri="{FF2B5EF4-FFF2-40B4-BE49-F238E27FC236}">
                <a16:creationId xmlns:a16="http://schemas.microsoft.com/office/drawing/2014/main" id="{39FB1C7F-E545-4639-A274-1809750FB0AD}"/>
              </a:ext>
            </a:extLst>
          </p:cNvPr>
          <p:cNvSpPr txBox="1"/>
          <p:nvPr/>
        </p:nvSpPr>
        <p:spPr>
          <a:xfrm>
            <a:off x="5650789" y="5681332"/>
            <a:ext cx="4808305" cy="369332"/>
          </a:xfrm>
          <a:prstGeom prst="rect">
            <a:avLst/>
          </a:prstGeom>
          <a:noFill/>
        </p:spPr>
        <p:txBody>
          <a:bodyPr wrap="square" rtlCol="0">
            <a:spAutoFit/>
          </a:bodyPr>
          <a:lstStyle/>
          <a:p>
            <a:r>
              <a:rPr lang="en-GB">
                <a:solidFill>
                  <a:schemeClr val="accent1">
                    <a:lumMod val="75000"/>
                  </a:schemeClr>
                </a:solidFill>
              </a:rPr>
              <a:t>Discuss drawdown Identify underspends etc </a:t>
            </a:r>
            <a:endParaRPr lang="en-IE">
              <a:solidFill>
                <a:schemeClr val="accent1">
                  <a:lumMod val="75000"/>
                </a:schemeClr>
              </a:solidFill>
            </a:endParaRPr>
          </a:p>
        </p:txBody>
      </p:sp>
    </p:spTree>
    <p:extLst>
      <p:ext uri="{BB962C8B-B14F-4D97-AF65-F5344CB8AC3E}">
        <p14:creationId xmlns:p14="http://schemas.microsoft.com/office/powerpoint/2010/main" val="28017559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C72EBA-3178-4A14-905D-C2078D1C5B2E}"/>
              </a:ext>
            </a:extLst>
          </p:cNvPr>
          <p:cNvSpPr>
            <a:spLocks noGrp="1"/>
          </p:cNvSpPr>
          <p:nvPr>
            <p:ph type="title"/>
          </p:nvPr>
        </p:nvSpPr>
        <p:spPr>
          <a:xfrm>
            <a:off x="565078" y="190464"/>
            <a:ext cx="10953108" cy="1741077"/>
          </a:xfrm>
        </p:spPr>
        <p:txBody>
          <a:bodyPr>
            <a:normAutofit/>
          </a:bodyPr>
          <a:lstStyle/>
          <a:p>
            <a:r>
              <a:rPr lang="en-IE" b="1"/>
              <a:t>Key Information: UBU Drawdown Sheet &amp; Financial Template </a:t>
            </a:r>
            <a:br>
              <a:rPr lang="en-IE" sz="3200" b="1">
                <a:latin typeface="+mn-lt"/>
                <a:ea typeface="+mn-ea"/>
                <a:cs typeface="+mn-cs"/>
              </a:rPr>
            </a:br>
            <a:endParaRPr lang="en-IE" sz="3200" b="1">
              <a:latin typeface="+mn-lt"/>
              <a:ea typeface="+mn-ea"/>
              <a:cs typeface="+mn-cs"/>
            </a:endParaRPr>
          </a:p>
        </p:txBody>
      </p:sp>
      <p:sp>
        <p:nvSpPr>
          <p:cNvPr id="3" name="Content Placeholder 2">
            <a:extLst>
              <a:ext uri="{FF2B5EF4-FFF2-40B4-BE49-F238E27FC236}">
                <a16:creationId xmlns:a16="http://schemas.microsoft.com/office/drawing/2014/main" id="{8236FB57-511C-45D1-98DC-6EE389E1DC2D}"/>
              </a:ext>
            </a:extLst>
          </p:cNvPr>
          <p:cNvSpPr>
            <a:spLocks noGrp="1"/>
          </p:cNvSpPr>
          <p:nvPr>
            <p:ph idx="1"/>
          </p:nvPr>
        </p:nvSpPr>
        <p:spPr>
          <a:xfrm>
            <a:off x="565077" y="1859622"/>
            <a:ext cx="10788723" cy="4317341"/>
          </a:xfrm>
        </p:spPr>
        <p:txBody>
          <a:bodyPr>
            <a:normAutofit/>
          </a:bodyPr>
          <a:lstStyle/>
          <a:p>
            <a:r>
              <a:rPr lang="en-IE" sz="3600"/>
              <a:t>Will be ‘live’ on the UBU website 7</a:t>
            </a:r>
            <a:r>
              <a:rPr lang="en-IE" sz="3600" baseline="30000"/>
              <a:t>th</a:t>
            </a:r>
            <a:r>
              <a:rPr lang="en-IE" sz="3600"/>
              <a:t> December 2020</a:t>
            </a:r>
          </a:p>
          <a:p>
            <a:r>
              <a:rPr lang="en-IE" sz="3600"/>
              <a:t>For use by all ETBs &amp; UBU FO from 1</a:t>
            </a:r>
            <a:r>
              <a:rPr lang="en-IE" sz="3600" baseline="30000"/>
              <a:t>st</a:t>
            </a:r>
            <a:r>
              <a:rPr lang="en-IE" sz="3600"/>
              <a:t> January 2021 </a:t>
            </a:r>
          </a:p>
          <a:p>
            <a:pPr marL="0" indent="0">
              <a:buNone/>
            </a:pPr>
            <a:endParaRPr lang="en-IE" sz="3200"/>
          </a:p>
          <a:p>
            <a:pPr marL="0" indent="0">
              <a:buNone/>
            </a:pPr>
            <a:r>
              <a:rPr lang="en-GB" sz="3200"/>
              <a:t>The Drawdown Sheet and Financial Template are issued using </a:t>
            </a:r>
            <a:r>
              <a:rPr lang="en-GB" sz="3200" b="1"/>
              <a:t>Excel 2016. </a:t>
            </a:r>
            <a:r>
              <a:rPr lang="en-GB" sz="3200"/>
              <a:t>Each FO should ensure that it has the necessary Microsoft updates to access and save &amp; edit  this version of Excel</a:t>
            </a:r>
            <a:endParaRPr lang="en-IE" sz="3200"/>
          </a:p>
        </p:txBody>
      </p:sp>
    </p:spTree>
    <p:extLst>
      <p:ext uri="{BB962C8B-B14F-4D97-AF65-F5344CB8AC3E}">
        <p14:creationId xmlns:p14="http://schemas.microsoft.com/office/powerpoint/2010/main" val="37955977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FC985B-0935-4522-B3C6-C126DB5328DE}"/>
              </a:ext>
            </a:extLst>
          </p:cNvPr>
          <p:cNvSpPr>
            <a:spLocks noGrp="1"/>
          </p:cNvSpPr>
          <p:nvPr>
            <p:ph type="title"/>
          </p:nvPr>
        </p:nvSpPr>
        <p:spPr>
          <a:xfrm>
            <a:off x="742950" y="227012"/>
            <a:ext cx="10515600" cy="1325563"/>
          </a:xfrm>
        </p:spPr>
        <p:txBody>
          <a:bodyPr/>
          <a:lstStyle/>
          <a:p>
            <a:r>
              <a:rPr lang="en-GB"/>
              <a:t>Purpose:</a:t>
            </a:r>
            <a:endParaRPr lang="en-IE"/>
          </a:p>
        </p:txBody>
      </p:sp>
      <p:sp>
        <p:nvSpPr>
          <p:cNvPr id="3" name="Content Placeholder 2">
            <a:extLst>
              <a:ext uri="{FF2B5EF4-FFF2-40B4-BE49-F238E27FC236}">
                <a16:creationId xmlns:a16="http://schemas.microsoft.com/office/drawing/2014/main" id="{04A0A422-62E1-483E-8877-E1C2A14162C6}"/>
              </a:ext>
            </a:extLst>
          </p:cNvPr>
          <p:cNvSpPr>
            <a:spLocks noGrp="1"/>
          </p:cNvSpPr>
          <p:nvPr>
            <p:ph idx="1"/>
          </p:nvPr>
        </p:nvSpPr>
        <p:spPr>
          <a:xfrm>
            <a:off x="647700" y="1552575"/>
            <a:ext cx="10706100" cy="4624388"/>
          </a:xfrm>
        </p:spPr>
        <p:txBody>
          <a:bodyPr>
            <a:normAutofit/>
          </a:bodyPr>
          <a:lstStyle/>
          <a:p>
            <a:pPr marL="0" indent="0">
              <a:buNone/>
            </a:pPr>
            <a:r>
              <a:rPr lang="en-GB" sz="3600"/>
              <a:t>Drawdown Sheet: </a:t>
            </a:r>
            <a:r>
              <a:rPr lang="en-IE" sz="3200"/>
              <a:t>The drawdown sheet will allow the ETB to make a grant payment to the FO under Strand A, B and C. </a:t>
            </a:r>
          </a:p>
          <a:p>
            <a:pPr marL="0" indent="0">
              <a:buNone/>
            </a:pPr>
            <a:endParaRPr lang="en-IE" sz="2400">
              <a:latin typeface="Calibri" panose="020F0502020204030204" pitchFamily="34" charset="0"/>
              <a:cs typeface="Times New Roman" panose="02020603050405020304" pitchFamily="18" charset="0"/>
            </a:endParaRPr>
          </a:p>
          <a:p>
            <a:pPr marL="0" indent="0">
              <a:buNone/>
            </a:pPr>
            <a:r>
              <a:rPr lang="en-IE" sz="3600"/>
              <a:t>Financial Template: </a:t>
            </a:r>
            <a:r>
              <a:rPr lang="en-IE" sz="3200"/>
              <a:t>The Financial Template will allow the FO &amp; ETB to monitor spending under direct and indirect cost headings. </a:t>
            </a:r>
            <a:endParaRPr lang="en-IE" sz="3600"/>
          </a:p>
        </p:txBody>
      </p:sp>
    </p:spTree>
    <p:extLst>
      <p:ext uri="{BB962C8B-B14F-4D97-AF65-F5344CB8AC3E}">
        <p14:creationId xmlns:p14="http://schemas.microsoft.com/office/powerpoint/2010/main" val="19807564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C579BA-4608-4BB1-9242-08EAB466C4ED}"/>
              </a:ext>
            </a:extLst>
          </p:cNvPr>
          <p:cNvSpPr>
            <a:spLocks noGrp="1"/>
          </p:cNvSpPr>
          <p:nvPr>
            <p:ph type="title"/>
          </p:nvPr>
        </p:nvSpPr>
        <p:spPr/>
        <p:txBody>
          <a:bodyPr/>
          <a:lstStyle/>
          <a:p>
            <a:r>
              <a:rPr lang="en-GB"/>
              <a:t>Stakeholder Role: DCEDIY</a:t>
            </a:r>
            <a:endParaRPr lang="en-IE"/>
          </a:p>
        </p:txBody>
      </p:sp>
      <p:sp>
        <p:nvSpPr>
          <p:cNvPr id="3" name="Content Placeholder 2">
            <a:extLst>
              <a:ext uri="{FF2B5EF4-FFF2-40B4-BE49-F238E27FC236}">
                <a16:creationId xmlns:a16="http://schemas.microsoft.com/office/drawing/2014/main" id="{4549C99F-A751-47D6-9663-3A3BC523DA43}"/>
              </a:ext>
            </a:extLst>
          </p:cNvPr>
          <p:cNvSpPr>
            <a:spLocks noGrp="1"/>
          </p:cNvSpPr>
          <p:nvPr>
            <p:ph idx="1"/>
          </p:nvPr>
        </p:nvSpPr>
        <p:spPr>
          <a:xfrm>
            <a:off x="762000" y="1447800"/>
            <a:ext cx="10591800" cy="4729163"/>
          </a:xfrm>
        </p:spPr>
        <p:txBody>
          <a:bodyPr/>
          <a:lstStyle/>
          <a:p>
            <a:pPr>
              <a:lnSpc>
                <a:spcPct val="107000"/>
              </a:lnSpc>
            </a:pPr>
            <a:r>
              <a:rPr lang="en-IE" sz="3200"/>
              <a:t>DCEDIY are the grantor of the scheme</a:t>
            </a:r>
          </a:p>
          <a:p>
            <a:pPr>
              <a:lnSpc>
                <a:spcPct val="107000"/>
              </a:lnSpc>
            </a:pPr>
            <a:r>
              <a:rPr lang="en-IE" sz="3200"/>
              <a:t>Notification of annual UBU allocation by strand to ETBs</a:t>
            </a:r>
          </a:p>
          <a:p>
            <a:pPr>
              <a:lnSpc>
                <a:spcPct val="107000"/>
              </a:lnSpc>
              <a:spcAft>
                <a:spcPts val="800"/>
              </a:spcAft>
            </a:pPr>
            <a:r>
              <a:rPr lang="en-IE" sz="3200"/>
              <a:t>Process UBU drawdown requests received from ETBs </a:t>
            </a:r>
          </a:p>
          <a:p>
            <a:pPr marL="0" indent="0">
              <a:buNone/>
            </a:pPr>
            <a:endParaRPr lang="en-IE"/>
          </a:p>
        </p:txBody>
      </p:sp>
    </p:spTree>
    <p:extLst>
      <p:ext uri="{BB962C8B-B14F-4D97-AF65-F5344CB8AC3E}">
        <p14:creationId xmlns:p14="http://schemas.microsoft.com/office/powerpoint/2010/main" val="19742180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75502B-73E1-42B8-95F5-B7A891F1A8CC}"/>
              </a:ext>
            </a:extLst>
          </p:cNvPr>
          <p:cNvSpPr>
            <a:spLocks noGrp="1"/>
          </p:cNvSpPr>
          <p:nvPr>
            <p:ph type="title"/>
          </p:nvPr>
        </p:nvSpPr>
        <p:spPr>
          <a:xfrm>
            <a:off x="333375" y="1"/>
            <a:ext cx="10515600" cy="1028700"/>
          </a:xfrm>
        </p:spPr>
        <p:txBody>
          <a:bodyPr/>
          <a:lstStyle/>
          <a:p>
            <a:r>
              <a:rPr lang="en-GB"/>
              <a:t>Stakeholder Role: ETB Intermediary </a:t>
            </a:r>
            <a:endParaRPr lang="en-IE"/>
          </a:p>
        </p:txBody>
      </p:sp>
      <p:sp>
        <p:nvSpPr>
          <p:cNvPr id="3" name="Content Placeholder 2">
            <a:extLst>
              <a:ext uri="{FF2B5EF4-FFF2-40B4-BE49-F238E27FC236}">
                <a16:creationId xmlns:a16="http://schemas.microsoft.com/office/drawing/2014/main" id="{BE962F04-93A6-445F-A5D4-F019B6D3A596}"/>
              </a:ext>
            </a:extLst>
          </p:cNvPr>
          <p:cNvSpPr>
            <a:spLocks noGrp="1"/>
          </p:cNvSpPr>
          <p:nvPr>
            <p:ph idx="1"/>
          </p:nvPr>
        </p:nvSpPr>
        <p:spPr>
          <a:xfrm>
            <a:off x="333375" y="828676"/>
            <a:ext cx="11020425" cy="5876924"/>
          </a:xfrm>
        </p:spPr>
        <p:txBody>
          <a:bodyPr>
            <a:normAutofit fontScale="85000" lnSpcReduction="10000"/>
          </a:bodyPr>
          <a:lstStyle/>
          <a:p>
            <a:pPr marL="342900" lvl="0" indent="-342900">
              <a:lnSpc>
                <a:spcPct val="107000"/>
              </a:lnSpc>
              <a:buFont typeface="Symbol" panose="05050102010706020507" pitchFamily="18" charset="2"/>
              <a:buChar char=""/>
            </a:pPr>
            <a:r>
              <a:rPr lang="en-IE" sz="3000">
                <a:latin typeface="Calibri" panose="020F0502020204030204" pitchFamily="34" charset="0"/>
                <a:cs typeface="Times New Roman" panose="02020603050405020304" pitchFamily="18" charset="0"/>
              </a:rPr>
              <a:t>Quarterly drawdown requests to DCEDIY</a:t>
            </a:r>
          </a:p>
          <a:p>
            <a:pPr marL="342900" lvl="0" indent="-342900">
              <a:lnSpc>
                <a:spcPct val="107000"/>
              </a:lnSpc>
              <a:buFont typeface="Symbol" panose="05050102010706020507" pitchFamily="18" charset="2"/>
              <a:buChar char=""/>
            </a:pPr>
            <a:r>
              <a:rPr lang="en-IE" sz="3000">
                <a:latin typeface="Calibri" panose="020F0502020204030204" pitchFamily="34" charset="0"/>
                <a:cs typeface="Times New Roman" panose="02020603050405020304" pitchFamily="18" charset="0"/>
              </a:rPr>
              <a:t>Inform each FO of its annual allocation</a:t>
            </a:r>
          </a:p>
          <a:p>
            <a:pPr marL="342900" lvl="0" indent="-342900">
              <a:lnSpc>
                <a:spcPct val="107000"/>
              </a:lnSpc>
              <a:buFont typeface="Symbol" panose="05050102010706020507" pitchFamily="18" charset="2"/>
              <a:buChar char=""/>
            </a:pPr>
            <a:r>
              <a:rPr lang="en-IE" sz="3000">
                <a:latin typeface="Calibri" panose="020F0502020204030204" pitchFamily="34" charset="0"/>
                <a:cs typeface="Times New Roman" panose="02020603050405020304" pitchFamily="18" charset="0"/>
              </a:rPr>
              <a:t>Communicate the ETB’s payment schedule to the FOs and advise when they should submit their Drawdown Sheet to the ETB </a:t>
            </a:r>
          </a:p>
          <a:p>
            <a:pPr marL="342900" lvl="0" indent="-342900">
              <a:lnSpc>
                <a:spcPct val="107000"/>
              </a:lnSpc>
              <a:buFont typeface="Symbol" panose="05050102010706020507" pitchFamily="18" charset="2"/>
              <a:buChar char=""/>
            </a:pPr>
            <a:r>
              <a:rPr lang="en-IE" sz="3000">
                <a:latin typeface="Calibri" panose="020F0502020204030204" pitchFamily="34" charset="0"/>
                <a:cs typeface="Times New Roman" panose="02020603050405020304" pitchFamily="18" charset="0"/>
              </a:rPr>
              <a:t>Review the submitted Drawdown Sheet to ensure completeness and accuracy </a:t>
            </a:r>
          </a:p>
          <a:p>
            <a:pPr marL="342900" lvl="0" indent="-342900">
              <a:lnSpc>
                <a:spcPct val="107000"/>
              </a:lnSpc>
              <a:buFont typeface="Symbol" panose="05050102010706020507" pitchFamily="18" charset="2"/>
              <a:buChar char=""/>
            </a:pPr>
            <a:r>
              <a:rPr lang="en-IE" sz="3000">
                <a:latin typeface="Calibri" panose="020F0502020204030204" pitchFamily="34" charset="0"/>
                <a:cs typeface="Times New Roman" panose="02020603050405020304" pitchFamily="18" charset="0"/>
              </a:rPr>
              <a:t>Submit the Drawdown Sheet to the appropriate finance section of your ETB for payment </a:t>
            </a:r>
          </a:p>
          <a:p>
            <a:pPr marL="342900" lvl="0" indent="-342900">
              <a:lnSpc>
                <a:spcPct val="107000"/>
              </a:lnSpc>
              <a:buFont typeface="Symbol" panose="05050102010706020507" pitchFamily="18" charset="2"/>
              <a:buChar char=""/>
            </a:pPr>
            <a:r>
              <a:rPr lang="en-IE" sz="3000">
                <a:latin typeface="Calibri" panose="020F0502020204030204" pitchFamily="34" charset="0"/>
                <a:cs typeface="Times New Roman" panose="02020603050405020304" pitchFamily="18" charset="0"/>
              </a:rPr>
              <a:t>Review the Financial Template to ensure completeness and accuracy </a:t>
            </a:r>
          </a:p>
          <a:p>
            <a:pPr marL="342900" lvl="0" indent="-342900">
              <a:lnSpc>
                <a:spcPct val="107000"/>
              </a:lnSpc>
              <a:buFont typeface="Symbol" panose="05050102010706020507" pitchFamily="18" charset="2"/>
              <a:buChar char=""/>
            </a:pPr>
            <a:r>
              <a:rPr lang="en-IE" sz="3000">
                <a:latin typeface="Calibri" panose="020F0502020204030204" pitchFamily="34" charset="0"/>
                <a:cs typeface="Times New Roman" panose="02020603050405020304" pitchFamily="18" charset="0"/>
              </a:rPr>
              <a:t>Discuss arising budget and spending issues at the PPRM noting that arising issues may be discussed at any stage </a:t>
            </a:r>
          </a:p>
          <a:p>
            <a:pPr marL="342900" lvl="0" indent="-342900">
              <a:lnSpc>
                <a:spcPct val="107000"/>
              </a:lnSpc>
              <a:spcAft>
                <a:spcPts val="800"/>
              </a:spcAft>
              <a:buFont typeface="Symbol" panose="05050102010706020507" pitchFamily="18" charset="2"/>
              <a:buChar char=""/>
            </a:pPr>
            <a:r>
              <a:rPr lang="en-IE" sz="3000">
                <a:latin typeface="Calibri" panose="020F0502020204030204" pitchFamily="34" charset="0"/>
                <a:cs typeface="Times New Roman" panose="02020603050405020304" pitchFamily="18" charset="0"/>
              </a:rPr>
              <a:t>Submit the ‘Quarterly Report’ from the Financial Template for each FO to DCEDIY on a quarterly basis </a:t>
            </a:r>
          </a:p>
          <a:p>
            <a:endParaRPr lang="en-IE"/>
          </a:p>
        </p:txBody>
      </p:sp>
    </p:spTree>
    <p:extLst>
      <p:ext uri="{BB962C8B-B14F-4D97-AF65-F5344CB8AC3E}">
        <p14:creationId xmlns:p14="http://schemas.microsoft.com/office/powerpoint/2010/main" val="18461866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EBA5B-DE9E-433B-865C-85C6B3591D03}"/>
              </a:ext>
            </a:extLst>
          </p:cNvPr>
          <p:cNvSpPr>
            <a:spLocks noGrp="1"/>
          </p:cNvSpPr>
          <p:nvPr>
            <p:ph type="title"/>
          </p:nvPr>
        </p:nvSpPr>
        <p:spPr/>
        <p:txBody>
          <a:bodyPr/>
          <a:lstStyle/>
          <a:p>
            <a:r>
              <a:rPr lang="en-GB"/>
              <a:t>Stakeholder Role: FO</a:t>
            </a:r>
            <a:endParaRPr lang="en-IE"/>
          </a:p>
        </p:txBody>
      </p:sp>
      <p:sp>
        <p:nvSpPr>
          <p:cNvPr id="3" name="Content Placeholder 2">
            <a:extLst>
              <a:ext uri="{FF2B5EF4-FFF2-40B4-BE49-F238E27FC236}">
                <a16:creationId xmlns:a16="http://schemas.microsoft.com/office/drawing/2014/main" id="{651DEB99-62B1-445B-BA4D-B792F24FE44E}"/>
              </a:ext>
            </a:extLst>
          </p:cNvPr>
          <p:cNvSpPr>
            <a:spLocks noGrp="1"/>
          </p:cNvSpPr>
          <p:nvPr>
            <p:ph idx="1"/>
          </p:nvPr>
        </p:nvSpPr>
        <p:spPr>
          <a:xfrm>
            <a:off x="600075" y="1362074"/>
            <a:ext cx="10753725" cy="5495925"/>
          </a:xfrm>
        </p:spPr>
        <p:txBody>
          <a:bodyPr>
            <a:normAutofit fontScale="32500" lnSpcReduction="20000"/>
          </a:bodyPr>
          <a:lstStyle/>
          <a:p>
            <a:pPr marL="342900" indent="-342900">
              <a:lnSpc>
                <a:spcPct val="107000"/>
              </a:lnSpc>
              <a:buFont typeface="Symbol" panose="05050102010706020507" pitchFamily="18" charset="2"/>
              <a:buChar char=""/>
            </a:pPr>
            <a:r>
              <a:rPr lang="en-IE" sz="7700">
                <a:latin typeface="Calibri" panose="020F0502020204030204" pitchFamily="34" charset="0"/>
                <a:cs typeface="Times New Roman" panose="02020603050405020304" pitchFamily="18" charset="0"/>
              </a:rPr>
              <a:t>Download the Drawdown Sheet and Financial Template from the UBU Your Place Your Space website </a:t>
            </a:r>
          </a:p>
          <a:p>
            <a:pPr marL="342900" indent="-342900">
              <a:lnSpc>
                <a:spcPct val="107000"/>
              </a:lnSpc>
              <a:buFont typeface="Symbol" panose="05050102010706020507" pitchFamily="18" charset="2"/>
              <a:buChar char=""/>
            </a:pPr>
            <a:r>
              <a:rPr lang="en-IE" sz="7700">
                <a:latin typeface="Calibri" panose="020F0502020204030204" pitchFamily="34" charset="0"/>
                <a:cs typeface="Times New Roman" panose="02020603050405020304" pitchFamily="18" charset="0"/>
              </a:rPr>
              <a:t>Fill in the Drawdown Sheet and ensure that the drawdown is signed by the appropriate person</a:t>
            </a:r>
          </a:p>
          <a:p>
            <a:pPr marL="342900" indent="-342900">
              <a:lnSpc>
                <a:spcPct val="107000"/>
              </a:lnSpc>
              <a:buFont typeface="Symbol" panose="05050102010706020507" pitchFamily="18" charset="2"/>
              <a:buChar char=""/>
            </a:pPr>
            <a:r>
              <a:rPr lang="en-IE" sz="7700">
                <a:latin typeface="Calibri" panose="020F0502020204030204" pitchFamily="34" charset="0"/>
                <a:cs typeface="Times New Roman" panose="02020603050405020304" pitchFamily="18" charset="0"/>
              </a:rPr>
              <a:t>Submit the Drawdown Sheet to  ETB on a quarterly basis </a:t>
            </a:r>
          </a:p>
          <a:p>
            <a:pPr marL="342900" indent="-342900">
              <a:lnSpc>
                <a:spcPct val="107000"/>
              </a:lnSpc>
              <a:buFont typeface="Symbol" panose="05050102010706020507" pitchFamily="18" charset="2"/>
              <a:buChar char=""/>
            </a:pPr>
            <a:r>
              <a:rPr lang="en-IE" sz="7700">
                <a:latin typeface="Calibri" panose="020F0502020204030204" pitchFamily="34" charset="0"/>
                <a:cs typeface="Times New Roman" panose="02020603050405020304" pitchFamily="18" charset="0"/>
              </a:rPr>
              <a:t>Complete the Financial Template for Strand A, B and C as appropriate, on a monthly basis </a:t>
            </a:r>
          </a:p>
          <a:p>
            <a:pPr marL="342900" indent="-342900">
              <a:lnSpc>
                <a:spcPct val="107000"/>
              </a:lnSpc>
              <a:buFont typeface="Symbol" panose="05050102010706020507" pitchFamily="18" charset="2"/>
              <a:buChar char=""/>
            </a:pPr>
            <a:r>
              <a:rPr lang="en-IE" sz="7700">
                <a:latin typeface="Calibri" panose="020F0502020204030204" pitchFamily="34" charset="0"/>
                <a:cs typeface="Times New Roman" panose="02020603050405020304" pitchFamily="18" charset="0"/>
              </a:rPr>
              <a:t>Ensure that the Financial Template is signed for the appropriate quarter </a:t>
            </a:r>
          </a:p>
          <a:p>
            <a:pPr marL="342900" indent="-342900">
              <a:lnSpc>
                <a:spcPct val="107000"/>
              </a:lnSpc>
              <a:buFont typeface="Symbol" panose="05050102010706020507" pitchFamily="18" charset="2"/>
              <a:buChar char=""/>
            </a:pPr>
            <a:r>
              <a:rPr lang="en-IE" sz="7700">
                <a:latin typeface="Calibri" panose="020F0502020204030204" pitchFamily="34" charset="0"/>
                <a:cs typeface="Times New Roman" panose="02020603050405020304" pitchFamily="18" charset="0"/>
              </a:rPr>
              <a:t>Submit the Financial Template to your ETB on a quarterly basis  </a:t>
            </a:r>
          </a:p>
          <a:p>
            <a:pPr marL="342900" indent="-342900">
              <a:lnSpc>
                <a:spcPct val="107000"/>
              </a:lnSpc>
              <a:spcAft>
                <a:spcPts val="800"/>
              </a:spcAft>
              <a:buFont typeface="Symbol" panose="05050102010706020507" pitchFamily="18" charset="2"/>
              <a:buChar char=""/>
            </a:pPr>
            <a:r>
              <a:rPr lang="en-IE" sz="7700">
                <a:latin typeface="Calibri" panose="020F0502020204030204" pitchFamily="34" charset="0"/>
                <a:cs typeface="Times New Roman" panose="02020603050405020304" pitchFamily="18" charset="0"/>
              </a:rPr>
              <a:t>Raise relevant budget issues with your ETB at the PPRM, noting that arising issues may be discussed at any stage </a:t>
            </a:r>
          </a:p>
          <a:p>
            <a:endParaRPr lang="en-IE"/>
          </a:p>
        </p:txBody>
      </p:sp>
    </p:spTree>
    <p:extLst>
      <p:ext uri="{BB962C8B-B14F-4D97-AF65-F5344CB8AC3E}">
        <p14:creationId xmlns:p14="http://schemas.microsoft.com/office/powerpoint/2010/main" val="20078802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0344C1-D0B4-46AB-9EB8-6F08EDB4C1B3}"/>
              </a:ext>
            </a:extLst>
          </p:cNvPr>
          <p:cNvSpPr>
            <a:spLocks noGrp="1"/>
          </p:cNvSpPr>
          <p:nvPr>
            <p:ph type="title"/>
          </p:nvPr>
        </p:nvSpPr>
        <p:spPr/>
        <p:txBody>
          <a:bodyPr/>
          <a:lstStyle/>
          <a:p>
            <a:r>
              <a:rPr lang="en-GB"/>
              <a:t>ETB: Steps in the process</a:t>
            </a:r>
            <a:endParaRPr lang="en-IE"/>
          </a:p>
        </p:txBody>
      </p:sp>
      <p:sp>
        <p:nvSpPr>
          <p:cNvPr id="3" name="Content Placeholder 2">
            <a:extLst>
              <a:ext uri="{FF2B5EF4-FFF2-40B4-BE49-F238E27FC236}">
                <a16:creationId xmlns:a16="http://schemas.microsoft.com/office/drawing/2014/main" id="{AD7889E4-A5CE-4DD0-9D7A-FB51BA4F7D04}"/>
              </a:ext>
            </a:extLst>
          </p:cNvPr>
          <p:cNvSpPr>
            <a:spLocks noGrp="1"/>
          </p:cNvSpPr>
          <p:nvPr>
            <p:ph idx="1"/>
          </p:nvPr>
        </p:nvSpPr>
        <p:spPr>
          <a:xfrm>
            <a:off x="742950" y="1428750"/>
            <a:ext cx="10610850" cy="4748213"/>
          </a:xfrm>
        </p:spPr>
        <p:txBody>
          <a:bodyPr>
            <a:normAutofit/>
          </a:bodyPr>
          <a:lstStyle/>
          <a:p>
            <a:r>
              <a:rPr lang="en-IE" sz="2500">
                <a:effectLst/>
                <a:latin typeface="Calibri" panose="020F0502020204030204" pitchFamily="34" charset="0"/>
                <a:ea typeface="Calibri" panose="020F0502020204030204" pitchFamily="34" charset="0"/>
                <a:cs typeface="Times New Roman" panose="02020603050405020304" pitchFamily="18" charset="0"/>
              </a:rPr>
              <a:t>Following receipt of the annual DCEDIY allocation letter, the ETB should make a drawdown request to the Department (use the normal drawdown sheet). For quarter one, the ETB may make a drawdown request to the Department based on 25% of the previous year’s allocation, prior to receipt of the DCEDIY allocation letter. For 2021 a notification on this will issue before the end of the year. </a:t>
            </a:r>
          </a:p>
          <a:p>
            <a:r>
              <a:rPr lang="en-IE" sz="2500">
                <a:effectLst/>
                <a:latin typeface="Calibri" panose="020F0502020204030204" pitchFamily="34" charset="0"/>
                <a:ea typeface="Calibri" panose="020F0502020204030204" pitchFamily="34" charset="0"/>
                <a:cs typeface="Times New Roman" panose="02020603050405020304" pitchFamily="18" charset="0"/>
              </a:rPr>
              <a:t>The ETB should inform Funded Organisations under its remit of its allocation under each UBU strand. For quarter one 2021, should the ETB still be awaiting the formal DCEDIY allocation notification, the Department can inform you what the appropriate strand amount should be</a:t>
            </a:r>
          </a:p>
          <a:p>
            <a:r>
              <a:rPr lang="en-IE" sz="2500">
                <a:effectLst/>
                <a:latin typeface="Calibri" panose="020F0502020204030204" pitchFamily="34" charset="0"/>
                <a:ea typeface="Calibri" panose="020F0502020204030204" pitchFamily="34" charset="0"/>
                <a:cs typeface="Times New Roman" panose="02020603050405020304" pitchFamily="18" charset="0"/>
              </a:rPr>
              <a:t>The ETB should also inform the Funded Organisation of its </a:t>
            </a:r>
            <a:r>
              <a:rPr lang="en-IE" sz="2500" b="1">
                <a:effectLst/>
                <a:latin typeface="Calibri" panose="020F0502020204030204" pitchFamily="34" charset="0"/>
                <a:ea typeface="Calibri" panose="020F0502020204030204" pitchFamily="34" charset="0"/>
                <a:cs typeface="Times New Roman" panose="02020603050405020304" pitchFamily="18" charset="0"/>
              </a:rPr>
              <a:t>payment schedule </a:t>
            </a:r>
            <a:r>
              <a:rPr lang="en-IE" sz="2500">
                <a:effectLst/>
                <a:latin typeface="Calibri" panose="020F0502020204030204" pitchFamily="34" charset="0"/>
                <a:ea typeface="Calibri" panose="020F0502020204030204" pitchFamily="34" charset="0"/>
                <a:cs typeface="Times New Roman" panose="02020603050405020304" pitchFamily="18" charset="0"/>
              </a:rPr>
              <a:t>and advise when the Drawdown Sheet should be submitted to the ETB</a:t>
            </a:r>
            <a:endParaRPr lang="en-IE" sz="2500"/>
          </a:p>
        </p:txBody>
      </p:sp>
    </p:spTree>
    <p:extLst>
      <p:ext uri="{BB962C8B-B14F-4D97-AF65-F5344CB8AC3E}">
        <p14:creationId xmlns:p14="http://schemas.microsoft.com/office/powerpoint/2010/main" val="7183860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48719-0EC2-4B75-A6ED-494BF97C1042}"/>
              </a:ext>
            </a:extLst>
          </p:cNvPr>
          <p:cNvSpPr>
            <a:spLocks noGrp="1"/>
          </p:cNvSpPr>
          <p:nvPr>
            <p:ph type="title"/>
          </p:nvPr>
        </p:nvSpPr>
        <p:spPr/>
        <p:txBody>
          <a:bodyPr/>
          <a:lstStyle/>
          <a:p>
            <a:r>
              <a:rPr lang="en-GB" b="1"/>
              <a:t>ETB – Drawdown Sheet </a:t>
            </a:r>
            <a:endParaRPr lang="en-IE" b="1"/>
          </a:p>
        </p:txBody>
      </p:sp>
      <p:sp>
        <p:nvSpPr>
          <p:cNvPr id="3" name="Content Placeholder 2">
            <a:extLst>
              <a:ext uri="{FF2B5EF4-FFF2-40B4-BE49-F238E27FC236}">
                <a16:creationId xmlns:a16="http://schemas.microsoft.com/office/drawing/2014/main" id="{4D84E892-C4E0-4539-A4D4-2EE531948ED3}"/>
              </a:ext>
            </a:extLst>
          </p:cNvPr>
          <p:cNvSpPr>
            <a:spLocks noGrp="1"/>
          </p:cNvSpPr>
          <p:nvPr>
            <p:ph idx="1"/>
          </p:nvPr>
        </p:nvSpPr>
        <p:spPr/>
        <p:txBody>
          <a:bodyPr/>
          <a:lstStyle/>
          <a:p>
            <a:r>
              <a:rPr lang="en-GB"/>
              <a:t>‘For ETB Use Only’</a:t>
            </a:r>
          </a:p>
          <a:p>
            <a:r>
              <a:rPr lang="en-GB"/>
              <a:t>Rows 36-51 ‘unhide’</a:t>
            </a:r>
          </a:p>
          <a:p>
            <a:pPr marL="0" indent="0">
              <a:buNone/>
            </a:pPr>
            <a:r>
              <a:rPr lang="en-GB" b="1"/>
              <a:t>Steps:</a:t>
            </a:r>
          </a:p>
          <a:p>
            <a:pPr marL="514350" indent="-514350">
              <a:buFont typeface="+mj-lt"/>
              <a:buAutoNum type="arabicPeriod"/>
            </a:pPr>
            <a:r>
              <a:rPr lang="en-GB"/>
              <a:t>Highlight row 35-52</a:t>
            </a:r>
          </a:p>
          <a:p>
            <a:pPr marL="514350" indent="-514350">
              <a:buFont typeface="+mj-lt"/>
              <a:buAutoNum type="arabicPeriod"/>
            </a:pPr>
            <a:r>
              <a:rPr lang="en-GB"/>
              <a:t>Right Click</a:t>
            </a:r>
          </a:p>
          <a:p>
            <a:pPr marL="514350" indent="-514350">
              <a:buFont typeface="+mj-lt"/>
              <a:buAutoNum type="arabicPeriod"/>
            </a:pPr>
            <a:r>
              <a:rPr lang="en-GB"/>
              <a:t>Select ‘unhide’</a:t>
            </a:r>
            <a:endParaRPr lang="en-IE"/>
          </a:p>
        </p:txBody>
      </p:sp>
      <p:pic>
        <p:nvPicPr>
          <p:cNvPr id="4" name="Picture 3">
            <a:extLst>
              <a:ext uri="{FF2B5EF4-FFF2-40B4-BE49-F238E27FC236}">
                <a16:creationId xmlns:a16="http://schemas.microsoft.com/office/drawing/2014/main" id="{CABA9957-A465-4864-A046-B50BC51B94D6}"/>
              </a:ext>
            </a:extLst>
          </p:cNvPr>
          <p:cNvPicPr>
            <a:picLocks noChangeAspect="1"/>
          </p:cNvPicPr>
          <p:nvPr/>
        </p:nvPicPr>
        <p:blipFill>
          <a:blip r:embed="rId2"/>
          <a:stretch>
            <a:fillRect/>
          </a:stretch>
        </p:blipFill>
        <p:spPr>
          <a:xfrm>
            <a:off x="5197560" y="1371600"/>
            <a:ext cx="6887760" cy="4724400"/>
          </a:xfrm>
          <a:prstGeom prst="rect">
            <a:avLst/>
          </a:prstGeom>
        </p:spPr>
      </p:pic>
    </p:spTree>
    <p:extLst>
      <p:ext uri="{BB962C8B-B14F-4D97-AF65-F5344CB8AC3E}">
        <p14:creationId xmlns:p14="http://schemas.microsoft.com/office/powerpoint/2010/main" val="1344433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45F65E-8ABD-4399-BE27-D30B48B307F4}"/>
              </a:ext>
            </a:extLst>
          </p:cNvPr>
          <p:cNvSpPr>
            <a:spLocks noGrp="1"/>
          </p:cNvSpPr>
          <p:nvPr>
            <p:ph type="title"/>
          </p:nvPr>
        </p:nvSpPr>
        <p:spPr>
          <a:xfrm>
            <a:off x="718820" y="192405"/>
            <a:ext cx="10515600" cy="1325563"/>
          </a:xfrm>
        </p:spPr>
        <p:txBody>
          <a:bodyPr/>
          <a:lstStyle/>
          <a:p>
            <a:r>
              <a:rPr lang="en-GB" b="1"/>
              <a:t>ETB – Financial Template </a:t>
            </a:r>
            <a:endParaRPr lang="en-IE" b="1"/>
          </a:p>
        </p:txBody>
      </p:sp>
      <p:sp>
        <p:nvSpPr>
          <p:cNvPr id="3" name="Content Placeholder 2">
            <a:extLst>
              <a:ext uri="{FF2B5EF4-FFF2-40B4-BE49-F238E27FC236}">
                <a16:creationId xmlns:a16="http://schemas.microsoft.com/office/drawing/2014/main" id="{62660ADE-BEE3-4FDC-A19F-E84829DCE7C9}"/>
              </a:ext>
            </a:extLst>
          </p:cNvPr>
          <p:cNvSpPr>
            <a:spLocks noGrp="1"/>
          </p:cNvSpPr>
          <p:nvPr>
            <p:ph idx="1"/>
          </p:nvPr>
        </p:nvSpPr>
        <p:spPr>
          <a:xfrm>
            <a:off x="599440" y="1249680"/>
            <a:ext cx="10754360" cy="4927283"/>
          </a:xfrm>
        </p:spPr>
        <p:txBody>
          <a:bodyPr/>
          <a:lstStyle/>
          <a:p>
            <a:r>
              <a:rPr lang="en-IE" sz="2400">
                <a:effectLst/>
                <a:latin typeface="Calibri" panose="020F0502020204030204" pitchFamily="34" charset="0"/>
                <a:ea typeface="Calibri" panose="020F0502020204030204" pitchFamily="34" charset="0"/>
                <a:cs typeface="Times New Roman" panose="02020603050405020304" pitchFamily="18" charset="0"/>
              </a:rPr>
              <a:t> ETB should ensure that it has been checked for completion and accuracy, and that each FO is in compliance with the UBU Policy and Operating Rules or meeting any Action Plan obligations</a:t>
            </a:r>
          </a:p>
          <a:p>
            <a:r>
              <a:rPr lang="en-IE" sz="2400">
                <a:effectLst/>
                <a:latin typeface="Calibri" panose="020F0502020204030204" pitchFamily="34" charset="0"/>
                <a:ea typeface="Calibri" panose="020F0502020204030204" pitchFamily="34" charset="0"/>
                <a:cs typeface="Times New Roman" panose="02020603050405020304" pitchFamily="18" charset="0"/>
              </a:rPr>
              <a:t>Issues should be recorded and communicated to the Funded Organisation at the PPRM meeting. If urgent or of a serious nature, issues should be addressed immediately</a:t>
            </a:r>
            <a:endParaRPr lang="en-IE" sz="2400">
              <a:latin typeface="Calibri" panose="020F0502020204030204" pitchFamily="34" charset="0"/>
              <a:ea typeface="Calibri" panose="020F0502020204030204" pitchFamily="34" charset="0"/>
              <a:cs typeface="Times New Roman" panose="02020603050405020304" pitchFamily="18" charset="0"/>
            </a:endParaRPr>
          </a:p>
          <a:p>
            <a:r>
              <a:rPr lang="en-IE" sz="2400">
                <a:latin typeface="Calibri" panose="020F0502020204030204" pitchFamily="34" charset="0"/>
                <a:ea typeface="Calibri" panose="020F0502020204030204" pitchFamily="34" charset="0"/>
                <a:cs typeface="Times New Roman" panose="02020603050405020304" pitchFamily="18" charset="0"/>
              </a:rPr>
              <a:t>ETBs &amp; FO</a:t>
            </a:r>
            <a:r>
              <a:rPr lang="en-IE" sz="2400">
                <a:effectLst/>
                <a:latin typeface="Calibri" panose="020F0502020204030204" pitchFamily="34" charset="0"/>
                <a:ea typeface="Calibri" panose="020F0502020204030204" pitchFamily="34" charset="0"/>
                <a:cs typeface="Times New Roman" panose="02020603050405020304" pitchFamily="18" charset="0"/>
              </a:rPr>
              <a:t>s can track quarterly spend by clicking on the ‘Quarterly Report’ tab. This will show  by quarter, if </a:t>
            </a:r>
            <a:r>
              <a:rPr lang="en-IE" sz="2400">
                <a:latin typeface="Calibri" panose="020F0502020204030204" pitchFamily="34" charset="0"/>
                <a:ea typeface="Calibri" panose="020F0502020204030204" pitchFamily="34" charset="0"/>
                <a:cs typeface="Times New Roman" panose="02020603050405020304" pitchFamily="18" charset="0"/>
              </a:rPr>
              <a:t> FO </a:t>
            </a:r>
            <a:r>
              <a:rPr lang="en-IE" sz="2400">
                <a:effectLst/>
                <a:latin typeface="Calibri" panose="020F0502020204030204" pitchFamily="34" charset="0"/>
                <a:ea typeface="Calibri" panose="020F0502020204030204" pitchFamily="34" charset="0"/>
                <a:cs typeface="Times New Roman" panose="02020603050405020304" pitchFamily="18" charset="0"/>
              </a:rPr>
              <a:t>has and overspend or underspend. It will also show by quarter, if </a:t>
            </a:r>
            <a:r>
              <a:rPr lang="en-IE" sz="2400">
                <a:latin typeface="Calibri" panose="020F0502020204030204" pitchFamily="34" charset="0"/>
                <a:ea typeface="Calibri" panose="020F0502020204030204" pitchFamily="34" charset="0"/>
                <a:cs typeface="Times New Roman" panose="02020603050405020304" pitchFamily="18" charset="0"/>
              </a:rPr>
              <a:t>FO</a:t>
            </a:r>
            <a:r>
              <a:rPr lang="en-IE" sz="2400">
                <a:effectLst/>
                <a:latin typeface="Calibri" panose="020F0502020204030204" pitchFamily="34" charset="0"/>
                <a:ea typeface="Calibri" panose="020F0502020204030204" pitchFamily="34" charset="0"/>
                <a:cs typeface="Times New Roman" panose="02020603050405020304" pitchFamily="18" charset="0"/>
              </a:rPr>
              <a:t> are meeting the 75/25 rule. You can view the Strand B percentage of </a:t>
            </a:r>
            <a:r>
              <a:rPr lang="en-IE" sz="2400">
                <a:latin typeface="Calibri" panose="020F0502020204030204" pitchFamily="34" charset="0"/>
                <a:cs typeface="Times New Roman" panose="02020603050405020304" pitchFamily="18" charset="0"/>
              </a:rPr>
              <a:t>overall spend.</a:t>
            </a:r>
          </a:p>
        </p:txBody>
      </p:sp>
    </p:spTree>
    <p:extLst>
      <p:ext uri="{BB962C8B-B14F-4D97-AF65-F5344CB8AC3E}">
        <p14:creationId xmlns:p14="http://schemas.microsoft.com/office/powerpoint/2010/main" val="33849417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267A68-B4FC-4C85-AA1C-0325DFA87417}"/>
              </a:ext>
            </a:extLst>
          </p:cNvPr>
          <p:cNvSpPr>
            <a:spLocks noGrp="1"/>
          </p:cNvSpPr>
          <p:nvPr>
            <p:ph type="title"/>
          </p:nvPr>
        </p:nvSpPr>
        <p:spPr/>
        <p:txBody>
          <a:bodyPr/>
          <a:lstStyle/>
          <a:p>
            <a:r>
              <a:rPr lang="en-GB" b="1"/>
              <a:t>ETB – Quarterly Report to DCEDIY</a:t>
            </a:r>
            <a:endParaRPr lang="en-IE" b="1"/>
          </a:p>
        </p:txBody>
      </p:sp>
      <p:sp>
        <p:nvSpPr>
          <p:cNvPr id="3" name="Content Placeholder 2">
            <a:extLst>
              <a:ext uri="{FF2B5EF4-FFF2-40B4-BE49-F238E27FC236}">
                <a16:creationId xmlns:a16="http://schemas.microsoft.com/office/drawing/2014/main" id="{00216A28-C1F7-4FFF-BD9F-EF9972987883}"/>
              </a:ext>
            </a:extLst>
          </p:cNvPr>
          <p:cNvSpPr>
            <a:spLocks noGrp="1"/>
          </p:cNvSpPr>
          <p:nvPr>
            <p:ph idx="1"/>
          </p:nvPr>
        </p:nvSpPr>
        <p:spPr>
          <a:xfrm>
            <a:off x="493160" y="1582220"/>
            <a:ext cx="10860640" cy="5066229"/>
          </a:xfrm>
        </p:spPr>
        <p:txBody>
          <a:bodyPr/>
          <a:lstStyle/>
          <a:p>
            <a:pPr marL="0" indent="0" algn="ctr">
              <a:buNone/>
            </a:pPr>
            <a:r>
              <a:rPr lang="en-GB" sz="4000" b="1"/>
              <a:t>Each quarter ETBs send the quarterly report sheet as a PDF to  DCEDIY</a:t>
            </a:r>
          </a:p>
          <a:p>
            <a:pPr marL="0" indent="0">
              <a:buNone/>
            </a:pPr>
            <a:r>
              <a:rPr lang="en-GB"/>
              <a:t>One Quarterly Report per UBU Unique Identifier </a:t>
            </a:r>
          </a:p>
          <a:p>
            <a:pPr marL="0" indent="0">
              <a:buNone/>
            </a:pPr>
            <a:r>
              <a:rPr lang="en-GB"/>
              <a:t>Steps:</a:t>
            </a:r>
          </a:p>
          <a:p>
            <a:pPr marL="514350" indent="-514350">
              <a:buFont typeface="+mj-lt"/>
              <a:buAutoNum type="arabicPeriod"/>
            </a:pPr>
            <a:r>
              <a:rPr lang="en-GB"/>
              <a:t>On keyboard press </a:t>
            </a:r>
            <a:r>
              <a:rPr lang="en-GB" err="1"/>
              <a:t>Ctrl+P</a:t>
            </a:r>
            <a:r>
              <a:rPr lang="en-GB"/>
              <a:t> Keys</a:t>
            </a:r>
          </a:p>
          <a:p>
            <a:pPr marL="514350" indent="-514350">
              <a:buFont typeface="+mj-lt"/>
              <a:buAutoNum type="arabicPeriod"/>
            </a:pPr>
            <a:r>
              <a:rPr lang="en-GB"/>
              <a:t>Under ‘printer’ select: ‘Microsoft Print to PDF</a:t>
            </a:r>
          </a:p>
          <a:p>
            <a:pPr marL="514350" indent="-514350">
              <a:buFont typeface="+mj-lt"/>
              <a:buAutoNum type="arabicPeriod"/>
            </a:pPr>
            <a:r>
              <a:rPr lang="en-GB"/>
              <a:t>Under settings change ‘portrait orientation to ‘landscape orientation</a:t>
            </a:r>
          </a:p>
          <a:p>
            <a:pPr marL="514350" indent="-514350">
              <a:buFont typeface="+mj-lt"/>
              <a:buAutoNum type="arabicPeriod"/>
            </a:pPr>
            <a:r>
              <a:rPr lang="en-GB"/>
              <a:t>Under settings change ‘no scaling’ to ‘fit sheet on one page’</a:t>
            </a:r>
          </a:p>
          <a:p>
            <a:pPr marL="514350" indent="-514350">
              <a:buFont typeface="+mj-lt"/>
              <a:buAutoNum type="arabicPeriod"/>
            </a:pPr>
            <a:r>
              <a:rPr lang="en-GB"/>
              <a:t>Click print to save </a:t>
            </a:r>
            <a:endParaRPr lang="en-IE"/>
          </a:p>
        </p:txBody>
      </p:sp>
      <p:pic>
        <p:nvPicPr>
          <p:cNvPr id="5" name="Picture 4">
            <a:extLst>
              <a:ext uri="{FF2B5EF4-FFF2-40B4-BE49-F238E27FC236}">
                <a16:creationId xmlns:a16="http://schemas.microsoft.com/office/drawing/2014/main" id="{53D1C255-EE5B-4BD6-8C49-41F8AC70A032}"/>
              </a:ext>
            </a:extLst>
          </p:cNvPr>
          <p:cNvPicPr>
            <a:picLocks noChangeAspect="1"/>
          </p:cNvPicPr>
          <p:nvPr/>
        </p:nvPicPr>
        <p:blipFill>
          <a:blip r:embed="rId2"/>
          <a:stretch>
            <a:fillRect/>
          </a:stretch>
        </p:blipFill>
        <p:spPr>
          <a:xfrm>
            <a:off x="7868544" y="2751319"/>
            <a:ext cx="3679613" cy="443944"/>
          </a:xfrm>
          <a:prstGeom prst="rect">
            <a:avLst/>
          </a:prstGeom>
        </p:spPr>
      </p:pic>
    </p:spTree>
    <p:extLst>
      <p:ext uri="{BB962C8B-B14F-4D97-AF65-F5344CB8AC3E}">
        <p14:creationId xmlns:p14="http://schemas.microsoft.com/office/powerpoint/2010/main" val="6230941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9E2DC1-31A4-4094-9ACD-C538BA7AC043}"/>
              </a:ext>
            </a:extLst>
          </p:cNvPr>
          <p:cNvSpPr>
            <a:spLocks noGrp="1"/>
          </p:cNvSpPr>
          <p:nvPr>
            <p:ph type="title"/>
          </p:nvPr>
        </p:nvSpPr>
        <p:spPr/>
        <p:txBody>
          <a:bodyPr/>
          <a:lstStyle/>
          <a:p>
            <a:r>
              <a:rPr lang="en-GB" b="1"/>
              <a:t>ETB – Quarterly Report to DCEDIY</a:t>
            </a:r>
            <a:endParaRPr lang="en-IE" b="1"/>
          </a:p>
        </p:txBody>
      </p:sp>
      <p:pic>
        <p:nvPicPr>
          <p:cNvPr id="7" name="Content Placeholder 6">
            <a:extLst>
              <a:ext uri="{FF2B5EF4-FFF2-40B4-BE49-F238E27FC236}">
                <a16:creationId xmlns:a16="http://schemas.microsoft.com/office/drawing/2014/main" id="{3365225C-27C7-4A0F-B270-1E269FB5E954}"/>
              </a:ext>
            </a:extLst>
          </p:cNvPr>
          <p:cNvPicPr>
            <a:picLocks noGrp="1" noChangeAspect="1"/>
          </p:cNvPicPr>
          <p:nvPr>
            <p:ph idx="1"/>
          </p:nvPr>
        </p:nvPicPr>
        <p:blipFill>
          <a:blip r:embed="rId2"/>
          <a:stretch>
            <a:fillRect/>
          </a:stretch>
        </p:blipFill>
        <p:spPr>
          <a:xfrm>
            <a:off x="1341120" y="1443038"/>
            <a:ext cx="7396480" cy="5181282"/>
          </a:xfrm>
          <a:prstGeom prst="rect">
            <a:avLst/>
          </a:prstGeom>
        </p:spPr>
      </p:pic>
    </p:spTree>
    <p:extLst>
      <p:ext uri="{BB962C8B-B14F-4D97-AF65-F5344CB8AC3E}">
        <p14:creationId xmlns:p14="http://schemas.microsoft.com/office/powerpoint/2010/main" val="10749566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402A2-E6AA-4F38-B117-556C86FEA1A2}"/>
              </a:ext>
            </a:extLst>
          </p:cNvPr>
          <p:cNvSpPr>
            <a:spLocks noGrp="1"/>
          </p:cNvSpPr>
          <p:nvPr>
            <p:ph type="title"/>
          </p:nvPr>
        </p:nvSpPr>
        <p:spPr>
          <a:xfrm>
            <a:off x="380143" y="365125"/>
            <a:ext cx="10973657" cy="1325563"/>
          </a:xfrm>
        </p:spPr>
        <p:txBody>
          <a:bodyPr/>
          <a:lstStyle/>
          <a:p>
            <a:r>
              <a:rPr lang="en-GB" b="1"/>
              <a:t>ETB Quarterly Report Submission:</a:t>
            </a:r>
            <a:endParaRPr lang="en-IE" b="1"/>
          </a:p>
        </p:txBody>
      </p:sp>
      <p:sp>
        <p:nvSpPr>
          <p:cNvPr id="3" name="Content Placeholder 2">
            <a:extLst>
              <a:ext uri="{FF2B5EF4-FFF2-40B4-BE49-F238E27FC236}">
                <a16:creationId xmlns:a16="http://schemas.microsoft.com/office/drawing/2014/main" id="{F9B2E288-FBEE-4B74-B253-CCC7CFED6B33}"/>
              </a:ext>
            </a:extLst>
          </p:cNvPr>
          <p:cNvSpPr>
            <a:spLocks noGrp="1"/>
          </p:cNvSpPr>
          <p:nvPr>
            <p:ph idx="1"/>
          </p:nvPr>
        </p:nvSpPr>
        <p:spPr>
          <a:xfrm>
            <a:off x="482885" y="1438382"/>
            <a:ext cx="10973657" cy="4728308"/>
          </a:xfrm>
        </p:spPr>
        <p:txBody>
          <a:bodyPr/>
          <a:lstStyle/>
          <a:p>
            <a:pPr marL="0" indent="0">
              <a:buNone/>
            </a:pPr>
            <a:r>
              <a:rPr lang="en-IE"/>
              <a:t>ETBs submit a ‘Quarterly Report’ per Unique Identifier in a PDF format to </a:t>
            </a:r>
          </a:p>
          <a:p>
            <a:pPr marL="0" indent="0">
              <a:buNone/>
            </a:pPr>
            <a:r>
              <a:rPr lang="en-IE"/>
              <a:t>the Compliance Inbox </a:t>
            </a:r>
            <a:r>
              <a:rPr lang="en-IE">
                <a:hlinkClick r:id="rId2">
                  <a:extLst>
                    <a:ext uri="{A12FA001-AC4F-418D-AE19-62706E023703}">
                      <ahyp:hlinkClr xmlns:ahyp="http://schemas.microsoft.com/office/drawing/2018/hyperlinkcolor" val="tx"/>
                    </a:ext>
                  </a:extLst>
                </a:hlinkClick>
              </a:rPr>
              <a:t>YAUCompliance@equality.gov.ie</a:t>
            </a:r>
            <a:endParaRPr lang="en-IE"/>
          </a:p>
          <a:p>
            <a:pPr marL="0" indent="0">
              <a:buNone/>
            </a:pPr>
            <a:endParaRPr lang="en-IE"/>
          </a:p>
          <a:p>
            <a:pPr marL="0" indent="0">
              <a:buNone/>
            </a:pPr>
            <a:r>
              <a:rPr lang="en-IE" b="1"/>
              <a:t>Key Dates For ETB Submissions 2021:</a:t>
            </a:r>
          </a:p>
          <a:p>
            <a:pPr marL="0" indent="0">
              <a:buNone/>
            </a:pPr>
            <a:r>
              <a:rPr lang="en-IE"/>
              <a:t>Submit Q1 by 31st May 2021</a:t>
            </a:r>
          </a:p>
          <a:p>
            <a:pPr marL="0" indent="0">
              <a:buNone/>
            </a:pPr>
            <a:r>
              <a:rPr lang="en-IE"/>
              <a:t>Submit Q2 by 31st August 2021</a:t>
            </a:r>
          </a:p>
          <a:p>
            <a:pPr marL="0" indent="0">
              <a:buNone/>
            </a:pPr>
            <a:r>
              <a:rPr lang="en-IE"/>
              <a:t>Submit Q3 by 30th November 2021</a:t>
            </a:r>
          </a:p>
          <a:p>
            <a:pPr marL="0" indent="0">
              <a:buNone/>
            </a:pPr>
            <a:r>
              <a:rPr lang="en-IE"/>
              <a:t>Submit Q4 no later than 28th February 2022</a:t>
            </a:r>
          </a:p>
          <a:p>
            <a:endParaRPr lang="en-IE"/>
          </a:p>
        </p:txBody>
      </p:sp>
    </p:spTree>
    <p:extLst>
      <p:ext uri="{BB962C8B-B14F-4D97-AF65-F5344CB8AC3E}">
        <p14:creationId xmlns:p14="http://schemas.microsoft.com/office/powerpoint/2010/main" val="17230780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EFD42E2-C77B-4FBB-9BF3-80FFA47F9BA1}"/>
              </a:ext>
            </a:extLst>
          </p:cNvPr>
          <p:cNvPicPr>
            <a:picLocks noChangeAspect="1"/>
          </p:cNvPicPr>
          <p:nvPr/>
        </p:nvPicPr>
        <p:blipFill>
          <a:blip r:embed="rId2"/>
          <a:stretch>
            <a:fillRect/>
          </a:stretch>
        </p:blipFill>
        <p:spPr>
          <a:xfrm>
            <a:off x="890587" y="1004887"/>
            <a:ext cx="10410825" cy="4848225"/>
          </a:xfrm>
          <a:prstGeom prst="rect">
            <a:avLst/>
          </a:prstGeom>
        </p:spPr>
      </p:pic>
      <p:sp>
        <p:nvSpPr>
          <p:cNvPr id="3" name="TextBox 2">
            <a:extLst>
              <a:ext uri="{FF2B5EF4-FFF2-40B4-BE49-F238E27FC236}">
                <a16:creationId xmlns:a16="http://schemas.microsoft.com/office/drawing/2014/main" id="{A3F3EAB0-7723-4292-9785-33586D6314F9}"/>
              </a:ext>
            </a:extLst>
          </p:cNvPr>
          <p:cNvSpPr txBox="1"/>
          <p:nvPr/>
        </p:nvSpPr>
        <p:spPr>
          <a:xfrm>
            <a:off x="657546" y="215757"/>
            <a:ext cx="10767317" cy="861774"/>
          </a:xfrm>
          <a:prstGeom prst="rect">
            <a:avLst/>
          </a:prstGeom>
          <a:noFill/>
        </p:spPr>
        <p:txBody>
          <a:bodyPr wrap="square" rtlCol="0">
            <a:spAutoFit/>
          </a:bodyPr>
          <a:lstStyle/>
          <a:p>
            <a:r>
              <a:rPr lang="en-GB" sz="3200" b="1"/>
              <a:t>Quick Guide: </a:t>
            </a:r>
            <a:r>
              <a:rPr lang="en-GB" sz="3200"/>
              <a:t>POEF Document Section 6 p. 42-43 </a:t>
            </a:r>
          </a:p>
          <a:p>
            <a:endParaRPr lang="en-IE"/>
          </a:p>
        </p:txBody>
      </p:sp>
    </p:spTree>
    <p:extLst>
      <p:ext uri="{BB962C8B-B14F-4D97-AF65-F5344CB8AC3E}">
        <p14:creationId xmlns:p14="http://schemas.microsoft.com/office/powerpoint/2010/main" val="11834530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843577-F058-4CF6-BD8A-49F2EB94FBC4}"/>
              </a:ext>
            </a:extLst>
          </p:cNvPr>
          <p:cNvSpPr>
            <a:spLocks noGrp="1"/>
          </p:cNvSpPr>
          <p:nvPr>
            <p:ph type="title"/>
          </p:nvPr>
        </p:nvSpPr>
        <p:spPr>
          <a:xfrm>
            <a:off x="550524" y="190464"/>
            <a:ext cx="10515600" cy="1325563"/>
          </a:xfrm>
        </p:spPr>
        <p:txBody>
          <a:bodyPr/>
          <a:lstStyle/>
          <a:p>
            <a:r>
              <a:rPr lang="en-GB" b="1"/>
              <a:t>Quick Guide – ETBs </a:t>
            </a:r>
            <a:endParaRPr lang="en-IE" b="1"/>
          </a:p>
        </p:txBody>
      </p:sp>
      <p:sp>
        <p:nvSpPr>
          <p:cNvPr id="3" name="Content Placeholder 2">
            <a:extLst>
              <a:ext uri="{FF2B5EF4-FFF2-40B4-BE49-F238E27FC236}">
                <a16:creationId xmlns:a16="http://schemas.microsoft.com/office/drawing/2014/main" id="{5F44C5D6-73E0-428C-8754-5BFE5C57CA99}"/>
              </a:ext>
            </a:extLst>
          </p:cNvPr>
          <p:cNvSpPr>
            <a:spLocks noGrp="1"/>
          </p:cNvSpPr>
          <p:nvPr>
            <p:ph idx="1"/>
          </p:nvPr>
        </p:nvSpPr>
        <p:spPr>
          <a:xfrm>
            <a:off x="410966" y="1171254"/>
            <a:ext cx="10942834" cy="5005709"/>
          </a:xfrm>
        </p:spPr>
        <p:txBody>
          <a:bodyPr>
            <a:normAutofit fontScale="77500" lnSpcReduction="20000"/>
          </a:bodyPr>
          <a:lstStyle/>
          <a:p>
            <a:pPr marL="0" indent="0">
              <a:buNone/>
            </a:pPr>
            <a:endParaRPr lang="en-GB"/>
          </a:p>
          <a:p>
            <a:pPr marL="0" indent="0">
              <a:buNone/>
            </a:pPr>
            <a:r>
              <a:rPr lang="en-GB" sz="3800"/>
              <a:t>POEF Document Section 6 p. 42-43 </a:t>
            </a:r>
          </a:p>
          <a:p>
            <a:pPr marL="0" indent="0">
              <a:buNone/>
            </a:pPr>
            <a:endParaRPr lang="en-GB"/>
          </a:p>
          <a:p>
            <a:pPr marL="0" indent="0">
              <a:buNone/>
            </a:pPr>
            <a:r>
              <a:rPr lang="en-GB" b="1"/>
              <a:t>Q1 2021– ETB</a:t>
            </a:r>
          </a:p>
          <a:p>
            <a:r>
              <a:rPr lang="en-GB"/>
              <a:t>Inform FO of annual allocation and ETB drawdown/payment dates </a:t>
            </a:r>
          </a:p>
          <a:p>
            <a:r>
              <a:rPr lang="en-GB"/>
              <a:t>Make drawdown request to Department </a:t>
            </a:r>
          </a:p>
          <a:p>
            <a:r>
              <a:rPr lang="en-GB"/>
              <a:t>Process Drawdown Sheet from FO and issue payment</a:t>
            </a:r>
          </a:p>
          <a:p>
            <a:pPr marL="0" indent="0">
              <a:buNone/>
            </a:pPr>
            <a:r>
              <a:rPr lang="en-GB" b="1"/>
              <a:t>Q2  2021 – ETB</a:t>
            </a:r>
          </a:p>
          <a:p>
            <a:r>
              <a:rPr lang="en-GB"/>
              <a:t>Make drawdown request to Department </a:t>
            </a:r>
          </a:p>
          <a:p>
            <a:r>
              <a:rPr lang="en-GB"/>
              <a:t>Process Q2 Drawdown Sheet from FO and issue payment </a:t>
            </a:r>
          </a:p>
          <a:p>
            <a:r>
              <a:rPr lang="en-GB"/>
              <a:t>Review Q1 Financial Template </a:t>
            </a:r>
          </a:p>
          <a:p>
            <a:r>
              <a:rPr lang="en-GB"/>
              <a:t>Submit Q1 quarterly report to DCEDIY by 31 May </a:t>
            </a:r>
          </a:p>
          <a:p>
            <a:r>
              <a:rPr lang="en-GB"/>
              <a:t>Engage on issues at PPRM or directly </a:t>
            </a:r>
            <a:endParaRPr lang="en-IE"/>
          </a:p>
        </p:txBody>
      </p:sp>
    </p:spTree>
    <p:extLst>
      <p:ext uri="{BB962C8B-B14F-4D97-AF65-F5344CB8AC3E}">
        <p14:creationId xmlns:p14="http://schemas.microsoft.com/office/powerpoint/2010/main" val="36015687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79E4BD-340A-4C56-A248-063C59FC9ACE}"/>
              </a:ext>
            </a:extLst>
          </p:cNvPr>
          <p:cNvSpPr>
            <a:spLocks noGrp="1"/>
          </p:cNvSpPr>
          <p:nvPr>
            <p:ph type="title"/>
          </p:nvPr>
        </p:nvSpPr>
        <p:spPr>
          <a:xfrm>
            <a:off x="334766" y="220894"/>
            <a:ext cx="10603787" cy="991457"/>
          </a:xfrm>
        </p:spPr>
        <p:txBody>
          <a:bodyPr/>
          <a:lstStyle/>
          <a:p>
            <a:r>
              <a:rPr lang="en-GB" b="1"/>
              <a:t>Quick Guide – ETBs  (cont.)</a:t>
            </a:r>
            <a:endParaRPr lang="en-IE"/>
          </a:p>
        </p:txBody>
      </p:sp>
      <p:sp>
        <p:nvSpPr>
          <p:cNvPr id="3" name="Content Placeholder 2">
            <a:extLst>
              <a:ext uri="{FF2B5EF4-FFF2-40B4-BE49-F238E27FC236}">
                <a16:creationId xmlns:a16="http://schemas.microsoft.com/office/drawing/2014/main" id="{E7A1FE65-38CC-4CEE-A13F-4780A1F8B622}"/>
              </a:ext>
            </a:extLst>
          </p:cNvPr>
          <p:cNvSpPr>
            <a:spLocks noGrp="1"/>
          </p:cNvSpPr>
          <p:nvPr>
            <p:ph idx="1"/>
          </p:nvPr>
        </p:nvSpPr>
        <p:spPr>
          <a:xfrm>
            <a:off x="349321" y="965771"/>
            <a:ext cx="11106364" cy="5671335"/>
          </a:xfrm>
        </p:spPr>
        <p:txBody>
          <a:bodyPr>
            <a:normAutofit fontScale="77500" lnSpcReduction="20000"/>
          </a:bodyPr>
          <a:lstStyle/>
          <a:p>
            <a:pPr marL="0" indent="0">
              <a:buNone/>
            </a:pPr>
            <a:r>
              <a:rPr lang="en-GB" b="1"/>
              <a:t>Q3  2021 – ETB</a:t>
            </a:r>
          </a:p>
          <a:p>
            <a:r>
              <a:rPr lang="en-GB"/>
              <a:t>Make drawdown request to Department </a:t>
            </a:r>
          </a:p>
          <a:p>
            <a:r>
              <a:rPr lang="en-GB"/>
              <a:t>Process Q3 Drawdown Sheet from FO and issue payment </a:t>
            </a:r>
          </a:p>
          <a:p>
            <a:r>
              <a:rPr lang="en-GB"/>
              <a:t>Review Q2 Financial Template </a:t>
            </a:r>
          </a:p>
          <a:p>
            <a:r>
              <a:rPr lang="en-GB"/>
              <a:t>Submit Q2 quarterly report to DCEDIY by 31 August</a:t>
            </a:r>
          </a:p>
          <a:p>
            <a:r>
              <a:rPr lang="en-GB"/>
              <a:t>Engage on issues at PPRM or directly</a:t>
            </a:r>
          </a:p>
          <a:p>
            <a:r>
              <a:rPr lang="en-GB"/>
              <a:t>Look at underspends or overspends</a:t>
            </a:r>
          </a:p>
          <a:p>
            <a:pPr marL="0" indent="0">
              <a:buNone/>
            </a:pPr>
            <a:r>
              <a:rPr lang="en-GB" b="1"/>
              <a:t>Q4 2021 – ETB</a:t>
            </a:r>
          </a:p>
          <a:p>
            <a:r>
              <a:rPr lang="en-GB"/>
              <a:t>Make drawdown request to Department </a:t>
            </a:r>
          </a:p>
          <a:p>
            <a:r>
              <a:rPr lang="en-GB"/>
              <a:t>Process Q4 Drawdown Sheet from FO and issue payment </a:t>
            </a:r>
          </a:p>
          <a:p>
            <a:r>
              <a:rPr lang="en-GB"/>
              <a:t>Review Q3 Financial Template </a:t>
            </a:r>
          </a:p>
          <a:p>
            <a:r>
              <a:rPr lang="en-GB"/>
              <a:t>Submit Q3 quarterly report to DCEDIY by 30</a:t>
            </a:r>
            <a:r>
              <a:rPr lang="en-GB" baseline="30000"/>
              <a:t>th</a:t>
            </a:r>
            <a:r>
              <a:rPr lang="en-GB"/>
              <a:t> November</a:t>
            </a:r>
          </a:p>
          <a:p>
            <a:r>
              <a:rPr lang="en-GB"/>
              <a:t>Engage on issues at PPRM or directly</a:t>
            </a:r>
          </a:p>
          <a:p>
            <a:pPr marL="0" indent="0">
              <a:buNone/>
            </a:pPr>
            <a:r>
              <a:rPr lang="en-GB" b="1"/>
              <a:t>Q1  2022 – ETB</a:t>
            </a:r>
          </a:p>
          <a:p>
            <a:r>
              <a:rPr lang="en-GB"/>
              <a:t>Send full Financial Template to Department no later than 28 February 2022</a:t>
            </a:r>
          </a:p>
          <a:p>
            <a:pPr marL="0" indent="0">
              <a:buNone/>
            </a:pPr>
            <a:endParaRPr lang="en-GB"/>
          </a:p>
        </p:txBody>
      </p:sp>
    </p:spTree>
    <p:extLst>
      <p:ext uri="{BB962C8B-B14F-4D97-AF65-F5344CB8AC3E}">
        <p14:creationId xmlns:p14="http://schemas.microsoft.com/office/powerpoint/2010/main" val="10466388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740EC7-6576-4FE2-99DA-F2876C7A43E7}"/>
              </a:ext>
            </a:extLst>
          </p:cNvPr>
          <p:cNvSpPr>
            <a:spLocks noGrp="1"/>
          </p:cNvSpPr>
          <p:nvPr>
            <p:ph type="title"/>
          </p:nvPr>
        </p:nvSpPr>
        <p:spPr/>
        <p:txBody>
          <a:bodyPr/>
          <a:lstStyle/>
          <a:p>
            <a:r>
              <a:rPr lang="en-GB" dirty="0"/>
              <a:t>E</a:t>
            </a:r>
            <a:r>
              <a:rPr lang="en-IE" dirty="0"/>
              <a:t>TBs Advise FO </a:t>
            </a:r>
          </a:p>
        </p:txBody>
      </p:sp>
      <p:sp>
        <p:nvSpPr>
          <p:cNvPr id="3" name="Content Placeholder 2">
            <a:extLst>
              <a:ext uri="{FF2B5EF4-FFF2-40B4-BE49-F238E27FC236}">
                <a16:creationId xmlns:a16="http://schemas.microsoft.com/office/drawing/2014/main" id="{F68FBA36-9F67-4EF0-839B-25DD1573F6C0}"/>
              </a:ext>
            </a:extLst>
          </p:cNvPr>
          <p:cNvSpPr>
            <a:spLocks noGrp="1"/>
          </p:cNvSpPr>
          <p:nvPr>
            <p:ph idx="1"/>
          </p:nvPr>
        </p:nvSpPr>
        <p:spPr>
          <a:xfrm>
            <a:off x="400692" y="1690688"/>
            <a:ext cx="10953108" cy="4974887"/>
          </a:xfrm>
        </p:spPr>
        <p:txBody>
          <a:bodyPr/>
          <a:lstStyle/>
          <a:p>
            <a:pPr marL="0" indent="0">
              <a:buNone/>
            </a:pPr>
            <a:r>
              <a:rPr lang="en-IE" sz="3200" dirty="0"/>
              <a:t>Role of the ETB to advise FO:</a:t>
            </a:r>
          </a:p>
          <a:p>
            <a:r>
              <a:rPr lang="en-IE" sz="3200" dirty="0"/>
              <a:t>Allocation for the period </a:t>
            </a:r>
            <a:r>
              <a:rPr lang="en-IE" sz="3200"/>
              <a:t>per Strand </a:t>
            </a:r>
            <a:r>
              <a:rPr lang="en-IE" sz="3200" dirty="0"/>
              <a:t>– this will be in the allocation letter</a:t>
            </a:r>
          </a:p>
          <a:p>
            <a:r>
              <a:rPr lang="en-IE" sz="3200" dirty="0"/>
              <a:t>Schedule of payments &amp; Drawdown Dates</a:t>
            </a:r>
          </a:p>
          <a:p>
            <a:r>
              <a:rPr lang="en-IE" sz="3200" dirty="0"/>
              <a:t>How to make a submission – email address etc. </a:t>
            </a:r>
          </a:p>
          <a:p>
            <a:r>
              <a:rPr lang="en-IE" sz="3200" dirty="0"/>
              <a:t>Additional documents required by the ETB to make the quarterly payment </a:t>
            </a:r>
          </a:p>
          <a:p>
            <a:pPr marL="0" indent="0">
              <a:buNone/>
            </a:pPr>
            <a:endParaRPr lang="en-IE" dirty="0"/>
          </a:p>
        </p:txBody>
      </p:sp>
    </p:spTree>
    <p:extLst>
      <p:ext uri="{BB962C8B-B14F-4D97-AF65-F5344CB8AC3E}">
        <p14:creationId xmlns:p14="http://schemas.microsoft.com/office/powerpoint/2010/main" val="14719874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CCB891-6A08-4DC3-B179-DE63C80D508A}"/>
              </a:ext>
            </a:extLst>
          </p:cNvPr>
          <p:cNvSpPr>
            <a:spLocks noGrp="1"/>
          </p:cNvSpPr>
          <p:nvPr>
            <p:ph type="title"/>
          </p:nvPr>
        </p:nvSpPr>
        <p:spPr/>
        <p:txBody>
          <a:bodyPr/>
          <a:lstStyle/>
          <a:p>
            <a:r>
              <a:rPr lang="en-GB" b="1" dirty="0"/>
              <a:t>Key Information: FO Sheet &amp; Template</a:t>
            </a:r>
            <a:endParaRPr lang="en-IE" b="1" dirty="0"/>
          </a:p>
        </p:txBody>
      </p:sp>
      <p:sp>
        <p:nvSpPr>
          <p:cNvPr id="3" name="Content Placeholder 2">
            <a:extLst>
              <a:ext uri="{FF2B5EF4-FFF2-40B4-BE49-F238E27FC236}">
                <a16:creationId xmlns:a16="http://schemas.microsoft.com/office/drawing/2014/main" id="{CC27C856-E875-4826-B130-4FAFD1CB566A}"/>
              </a:ext>
            </a:extLst>
          </p:cNvPr>
          <p:cNvSpPr>
            <a:spLocks noGrp="1"/>
          </p:cNvSpPr>
          <p:nvPr>
            <p:ph idx="1"/>
          </p:nvPr>
        </p:nvSpPr>
        <p:spPr>
          <a:xfrm>
            <a:off x="667820" y="1366463"/>
            <a:ext cx="11363218" cy="4810500"/>
          </a:xfrm>
        </p:spPr>
        <p:txBody>
          <a:bodyPr>
            <a:normAutofit/>
          </a:bodyPr>
          <a:lstStyle/>
          <a:p>
            <a:r>
              <a:rPr lang="en-IE" dirty="0"/>
              <a:t>Excel version</a:t>
            </a:r>
          </a:p>
          <a:p>
            <a:r>
              <a:rPr lang="en-IE" dirty="0"/>
              <a:t>Access drawdown sheet &amp; financial template on </a:t>
            </a:r>
            <a:r>
              <a:rPr lang="en-IE" dirty="0">
                <a:hlinkClick r:id="rId2"/>
              </a:rPr>
              <a:t>www.ubu.gov.ie/resources</a:t>
            </a:r>
            <a:r>
              <a:rPr lang="en-IE" dirty="0"/>
              <a:t> </a:t>
            </a:r>
          </a:p>
          <a:p>
            <a:r>
              <a:rPr lang="en-IE" b="1" dirty="0"/>
              <a:t>NOTE: </a:t>
            </a:r>
            <a:r>
              <a:rPr lang="en-IE" dirty="0"/>
              <a:t>it is important that FO select the correct ETB</a:t>
            </a:r>
          </a:p>
          <a:p>
            <a:endParaRPr lang="en-IE" dirty="0"/>
          </a:p>
        </p:txBody>
      </p:sp>
      <p:pic>
        <p:nvPicPr>
          <p:cNvPr id="4" name="Picture 3">
            <a:extLst>
              <a:ext uri="{FF2B5EF4-FFF2-40B4-BE49-F238E27FC236}">
                <a16:creationId xmlns:a16="http://schemas.microsoft.com/office/drawing/2014/main" id="{53565BC1-795D-44DF-9BF1-B8E8D8C7C22B}"/>
              </a:ext>
            </a:extLst>
          </p:cNvPr>
          <p:cNvPicPr/>
          <p:nvPr/>
        </p:nvPicPr>
        <p:blipFill>
          <a:blip r:embed="rId3"/>
          <a:stretch>
            <a:fillRect/>
          </a:stretch>
        </p:blipFill>
        <p:spPr>
          <a:xfrm>
            <a:off x="667820" y="3770616"/>
            <a:ext cx="5578868" cy="2167847"/>
          </a:xfrm>
          <a:prstGeom prst="rect">
            <a:avLst/>
          </a:prstGeom>
        </p:spPr>
      </p:pic>
      <p:sp>
        <p:nvSpPr>
          <p:cNvPr id="5" name="Arrow: Right 4">
            <a:extLst>
              <a:ext uri="{FF2B5EF4-FFF2-40B4-BE49-F238E27FC236}">
                <a16:creationId xmlns:a16="http://schemas.microsoft.com/office/drawing/2014/main" id="{9EF4781B-3290-4EB8-B4D7-563EA865F299}"/>
              </a:ext>
            </a:extLst>
          </p:cNvPr>
          <p:cNvSpPr/>
          <p:nvPr/>
        </p:nvSpPr>
        <p:spPr>
          <a:xfrm>
            <a:off x="5753527" y="5276328"/>
            <a:ext cx="2774023" cy="43041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TextBox 5">
            <a:extLst>
              <a:ext uri="{FF2B5EF4-FFF2-40B4-BE49-F238E27FC236}">
                <a16:creationId xmlns:a16="http://schemas.microsoft.com/office/drawing/2014/main" id="{0AFBDF57-AD62-4071-BD7A-DBC73B284100}"/>
              </a:ext>
            </a:extLst>
          </p:cNvPr>
          <p:cNvSpPr txBox="1"/>
          <p:nvPr/>
        </p:nvSpPr>
        <p:spPr>
          <a:xfrm>
            <a:off x="8650839" y="4099389"/>
            <a:ext cx="3256909" cy="1938992"/>
          </a:xfrm>
          <a:prstGeom prst="rect">
            <a:avLst/>
          </a:prstGeom>
          <a:noFill/>
        </p:spPr>
        <p:txBody>
          <a:bodyPr wrap="square" rtlCol="0">
            <a:spAutoFit/>
          </a:bodyPr>
          <a:lstStyle/>
          <a:p>
            <a:r>
              <a:rPr lang="en-GB" sz="2000" b="1" dirty="0"/>
              <a:t>Right side of the drawdown sheet &amp; financial template.  Arrow will give a drop down of all ETBs in alphabetical order.  When ETB is selected the logo will appear. </a:t>
            </a:r>
            <a:endParaRPr lang="en-IE" sz="2000" b="1" dirty="0"/>
          </a:p>
        </p:txBody>
      </p:sp>
    </p:spTree>
    <p:extLst>
      <p:ext uri="{BB962C8B-B14F-4D97-AF65-F5344CB8AC3E}">
        <p14:creationId xmlns:p14="http://schemas.microsoft.com/office/powerpoint/2010/main" val="34217332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89CB3A-328B-4ACA-8DB1-B9079D785BDB}"/>
              </a:ext>
            </a:extLst>
          </p:cNvPr>
          <p:cNvSpPr>
            <a:spLocks noGrp="1"/>
          </p:cNvSpPr>
          <p:nvPr>
            <p:ph type="title"/>
          </p:nvPr>
        </p:nvSpPr>
        <p:spPr/>
        <p:txBody>
          <a:bodyPr/>
          <a:lstStyle/>
          <a:p>
            <a:r>
              <a:rPr lang="en-GB" b="1" dirty="0"/>
              <a:t>Key Information: FO Sheet &amp; Template</a:t>
            </a:r>
            <a:endParaRPr lang="en-IE" dirty="0"/>
          </a:p>
        </p:txBody>
      </p:sp>
      <p:sp>
        <p:nvSpPr>
          <p:cNvPr id="3" name="Content Placeholder 2">
            <a:extLst>
              <a:ext uri="{FF2B5EF4-FFF2-40B4-BE49-F238E27FC236}">
                <a16:creationId xmlns:a16="http://schemas.microsoft.com/office/drawing/2014/main" id="{735648EE-C883-4B25-8D3F-B0901231A24C}"/>
              </a:ext>
            </a:extLst>
          </p:cNvPr>
          <p:cNvSpPr>
            <a:spLocks noGrp="1"/>
          </p:cNvSpPr>
          <p:nvPr>
            <p:ph idx="1"/>
          </p:nvPr>
        </p:nvSpPr>
        <p:spPr>
          <a:xfrm>
            <a:off x="636998" y="1469204"/>
            <a:ext cx="10716802" cy="4707759"/>
          </a:xfrm>
        </p:spPr>
        <p:txBody>
          <a:bodyPr/>
          <a:lstStyle/>
          <a:p>
            <a:r>
              <a:rPr lang="en-IE" dirty="0"/>
              <a:t>Guidance - FAQ &amp; Pop up boxes &amp; Section 6 POEF </a:t>
            </a:r>
          </a:p>
          <a:p>
            <a:r>
              <a:rPr lang="en-IE" dirty="0"/>
              <a:t>Fill in the red boxes only </a:t>
            </a:r>
          </a:p>
          <a:p>
            <a:r>
              <a:rPr lang="en-IE" dirty="0"/>
              <a:t>Blue boxes will auto calculate </a:t>
            </a:r>
          </a:p>
          <a:p>
            <a:r>
              <a:rPr lang="en-IE" dirty="0"/>
              <a:t>Cells containing formulas have been locked </a:t>
            </a:r>
          </a:p>
          <a:p>
            <a:endParaRPr lang="en-IE" dirty="0"/>
          </a:p>
        </p:txBody>
      </p:sp>
    </p:spTree>
    <p:extLst>
      <p:ext uri="{BB962C8B-B14F-4D97-AF65-F5344CB8AC3E}">
        <p14:creationId xmlns:p14="http://schemas.microsoft.com/office/powerpoint/2010/main" val="5146127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913335-1D00-4A64-B9ED-C0864DAEC057}"/>
              </a:ext>
            </a:extLst>
          </p:cNvPr>
          <p:cNvSpPr>
            <a:spLocks noGrp="1"/>
          </p:cNvSpPr>
          <p:nvPr>
            <p:ph type="title"/>
          </p:nvPr>
        </p:nvSpPr>
        <p:spPr/>
        <p:txBody>
          <a:bodyPr/>
          <a:lstStyle/>
          <a:p>
            <a:r>
              <a:rPr lang="en-GB"/>
              <a:t>What guidance is provided? </a:t>
            </a:r>
            <a:endParaRPr lang="en-IE"/>
          </a:p>
        </p:txBody>
      </p:sp>
      <p:sp>
        <p:nvSpPr>
          <p:cNvPr id="3" name="Content Placeholder 2">
            <a:extLst>
              <a:ext uri="{FF2B5EF4-FFF2-40B4-BE49-F238E27FC236}">
                <a16:creationId xmlns:a16="http://schemas.microsoft.com/office/drawing/2014/main" id="{96DEFAE8-CEEE-4347-B0FD-437FA16A320E}"/>
              </a:ext>
            </a:extLst>
          </p:cNvPr>
          <p:cNvSpPr>
            <a:spLocks noGrp="1"/>
          </p:cNvSpPr>
          <p:nvPr>
            <p:ph idx="1"/>
          </p:nvPr>
        </p:nvSpPr>
        <p:spPr>
          <a:xfrm>
            <a:off x="698643" y="1335640"/>
            <a:ext cx="10655157" cy="4841323"/>
          </a:xfrm>
        </p:spPr>
        <p:txBody>
          <a:bodyPr/>
          <a:lstStyle/>
          <a:p>
            <a:pPr marL="0" indent="0">
              <a:buNone/>
            </a:pPr>
            <a:r>
              <a:rPr lang="en-GB" b="1"/>
              <a:t>POEF Document – Section 6 page 40- 48  </a:t>
            </a:r>
          </a:p>
          <a:p>
            <a:r>
              <a:rPr lang="en-GB" sz="3200"/>
              <a:t>Steps in the Process FO section with guidance on filling in the form &amp; template – 41-42</a:t>
            </a:r>
          </a:p>
          <a:p>
            <a:r>
              <a:rPr lang="en-GB" sz="3200"/>
              <a:t>Quick Guide: p. 42-43 last row of the table contains the key information for FO </a:t>
            </a:r>
          </a:p>
          <a:p>
            <a:r>
              <a:rPr lang="en-GB" sz="3200"/>
              <a:t>‘Things to Consider’ p.43 </a:t>
            </a:r>
          </a:p>
          <a:p>
            <a:r>
              <a:rPr lang="en-GB" sz="3200"/>
              <a:t>Drawdown Sheet Visual Guide – p.44</a:t>
            </a:r>
          </a:p>
          <a:p>
            <a:r>
              <a:rPr lang="en-GB" sz="3200"/>
              <a:t>Financial Template Visual Guide – p. 45-48</a:t>
            </a:r>
            <a:endParaRPr lang="en-IE" sz="3200"/>
          </a:p>
          <a:p>
            <a:endParaRPr lang="en-IE"/>
          </a:p>
        </p:txBody>
      </p:sp>
    </p:spTree>
    <p:extLst>
      <p:ext uri="{BB962C8B-B14F-4D97-AF65-F5344CB8AC3E}">
        <p14:creationId xmlns:p14="http://schemas.microsoft.com/office/powerpoint/2010/main" val="6270642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4C4CEB-8CDD-44B7-BD7C-FD297F30BA10}"/>
              </a:ext>
            </a:extLst>
          </p:cNvPr>
          <p:cNvSpPr>
            <a:spLocks noGrp="1"/>
          </p:cNvSpPr>
          <p:nvPr>
            <p:ph type="title"/>
          </p:nvPr>
        </p:nvSpPr>
        <p:spPr/>
        <p:txBody>
          <a:bodyPr/>
          <a:lstStyle/>
          <a:p>
            <a:r>
              <a:rPr lang="en-GB"/>
              <a:t>What guidance is provided? </a:t>
            </a:r>
            <a:endParaRPr lang="en-IE"/>
          </a:p>
        </p:txBody>
      </p:sp>
      <p:sp>
        <p:nvSpPr>
          <p:cNvPr id="3" name="Content Placeholder 2">
            <a:extLst>
              <a:ext uri="{FF2B5EF4-FFF2-40B4-BE49-F238E27FC236}">
                <a16:creationId xmlns:a16="http://schemas.microsoft.com/office/drawing/2014/main" id="{3F0415CB-C0B7-4FC8-80B7-2BBCB7EF8787}"/>
              </a:ext>
            </a:extLst>
          </p:cNvPr>
          <p:cNvSpPr>
            <a:spLocks noGrp="1"/>
          </p:cNvSpPr>
          <p:nvPr>
            <p:ph idx="1"/>
          </p:nvPr>
        </p:nvSpPr>
        <p:spPr>
          <a:xfrm>
            <a:off x="493160" y="1387011"/>
            <a:ext cx="10860640" cy="4789952"/>
          </a:xfrm>
        </p:spPr>
        <p:txBody>
          <a:bodyPr/>
          <a:lstStyle/>
          <a:p>
            <a:pPr marL="0" indent="0">
              <a:buNone/>
            </a:pPr>
            <a:endParaRPr lang="en-GB"/>
          </a:p>
          <a:p>
            <a:pPr marL="0" indent="0">
              <a:buNone/>
            </a:pPr>
            <a:r>
              <a:rPr lang="en-GB" b="1"/>
              <a:t>FAQ Tab </a:t>
            </a:r>
          </a:p>
          <a:p>
            <a:pPr marL="0" indent="0">
              <a:buNone/>
            </a:pPr>
            <a:endParaRPr lang="en-GB"/>
          </a:p>
          <a:p>
            <a:pPr marL="0" indent="0">
              <a:buNone/>
            </a:pPr>
            <a:endParaRPr lang="en-GB"/>
          </a:p>
          <a:p>
            <a:pPr marL="0" indent="0">
              <a:buNone/>
            </a:pPr>
            <a:endParaRPr lang="en-GB"/>
          </a:p>
          <a:p>
            <a:pPr marL="0" indent="0">
              <a:buNone/>
            </a:pPr>
            <a:endParaRPr lang="en-GB"/>
          </a:p>
          <a:p>
            <a:pPr marL="0" indent="0">
              <a:buNone/>
            </a:pPr>
            <a:r>
              <a:rPr lang="en-GB" b="1"/>
              <a:t>Pop Up Boxes</a:t>
            </a:r>
          </a:p>
          <a:p>
            <a:pPr marL="0" indent="0">
              <a:buNone/>
            </a:pPr>
            <a:endParaRPr lang="en-GB"/>
          </a:p>
          <a:p>
            <a:pPr marL="0" indent="0">
              <a:buNone/>
            </a:pPr>
            <a:endParaRPr lang="en-GB"/>
          </a:p>
        </p:txBody>
      </p:sp>
      <p:pic>
        <p:nvPicPr>
          <p:cNvPr id="4" name="Picture 3">
            <a:extLst>
              <a:ext uri="{FF2B5EF4-FFF2-40B4-BE49-F238E27FC236}">
                <a16:creationId xmlns:a16="http://schemas.microsoft.com/office/drawing/2014/main" id="{6356DB43-CFA9-4CBA-BD18-5E606AAC359E}"/>
              </a:ext>
            </a:extLst>
          </p:cNvPr>
          <p:cNvPicPr>
            <a:picLocks noChangeAspect="1"/>
          </p:cNvPicPr>
          <p:nvPr/>
        </p:nvPicPr>
        <p:blipFill>
          <a:blip r:embed="rId2"/>
          <a:stretch>
            <a:fillRect/>
          </a:stretch>
        </p:blipFill>
        <p:spPr>
          <a:xfrm>
            <a:off x="4078841" y="1353400"/>
            <a:ext cx="1901370" cy="1479666"/>
          </a:xfrm>
          <a:prstGeom prst="rect">
            <a:avLst/>
          </a:prstGeom>
        </p:spPr>
      </p:pic>
      <p:sp>
        <p:nvSpPr>
          <p:cNvPr id="5" name="Arrow: Right 4">
            <a:extLst>
              <a:ext uri="{FF2B5EF4-FFF2-40B4-BE49-F238E27FC236}">
                <a16:creationId xmlns:a16="http://schemas.microsoft.com/office/drawing/2014/main" id="{298B602C-8095-408F-8682-D60F7CBC48B4}"/>
              </a:ext>
            </a:extLst>
          </p:cNvPr>
          <p:cNvSpPr/>
          <p:nvPr/>
        </p:nvSpPr>
        <p:spPr>
          <a:xfrm>
            <a:off x="2404152" y="1925816"/>
            <a:ext cx="1489753" cy="27740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6" name="Picture 5">
            <a:extLst>
              <a:ext uri="{FF2B5EF4-FFF2-40B4-BE49-F238E27FC236}">
                <a16:creationId xmlns:a16="http://schemas.microsoft.com/office/drawing/2014/main" id="{29C0EE88-B4B0-48E9-A75E-37532981AE10}"/>
              </a:ext>
            </a:extLst>
          </p:cNvPr>
          <p:cNvPicPr>
            <a:picLocks noChangeAspect="1"/>
          </p:cNvPicPr>
          <p:nvPr/>
        </p:nvPicPr>
        <p:blipFill>
          <a:blip r:embed="rId3"/>
          <a:stretch>
            <a:fillRect/>
          </a:stretch>
        </p:blipFill>
        <p:spPr>
          <a:xfrm>
            <a:off x="7017250" y="1353400"/>
            <a:ext cx="3637052" cy="1479666"/>
          </a:xfrm>
          <a:prstGeom prst="rect">
            <a:avLst/>
          </a:prstGeom>
        </p:spPr>
      </p:pic>
      <p:sp>
        <p:nvSpPr>
          <p:cNvPr id="7" name="Arrow: Right 6">
            <a:extLst>
              <a:ext uri="{FF2B5EF4-FFF2-40B4-BE49-F238E27FC236}">
                <a16:creationId xmlns:a16="http://schemas.microsoft.com/office/drawing/2014/main" id="{66384B08-FA42-4A5F-BCE1-0C06624E2DBB}"/>
              </a:ext>
            </a:extLst>
          </p:cNvPr>
          <p:cNvSpPr/>
          <p:nvPr/>
        </p:nvSpPr>
        <p:spPr>
          <a:xfrm>
            <a:off x="6211791" y="2027969"/>
            <a:ext cx="714911" cy="27740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8" name="Picture 7">
            <a:extLst>
              <a:ext uri="{FF2B5EF4-FFF2-40B4-BE49-F238E27FC236}">
                <a16:creationId xmlns:a16="http://schemas.microsoft.com/office/drawing/2014/main" id="{56081738-D5F9-477B-A8EF-CEC6504F61CF}"/>
              </a:ext>
            </a:extLst>
          </p:cNvPr>
          <p:cNvPicPr>
            <a:picLocks noChangeAspect="1"/>
          </p:cNvPicPr>
          <p:nvPr/>
        </p:nvPicPr>
        <p:blipFill>
          <a:blip r:embed="rId4"/>
          <a:stretch>
            <a:fillRect/>
          </a:stretch>
        </p:blipFill>
        <p:spPr>
          <a:xfrm>
            <a:off x="4520852" y="3976630"/>
            <a:ext cx="3143669" cy="2200333"/>
          </a:xfrm>
          <a:prstGeom prst="rect">
            <a:avLst/>
          </a:prstGeom>
        </p:spPr>
      </p:pic>
      <p:sp>
        <p:nvSpPr>
          <p:cNvPr id="9" name="Arrow: Right 8">
            <a:extLst>
              <a:ext uri="{FF2B5EF4-FFF2-40B4-BE49-F238E27FC236}">
                <a16:creationId xmlns:a16="http://schemas.microsoft.com/office/drawing/2014/main" id="{2CBEAB35-1217-4AB3-9A93-A121487BD801}"/>
              </a:ext>
            </a:extLst>
          </p:cNvPr>
          <p:cNvSpPr/>
          <p:nvPr/>
        </p:nvSpPr>
        <p:spPr>
          <a:xfrm>
            <a:off x="3030875" y="4434183"/>
            <a:ext cx="863030" cy="44119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Tree>
    <p:extLst>
      <p:ext uri="{BB962C8B-B14F-4D97-AF65-F5344CB8AC3E}">
        <p14:creationId xmlns:p14="http://schemas.microsoft.com/office/powerpoint/2010/main" val="16309100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133BEF-4491-4052-99E5-E864EBED7006}"/>
              </a:ext>
            </a:extLst>
          </p:cNvPr>
          <p:cNvSpPr>
            <a:spLocks noGrp="1"/>
          </p:cNvSpPr>
          <p:nvPr>
            <p:ph type="title"/>
          </p:nvPr>
        </p:nvSpPr>
        <p:spPr>
          <a:xfrm>
            <a:off x="427234" y="58274"/>
            <a:ext cx="10515600" cy="1325563"/>
          </a:xfrm>
        </p:spPr>
        <p:txBody>
          <a:bodyPr/>
          <a:lstStyle/>
          <a:p>
            <a:r>
              <a:rPr lang="en-GB" b="1"/>
              <a:t>Key Information for FO – Drawdown Sheet </a:t>
            </a:r>
            <a:endParaRPr lang="en-IE" b="1"/>
          </a:p>
        </p:txBody>
      </p:sp>
      <p:sp>
        <p:nvSpPr>
          <p:cNvPr id="3" name="Content Placeholder 2">
            <a:extLst>
              <a:ext uri="{FF2B5EF4-FFF2-40B4-BE49-F238E27FC236}">
                <a16:creationId xmlns:a16="http://schemas.microsoft.com/office/drawing/2014/main" id="{E0A80156-9192-4F53-8D2B-7B77B238D366}"/>
              </a:ext>
            </a:extLst>
          </p:cNvPr>
          <p:cNvSpPr>
            <a:spLocks noGrp="1"/>
          </p:cNvSpPr>
          <p:nvPr>
            <p:ph idx="1"/>
          </p:nvPr>
        </p:nvSpPr>
        <p:spPr>
          <a:xfrm>
            <a:off x="427234" y="1181528"/>
            <a:ext cx="10706528" cy="5095982"/>
          </a:xfrm>
        </p:spPr>
        <p:txBody>
          <a:bodyPr>
            <a:normAutofit/>
          </a:bodyPr>
          <a:lstStyle/>
          <a:p>
            <a:r>
              <a:rPr lang="en-GB" sz="3200"/>
              <a:t>Review allocation letter from ETB and complete </a:t>
            </a:r>
            <a:r>
              <a:rPr lang="en-GB" sz="3200">
                <a:solidFill>
                  <a:srgbClr val="FF0000"/>
                </a:solidFill>
              </a:rPr>
              <a:t>RED</a:t>
            </a:r>
            <a:r>
              <a:rPr lang="en-GB" sz="3200"/>
              <a:t> boxes in the drawdown sheet </a:t>
            </a:r>
          </a:p>
          <a:p>
            <a:r>
              <a:rPr lang="en-GB" sz="3200"/>
              <a:t>Click on </a:t>
            </a:r>
            <a:r>
              <a:rPr lang="en-GB" sz="3200">
                <a:solidFill>
                  <a:srgbClr val="FF0000"/>
                </a:solidFill>
              </a:rPr>
              <a:t>RED</a:t>
            </a:r>
            <a:r>
              <a:rPr lang="en-GB" sz="3200"/>
              <a:t> cells &amp; pop up instructions will help FO understand what needs to be inserted in the cell</a:t>
            </a:r>
          </a:p>
          <a:p>
            <a:r>
              <a:rPr lang="en-GB" sz="3200"/>
              <a:t>Sign, date statement of assurance &amp; submit drawdown sheet </a:t>
            </a:r>
          </a:p>
          <a:p>
            <a:r>
              <a:rPr lang="en-GB" sz="3200"/>
              <a:t>With the exception of Q1, the Drawdown Sheet should be accompanied by the Financial Template &amp; any other documents requested by the ETB </a:t>
            </a:r>
            <a:endParaRPr lang="en-IE" sz="3200"/>
          </a:p>
        </p:txBody>
      </p:sp>
    </p:spTree>
    <p:extLst>
      <p:ext uri="{BB962C8B-B14F-4D97-AF65-F5344CB8AC3E}">
        <p14:creationId xmlns:p14="http://schemas.microsoft.com/office/powerpoint/2010/main" val="18360924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DDE3CB-F4F7-4BF0-8E7B-C8DF46F6A952}"/>
              </a:ext>
            </a:extLst>
          </p:cNvPr>
          <p:cNvSpPr>
            <a:spLocks noGrp="1"/>
          </p:cNvSpPr>
          <p:nvPr>
            <p:ph type="title"/>
          </p:nvPr>
        </p:nvSpPr>
        <p:spPr/>
        <p:txBody>
          <a:bodyPr/>
          <a:lstStyle/>
          <a:p>
            <a:r>
              <a:rPr lang="en-GB" b="1"/>
              <a:t>Key Information for FO – Financial Template  </a:t>
            </a:r>
            <a:endParaRPr lang="en-IE" b="1"/>
          </a:p>
        </p:txBody>
      </p:sp>
      <p:sp>
        <p:nvSpPr>
          <p:cNvPr id="3" name="Content Placeholder 2">
            <a:extLst>
              <a:ext uri="{FF2B5EF4-FFF2-40B4-BE49-F238E27FC236}">
                <a16:creationId xmlns:a16="http://schemas.microsoft.com/office/drawing/2014/main" id="{D1E12FD6-EB04-4ED5-80A3-BBEE88657733}"/>
              </a:ext>
            </a:extLst>
          </p:cNvPr>
          <p:cNvSpPr>
            <a:spLocks noGrp="1"/>
          </p:cNvSpPr>
          <p:nvPr>
            <p:ph idx="1"/>
          </p:nvPr>
        </p:nvSpPr>
        <p:spPr>
          <a:xfrm>
            <a:off x="534256" y="1273996"/>
            <a:ext cx="10819544" cy="4902967"/>
          </a:xfrm>
        </p:spPr>
        <p:txBody>
          <a:bodyPr>
            <a:normAutofit/>
          </a:bodyPr>
          <a:lstStyle/>
          <a:p>
            <a:r>
              <a:rPr lang="en-GB"/>
              <a:t>The Financial Template must be completed on an ongoing basis and submitted the ETB on a quarterly basis  </a:t>
            </a:r>
          </a:p>
          <a:p>
            <a:r>
              <a:rPr lang="en-GB"/>
              <a:t>The Financial Template is an item on the PPRM agenda. It provides an opportunity for the ETB and Funded Organisation to discuss the budget, including issues that may arise throughout the year. You do not have to wait for a PPRM to raise issues with your ETB </a:t>
            </a:r>
          </a:p>
          <a:p>
            <a:r>
              <a:rPr lang="en-GB"/>
              <a:t>Review your Allocation Letter along with Sections 4.2, 4.4 and 4.5 (if necessary) of your 2020 UBU Application Form </a:t>
            </a:r>
          </a:p>
          <a:p>
            <a:r>
              <a:rPr lang="en-GB"/>
              <a:t>Make sure you are on the ‘Financial Template’ tab and then complete all of the </a:t>
            </a:r>
            <a:r>
              <a:rPr lang="en-GB">
                <a:solidFill>
                  <a:srgbClr val="FF0000"/>
                </a:solidFill>
              </a:rPr>
              <a:t>RED</a:t>
            </a:r>
            <a:r>
              <a:rPr lang="en-GB"/>
              <a:t> boxes in the Financial Template </a:t>
            </a:r>
          </a:p>
        </p:txBody>
      </p:sp>
    </p:spTree>
    <p:extLst>
      <p:ext uri="{BB962C8B-B14F-4D97-AF65-F5344CB8AC3E}">
        <p14:creationId xmlns:p14="http://schemas.microsoft.com/office/powerpoint/2010/main" val="12547993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A241C8-52BB-4CA1-93E5-6617918DD63E}"/>
              </a:ext>
            </a:extLst>
          </p:cNvPr>
          <p:cNvSpPr>
            <a:spLocks noGrp="1"/>
          </p:cNvSpPr>
          <p:nvPr>
            <p:ph type="title"/>
          </p:nvPr>
        </p:nvSpPr>
        <p:spPr/>
        <p:txBody>
          <a:bodyPr/>
          <a:lstStyle/>
          <a:p>
            <a:r>
              <a:rPr lang="en-GB" b="1"/>
              <a:t>Key Information for FO – Financial Template </a:t>
            </a:r>
            <a:endParaRPr lang="en-IE"/>
          </a:p>
        </p:txBody>
      </p:sp>
      <p:sp>
        <p:nvSpPr>
          <p:cNvPr id="3" name="Content Placeholder 2">
            <a:extLst>
              <a:ext uri="{FF2B5EF4-FFF2-40B4-BE49-F238E27FC236}">
                <a16:creationId xmlns:a16="http://schemas.microsoft.com/office/drawing/2014/main" id="{F539EBA9-D082-4AFA-BF38-E55831ADC141}"/>
              </a:ext>
            </a:extLst>
          </p:cNvPr>
          <p:cNvSpPr>
            <a:spLocks noGrp="1"/>
          </p:cNvSpPr>
          <p:nvPr>
            <p:ph idx="1"/>
          </p:nvPr>
        </p:nvSpPr>
        <p:spPr/>
        <p:txBody>
          <a:bodyPr/>
          <a:lstStyle/>
          <a:p>
            <a:r>
              <a:rPr lang="en-GB"/>
              <a:t> Under </a:t>
            </a:r>
            <a:r>
              <a:rPr lang="en-GB" b="1"/>
              <a:t>UBU Allocation </a:t>
            </a:r>
            <a:r>
              <a:rPr lang="en-GB"/>
              <a:t>insert your annual allocation in column B, rows 13-15. </a:t>
            </a:r>
          </a:p>
          <a:p>
            <a:r>
              <a:rPr lang="en-GB"/>
              <a:t>Once you have received your quarterly payment from your ETB, you should enter the amount received in either column D, G, J or M, rows 13-15, depending on which quarter payment you have received. </a:t>
            </a:r>
          </a:p>
          <a:p>
            <a:r>
              <a:rPr lang="en-GB"/>
              <a:t>Column Q ,rows 13-16 will tell you how much you have left to drawdown </a:t>
            </a:r>
          </a:p>
          <a:p>
            <a:r>
              <a:rPr lang="en-GB"/>
              <a:t>Monies carried forward from the previous year may be entered under the UBU Allocation section in column C. These unexpended monies must be returned to the relevant ETB </a:t>
            </a:r>
            <a:endParaRPr lang="en-IE"/>
          </a:p>
          <a:p>
            <a:endParaRPr lang="en-IE"/>
          </a:p>
        </p:txBody>
      </p:sp>
    </p:spTree>
    <p:extLst>
      <p:ext uri="{BB962C8B-B14F-4D97-AF65-F5344CB8AC3E}">
        <p14:creationId xmlns:p14="http://schemas.microsoft.com/office/powerpoint/2010/main" val="38600312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25393B-B760-4238-9B31-6B7384FCE82F}"/>
              </a:ext>
            </a:extLst>
          </p:cNvPr>
          <p:cNvSpPr>
            <a:spLocks noGrp="1"/>
          </p:cNvSpPr>
          <p:nvPr>
            <p:ph type="title"/>
          </p:nvPr>
        </p:nvSpPr>
        <p:spPr>
          <a:xfrm>
            <a:off x="201202" y="1"/>
            <a:ext cx="10515600" cy="1181528"/>
          </a:xfrm>
        </p:spPr>
        <p:txBody>
          <a:bodyPr/>
          <a:lstStyle/>
          <a:p>
            <a:r>
              <a:rPr lang="en-GB" b="1"/>
              <a:t>Key Information for FO – Financial Template </a:t>
            </a:r>
            <a:endParaRPr lang="en-IE" b="1"/>
          </a:p>
        </p:txBody>
      </p:sp>
      <p:sp>
        <p:nvSpPr>
          <p:cNvPr id="3" name="Content Placeholder 2">
            <a:extLst>
              <a:ext uri="{FF2B5EF4-FFF2-40B4-BE49-F238E27FC236}">
                <a16:creationId xmlns:a16="http://schemas.microsoft.com/office/drawing/2014/main" id="{BA456A20-BBE2-4876-8991-D47F5A90F671}"/>
              </a:ext>
            </a:extLst>
          </p:cNvPr>
          <p:cNvSpPr>
            <a:spLocks noGrp="1"/>
          </p:cNvSpPr>
          <p:nvPr>
            <p:ph idx="1"/>
          </p:nvPr>
        </p:nvSpPr>
        <p:spPr>
          <a:xfrm>
            <a:off x="452063" y="852755"/>
            <a:ext cx="10901737" cy="5722706"/>
          </a:xfrm>
        </p:spPr>
        <p:txBody>
          <a:bodyPr>
            <a:normAutofit fontScale="92500"/>
          </a:bodyPr>
          <a:lstStyle/>
          <a:p>
            <a:r>
              <a:rPr lang="en-GB"/>
              <a:t>Under UBU </a:t>
            </a:r>
            <a:r>
              <a:rPr lang="en-GB" b="1"/>
              <a:t>Payments </a:t>
            </a:r>
            <a:r>
              <a:rPr lang="en-GB"/>
              <a:t>insert your annual budget breakdown in column C – you should refer to your  UBU Application Form and pro-rata this with any increases or reductions in your allocation (if changes to your budget has been agreed with your ETB, then these changes should be reflected here) </a:t>
            </a:r>
          </a:p>
          <a:p>
            <a:r>
              <a:rPr lang="en-GB"/>
              <a:t> In columns D to O, insert payments made under each month against your budgeted amount. You will see your overall spend to date and balance remaining in columns P and Q </a:t>
            </a:r>
          </a:p>
          <a:p>
            <a:r>
              <a:rPr lang="en-GB"/>
              <a:t>Your total spend for Strand A &amp; C direct costs, indirect costs and Strand B costs for each month will appear at the end of sections throughout the spreadsheet </a:t>
            </a:r>
          </a:p>
          <a:p>
            <a:r>
              <a:rPr lang="en-GB"/>
              <a:t>Total monthly and annual balances for all strands will appear at the end of the spreadsheet </a:t>
            </a:r>
          </a:p>
          <a:p>
            <a:r>
              <a:rPr lang="en-GB"/>
              <a:t>You must include each staff member on a separate row. Note: if there are insufficient rows to include all of your staff, you can unhide more rows (steps on p. 42)</a:t>
            </a:r>
            <a:endParaRPr lang="en-IE"/>
          </a:p>
        </p:txBody>
      </p:sp>
    </p:spTree>
    <p:extLst>
      <p:ext uri="{BB962C8B-B14F-4D97-AF65-F5344CB8AC3E}">
        <p14:creationId xmlns:p14="http://schemas.microsoft.com/office/powerpoint/2010/main" val="6398947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9B8CCF-80BE-4FB8-8D83-0036264C4C04}"/>
              </a:ext>
            </a:extLst>
          </p:cNvPr>
          <p:cNvSpPr>
            <a:spLocks noGrp="1"/>
          </p:cNvSpPr>
          <p:nvPr>
            <p:ph type="title"/>
          </p:nvPr>
        </p:nvSpPr>
        <p:spPr/>
        <p:txBody>
          <a:bodyPr/>
          <a:lstStyle/>
          <a:p>
            <a:r>
              <a:rPr lang="en-GB" b="1"/>
              <a:t>Key Information for FO – Financial Template </a:t>
            </a:r>
            <a:endParaRPr lang="en-IE" b="1"/>
          </a:p>
        </p:txBody>
      </p:sp>
      <p:sp>
        <p:nvSpPr>
          <p:cNvPr id="3" name="Content Placeholder 2">
            <a:extLst>
              <a:ext uri="{FF2B5EF4-FFF2-40B4-BE49-F238E27FC236}">
                <a16:creationId xmlns:a16="http://schemas.microsoft.com/office/drawing/2014/main" id="{A6839BB5-967C-4898-A989-4BCDB9618F09}"/>
              </a:ext>
            </a:extLst>
          </p:cNvPr>
          <p:cNvSpPr>
            <a:spLocks noGrp="1"/>
          </p:cNvSpPr>
          <p:nvPr>
            <p:ph idx="1"/>
          </p:nvPr>
        </p:nvSpPr>
        <p:spPr/>
        <p:txBody>
          <a:bodyPr>
            <a:normAutofit/>
          </a:bodyPr>
          <a:lstStyle/>
          <a:p>
            <a:r>
              <a:rPr lang="en-GB" dirty="0"/>
              <a:t>The Statement of Assurance should be signed and dated for each relevant quarter and then the full Financial Template should submitted to the ETB </a:t>
            </a:r>
          </a:p>
          <a:p>
            <a:r>
              <a:rPr lang="en-GB" dirty="0"/>
              <a:t>FO can track quarterly finance by clicking on the ‘Quarterly Report’ sheet. This will show FO, by quarter, if FO have and overspend or underspend. It will also show FO, by quarter, if you are meeting the 75/25 rule. For Strand B, you can view the Strand B percentage of your overall spend. </a:t>
            </a:r>
          </a:p>
          <a:p>
            <a:pPr marL="0" indent="0">
              <a:buNone/>
            </a:pPr>
            <a:endParaRPr lang="en-GB" dirty="0"/>
          </a:p>
          <a:p>
            <a:pPr marL="0" indent="0">
              <a:buNone/>
            </a:pPr>
            <a:r>
              <a:rPr lang="en-GB" dirty="0"/>
              <a:t> </a:t>
            </a:r>
          </a:p>
        </p:txBody>
      </p:sp>
    </p:spTree>
    <p:extLst>
      <p:ext uri="{BB962C8B-B14F-4D97-AF65-F5344CB8AC3E}">
        <p14:creationId xmlns:p14="http://schemas.microsoft.com/office/powerpoint/2010/main" val="2646957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DFD85-10CE-4015-9DD6-BE8F6909F9F7}"/>
              </a:ext>
            </a:extLst>
          </p:cNvPr>
          <p:cNvSpPr>
            <a:spLocks noGrp="1"/>
          </p:cNvSpPr>
          <p:nvPr>
            <p:ph type="title"/>
          </p:nvPr>
        </p:nvSpPr>
        <p:spPr/>
        <p:txBody>
          <a:bodyPr/>
          <a:lstStyle/>
          <a:p>
            <a:r>
              <a:rPr lang="en-IE" b="1"/>
              <a:t>Questions &amp; Follow Up</a:t>
            </a:r>
          </a:p>
        </p:txBody>
      </p:sp>
      <p:sp>
        <p:nvSpPr>
          <p:cNvPr id="3" name="Content Placeholder 2">
            <a:extLst>
              <a:ext uri="{FF2B5EF4-FFF2-40B4-BE49-F238E27FC236}">
                <a16:creationId xmlns:a16="http://schemas.microsoft.com/office/drawing/2014/main" id="{98C29861-6D49-4611-AF04-8DC8F296EA7D}"/>
              </a:ext>
            </a:extLst>
          </p:cNvPr>
          <p:cNvSpPr>
            <a:spLocks noGrp="1"/>
          </p:cNvSpPr>
          <p:nvPr>
            <p:ph idx="1"/>
          </p:nvPr>
        </p:nvSpPr>
        <p:spPr>
          <a:xfrm>
            <a:off x="502920" y="1371600"/>
            <a:ext cx="10850880" cy="4805363"/>
          </a:xfrm>
        </p:spPr>
        <p:txBody>
          <a:bodyPr>
            <a:normAutofit fontScale="92500" lnSpcReduction="10000"/>
          </a:bodyPr>
          <a:lstStyle/>
          <a:p>
            <a:pPr marL="0" indent="0" algn="ctr">
              <a:buNone/>
            </a:pPr>
            <a:r>
              <a:rPr lang="en-IE" sz="4400" i="1" dirty="0">
                <a:solidFill>
                  <a:schemeClr val="accent1">
                    <a:lumMod val="50000"/>
                  </a:schemeClr>
                </a:solidFill>
              </a:rPr>
              <a:t>Thank You For Your Time &amp; Attention</a:t>
            </a:r>
          </a:p>
          <a:p>
            <a:pPr marL="0" indent="0">
              <a:buNone/>
            </a:pPr>
            <a:r>
              <a:rPr lang="en-IE" b="1" dirty="0"/>
              <a:t>QUESTIONS: </a:t>
            </a:r>
          </a:p>
          <a:p>
            <a:pPr marL="0" indent="0">
              <a:buNone/>
            </a:pPr>
            <a:r>
              <a:rPr lang="en-IE" dirty="0"/>
              <a:t>Please submit any queries/questions you have to celene.dunne@etbi.ie  Answers will be provided over coming days </a:t>
            </a:r>
          </a:p>
          <a:p>
            <a:pPr marL="0" indent="0">
              <a:buNone/>
            </a:pPr>
            <a:r>
              <a:rPr lang="en-IE" b="1" dirty="0"/>
              <a:t>Follow Up:</a:t>
            </a:r>
          </a:p>
          <a:p>
            <a:pPr marL="342900" lvl="0" indent="-342900">
              <a:lnSpc>
                <a:spcPct val="107000"/>
              </a:lnSpc>
              <a:spcAft>
                <a:spcPts val="800"/>
              </a:spcAft>
              <a:buFont typeface="Arial" panose="020B0604020202020204" pitchFamily="34" charset="0"/>
              <a:buChar char="•"/>
              <a:tabLst>
                <a:tab pos="457200" algn="l"/>
              </a:tabLst>
            </a:pPr>
            <a:r>
              <a:rPr lang="en-IE" dirty="0"/>
              <a:t>A recording of this session </a:t>
            </a:r>
          </a:p>
          <a:p>
            <a:pPr marL="342900" lvl="0" indent="-342900">
              <a:lnSpc>
                <a:spcPct val="107000"/>
              </a:lnSpc>
              <a:spcAft>
                <a:spcPts val="800"/>
              </a:spcAft>
              <a:buFont typeface="Arial" panose="020B0604020202020204" pitchFamily="34" charset="0"/>
              <a:buChar char="•"/>
              <a:tabLst>
                <a:tab pos="457200" algn="l"/>
              </a:tabLst>
            </a:pPr>
            <a:r>
              <a:rPr lang="en-IE" dirty="0"/>
              <a:t>Slide deck for this session will be made available </a:t>
            </a:r>
          </a:p>
          <a:p>
            <a:pPr marL="342900" lvl="0" indent="-342900">
              <a:lnSpc>
                <a:spcPct val="107000"/>
              </a:lnSpc>
              <a:spcAft>
                <a:spcPts val="800"/>
              </a:spcAft>
              <a:buFont typeface="Arial" panose="020B0604020202020204" pitchFamily="34" charset="0"/>
              <a:buChar char="•"/>
              <a:tabLst>
                <a:tab pos="457200" algn="l"/>
              </a:tabLst>
            </a:pPr>
            <a:r>
              <a:rPr lang="en-IE" dirty="0"/>
              <a:t>2 examples of UBU Drawdown Sheet &amp; Financial Template covering strand A,B, C will be made available </a:t>
            </a:r>
          </a:p>
          <a:p>
            <a:pPr marL="0" indent="0">
              <a:buNone/>
            </a:pPr>
            <a:endParaRPr lang="en-IE" b="1" dirty="0"/>
          </a:p>
        </p:txBody>
      </p:sp>
    </p:spTree>
    <p:extLst>
      <p:ext uri="{BB962C8B-B14F-4D97-AF65-F5344CB8AC3E}">
        <p14:creationId xmlns:p14="http://schemas.microsoft.com/office/powerpoint/2010/main" val="240088316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ReviewDate xmlns="ef5328ec-fbf9-45be-bcc1-266d633dc644" xsi:nil="true"/>
    <Quarter xmlns="ef5328ec-fbf9-45be-bcc1-266d633dc644" xsi:nil="true"/>
  </documentManagement>
</p:properties>
</file>

<file path=customXml/item3.xml><?xml version="1.0" encoding="utf-8"?>
<ct:contentTypeSchema xmlns:ct="http://schemas.microsoft.com/office/2006/metadata/contentType" xmlns:ma="http://schemas.microsoft.com/office/2006/metadata/properties/metaAttributes" ct:_="" ma:_="" ma:contentTypeName="ETBI Letterhead" ma:contentTypeID="0x0101002C35D5EFE3AA4047B2864BD9AEE0EEC60068886C740FEE2741B53B5F1662E712DA" ma:contentTypeVersion="8" ma:contentTypeDescription="ETBI Letterhead TEMPLATE" ma:contentTypeScope="" ma:versionID="0a63a3c26bea70e7dc45cc89d0efaa0b">
  <xsd:schema xmlns:xsd="http://www.w3.org/2001/XMLSchema" xmlns:xs="http://www.w3.org/2001/XMLSchema" xmlns:p="http://schemas.microsoft.com/office/2006/metadata/properties" xmlns:ns2="ef5328ec-fbf9-45be-bcc1-266d633dc644" targetNamespace="http://schemas.microsoft.com/office/2006/metadata/properties" ma:root="true" ma:fieldsID="e0b194f929a57b4759dde601a57c8dbe" ns2:_="">
    <xsd:import namespace="ef5328ec-fbf9-45be-bcc1-266d633dc644"/>
    <xsd:element name="properties">
      <xsd:complexType>
        <xsd:sequence>
          <xsd:element name="documentManagement">
            <xsd:complexType>
              <xsd:all>
                <xsd:element ref="ns2:MediaServiceGenerationTime" minOccurs="0"/>
                <xsd:element ref="ns2:MediaServiceEventHashCode" minOccurs="0"/>
                <xsd:element ref="ns2:Quarter" minOccurs="0"/>
                <xsd:element ref="ns2:ReviewDate"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f5328ec-fbf9-45be-bcc1-266d633dc644" elementFormDefault="qualified">
    <xsd:import namespace="http://schemas.microsoft.com/office/2006/documentManagement/types"/>
    <xsd:import namespace="http://schemas.microsoft.com/office/infopath/2007/PartnerControls"/>
    <xsd:element name="MediaServiceGenerationTime" ma:index="8" nillable="true" ma:displayName="MediaServiceGenerationTime" ma:hidden="true" ma:internalName="MediaServiceGenerationTime" ma:readOnly="true">
      <xsd:simpleType>
        <xsd:restriction base="dms:Text"/>
      </xsd:simpleType>
    </xsd:element>
    <xsd:element name="MediaServiceEventHashCode" ma:index="9" nillable="true" ma:displayName="MediaServiceEventHashCode" ma:hidden="true" ma:internalName="MediaServiceEventHashCode" ma:readOnly="true">
      <xsd:simpleType>
        <xsd:restriction base="dms:Text"/>
      </xsd:simpleType>
    </xsd:element>
    <xsd:element name="Quarter" ma:index="10" nillable="true" ma:displayName="Quarter" ma:format="Dropdown" ma:internalName="Quarter">
      <xsd:simpleType>
        <xsd:restriction base="dms:Text">
          <xsd:maxLength value="255"/>
        </xsd:restriction>
      </xsd:simpleType>
    </xsd:element>
    <xsd:element name="ReviewDate" ma:index="11" nillable="true" ma:displayName="Review Date" ma:format="DateOnly" ma:internalName="ReviewDate">
      <xsd:simpleType>
        <xsd:restriction base="dms:DateTim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4B86C74-D749-484C-93E6-50927978FDA3}">
  <ds:schemaRefs>
    <ds:schemaRef ds:uri="http://schemas.microsoft.com/sharepoint/v3/contenttype/forms"/>
  </ds:schemaRefs>
</ds:datastoreItem>
</file>

<file path=customXml/itemProps2.xml><?xml version="1.0" encoding="utf-8"?>
<ds:datastoreItem xmlns:ds="http://schemas.openxmlformats.org/officeDocument/2006/customXml" ds:itemID="{93216C7A-933F-41B9-93E7-1385D97B10D9}">
  <ds:schemaRefs>
    <ds:schemaRef ds:uri="http://schemas.microsoft.com/office/2006/metadata/properties"/>
    <ds:schemaRef ds:uri="http://schemas.microsoft.com/office/infopath/2007/PartnerControls"/>
    <ds:schemaRef ds:uri="ef5328ec-fbf9-45be-bcc1-266d633dc644"/>
  </ds:schemaRefs>
</ds:datastoreItem>
</file>

<file path=customXml/itemProps3.xml><?xml version="1.0" encoding="utf-8"?>
<ds:datastoreItem xmlns:ds="http://schemas.openxmlformats.org/officeDocument/2006/customXml" ds:itemID="{7EED9D69-B3C5-42D9-AC2E-14CB2F6575D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f5328ec-fbf9-45be-bcc1-266d633dc64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10</TotalTime>
  <Words>2273</Words>
  <Application>Microsoft Office PowerPoint</Application>
  <PresentationFormat>Widescreen</PresentationFormat>
  <Paragraphs>196</Paragraphs>
  <Slides>32</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32</vt:i4>
      </vt:variant>
    </vt:vector>
  </HeadingPairs>
  <TitlesOfParts>
    <vt:vector size="37" baseType="lpstr">
      <vt:lpstr>Arial</vt:lpstr>
      <vt:lpstr>Calibri</vt:lpstr>
      <vt:lpstr>Calibri Light</vt:lpstr>
      <vt:lpstr>Symbol</vt:lpstr>
      <vt:lpstr>Office Theme</vt:lpstr>
      <vt:lpstr>UBU Your Place Your Space </vt:lpstr>
      <vt:lpstr>ETB Familiarisation Session: Purpose </vt:lpstr>
      <vt:lpstr>ETB Familiarisation Session: Follow Up</vt:lpstr>
      <vt:lpstr>UBU Performance Oversight &amp; Engagement Framework (POEF) </vt:lpstr>
      <vt:lpstr>POEF: ETB Role </vt:lpstr>
      <vt:lpstr>Planning &amp; Progress Review Meeting (PPRM)</vt:lpstr>
      <vt:lpstr>PPRM Report Template:</vt:lpstr>
      <vt:lpstr>Key Information: UBU Drawdown Sheet &amp; Financial Template  </vt:lpstr>
      <vt:lpstr>Purpose:</vt:lpstr>
      <vt:lpstr>Stakeholder Role: DCEDIY</vt:lpstr>
      <vt:lpstr>Stakeholder Role: ETB Intermediary </vt:lpstr>
      <vt:lpstr>Stakeholder Role: FO</vt:lpstr>
      <vt:lpstr>ETB: Steps in the process</vt:lpstr>
      <vt:lpstr>ETB – Drawdown Sheet </vt:lpstr>
      <vt:lpstr>ETB – Financial Template </vt:lpstr>
      <vt:lpstr>ETB – Quarterly Report to DCEDIY</vt:lpstr>
      <vt:lpstr>ETB – Quarterly Report to DCEDIY</vt:lpstr>
      <vt:lpstr>ETB Quarterly Report Submission:</vt:lpstr>
      <vt:lpstr>PowerPoint Presentation</vt:lpstr>
      <vt:lpstr>Quick Guide – ETBs </vt:lpstr>
      <vt:lpstr>Quick Guide – ETBs  (cont.)</vt:lpstr>
      <vt:lpstr>ETBs Advise FO </vt:lpstr>
      <vt:lpstr>Key Information: FO Sheet &amp; Template</vt:lpstr>
      <vt:lpstr>Key Information: FO Sheet &amp; Template</vt:lpstr>
      <vt:lpstr>What guidance is provided? </vt:lpstr>
      <vt:lpstr>What guidance is provided? </vt:lpstr>
      <vt:lpstr>Key Information for FO – Drawdown Sheet </vt:lpstr>
      <vt:lpstr>Key Information for FO – Financial Template  </vt:lpstr>
      <vt:lpstr>Key Information for FO – Financial Template </vt:lpstr>
      <vt:lpstr>Key Information for FO – Financial Template </vt:lpstr>
      <vt:lpstr>Key Information for FO – Financial Template </vt:lpstr>
      <vt:lpstr>Questions &amp; Follow Up</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UBU Your Place Your Space</dc:title>
  <dc:creator>Celene Dunne</dc:creator>
  <cp:lastModifiedBy>ETBI Support</cp:lastModifiedBy>
  <cp:revision>2</cp:revision>
  <dcterms:created xsi:type="dcterms:W3CDTF">2020-11-27T14:01:11Z</dcterms:created>
  <dcterms:modified xsi:type="dcterms:W3CDTF">2021-01-20T11:56:13Z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0x0101002C35D5EFE3AA4047B2864BD9AEE0EEC60068886C740FEE2741B53B5F1662E712DA</vt:lpwstr>
  </property>
</Properties>
</file>