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4.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4" r:id="rId4"/>
    <p:sldMasterId id="2147483650" r:id="rId5"/>
    <p:sldMasterId id="2147483662" r:id="rId6"/>
    <p:sldMasterId id="2147483679" r:id="rId7"/>
    <p:sldMasterId id="2147483692" r:id="rId8"/>
  </p:sldMasterIdLst>
  <p:notesMasterIdLst>
    <p:notesMasterId r:id="rId27"/>
  </p:notesMasterIdLst>
  <p:sldIdLst>
    <p:sldId id="257" r:id="rId9"/>
    <p:sldId id="265" r:id="rId10"/>
    <p:sldId id="269" r:id="rId11"/>
    <p:sldId id="279" r:id="rId12"/>
    <p:sldId id="266" r:id="rId13"/>
    <p:sldId id="267" r:id="rId14"/>
    <p:sldId id="268" r:id="rId15"/>
    <p:sldId id="270" r:id="rId16"/>
    <p:sldId id="275" r:id="rId17"/>
    <p:sldId id="272" r:id="rId18"/>
    <p:sldId id="277" r:id="rId19"/>
    <p:sldId id="278" r:id="rId20"/>
    <p:sldId id="283" r:id="rId21"/>
    <p:sldId id="280" r:id="rId22"/>
    <p:sldId id="281" r:id="rId23"/>
    <p:sldId id="282" r:id="rId24"/>
    <p:sldId id="284" r:id="rId25"/>
    <p:sldId id="285" r:id="rId26"/>
  </p:sldIdLst>
  <p:sldSz cx="12192000" cy="6858000"/>
  <p:notesSz cx="6808788" cy="9940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80"/>
    <a:srgbClr val="B1D8D8"/>
    <a:srgbClr val="C4E2E2"/>
    <a:srgbClr val="0099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p:normalViewPr>
  <p:slideViewPr>
    <p:cSldViewPr>
      <p:cViewPr varScale="1">
        <p:scale>
          <a:sx n="80" d="100"/>
          <a:sy n="80" d="100"/>
        </p:scale>
        <p:origin x="552" y="67"/>
      </p:cViewPr>
      <p:guideLst/>
    </p:cSldViewPr>
  </p:slideViewPr>
  <p:notesTextViewPr>
    <p:cViewPr>
      <p:scale>
        <a:sx n="1" d="1"/>
        <a:sy n="1" d="1"/>
      </p:scale>
      <p:origin x="0" y="0"/>
    </p:cViewPr>
  </p:notesTextViewPr>
  <p:sorterViewPr>
    <p:cViewPr>
      <p:scale>
        <a:sx n="100" d="100"/>
        <a:sy n="100"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 Type="http://schemas.openxmlformats.org/officeDocument/2006/relationships/customXml" Target="../customXml/item3.xml"/><Relationship Id="rId21" Type="http://schemas.openxmlformats.org/officeDocument/2006/relationships/slide" Target="slides/slide13.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presProps" Target="presProp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1163" cy="498475"/>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56038" y="0"/>
            <a:ext cx="2951162" cy="498475"/>
          </a:xfrm>
          <a:prstGeom prst="rect">
            <a:avLst/>
          </a:prstGeom>
        </p:spPr>
        <p:txBody>
          <a:bodyPr vert="horz" lIns="91440" tIns="45720" rIns="91440" bIns="45720" rtlCol="0"/>
          <a:lstStyle>
            <a:lvl1pPr algn="r">
              <a:defRPr sz="1200"/>
            </a:lvl1pPr>
          </a:lstStyle>
          <a:p>
            <a:fld id="{07646D02-78F6-4D5F-B0B1-28278F4BF7E5}" type="datetimeFigureOut">
              <a:rPr lang="en-IE" smtClean="0"/>
              <a:t>12/02/2020</a:t>
            </a:fld>
            <a:endParaRPr lang="en-IE"/>
          </a:p>
        </p:txBody>
      </p:sp>
      <p:sp>
        <p:nvSpPr>
          <p:cNvPr id="4" name="Slide Image Placeholder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1038" y="4784725"/>
            <a:ext cx="5446712" cy="3913188"/>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9442450"/>
            <a:ext cx="2951163" cy="498475"/>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56038" y="9442450"/>
            <a:ext cx="2951162" cy="498475"/>
          </a:xfrm>
          <a:prstGeom prst="rect">
            <a:avLst/>
          </a:prstGeom>
        </p:spPr>
        <p:txBody>
          <a:bodyPr vert="horz" lIns="91440" tIns="45720" rIns="91440" bIns="45720" rtlCol="0" anchor="b"/>
          <a:lstStyle>
            <a:lvl1pPr algn="r">
              <a:defRPr sz="1200"/>
            </a:lvl1pPr>
          </a:lstStyle>
          <a:p>
            <a:fld id="{9269CF53-0573-464E-87AF-5FEB156C1FCE}" type="slidenum">
              <a:rPr lang="en-IE" smtClean="0"/>
              <a:t>‹#›</a:t>
            </a:fld>
            <a:endParaRPr lang="en-IE"/>
          </a:p>
        </p:txBody>
      </p:sp>
    </p:spTree>
    <p:extLst>
      <p:ext uri="{BB962C8B-B14F-4D97-AF65-F5344CB8AC3E}">
        <p14:creationId xmlns:p14="http://schemas.microsoft.com/office/powerpoint/2010/main" val="1472996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7293723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25552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0775466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2/12/2020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3719220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2/12/2020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7863420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2/12/2020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2307770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2/12/2020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2974945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2/12/2020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1647751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2/12/2020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9438892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2/12/2020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2910836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2/12/2020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1639243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2/12/2020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121907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2/12/2020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6368927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2/12/2020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0980154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5578967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2/12/2020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807661803"/>
      </p:ext>
    </p:extLst>
  </p:cSld>
  <p:clrMapOvr>
    <a:masterClrMapping/>
  </p:clrMapOvr>
  <p:hf sldNum="0" hd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2/12/2020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478360674"/>
      </p:ext>
    </p:extLst>
  </p:cSld>
  <p:clrMapOvr>
    <a:masterClrMapping/>
  </p:clrMapOvr>
  <p:hf sldNum="0" hd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2/12/2020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891685892"/>
      </p:ext>
    </p:extLst>
  </p:cSld>
  <p:clrMapOvr>
    <a:masterClrMapping/>
  </p:clrMapOvr>
  <p:hf sldNum="0" hd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2/12/2020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130291921"/>
      </p:ext>
    </p:extLst>
  </p:cSld>
  <p:clrMapOvr>
    <a:masterClrMapping/>
  </p:clrMapOvr>
  <p:hf sldNum="0" hd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2/12/2020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569499886"/>
      </p:ext>
    </p:extLst>
  </p:cSld>
  <p:clrMapOvr>
    <a:masterClrMapping/>
  </p:clrMapOvr>
  <p:hf sldNum="0" hd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2/12/2020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a:xfrm>
            <a:off x="8610600" y="6356351"/>
            <a:ext cx="3390056" cy="241002"/>
          </a:xfrm>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341734049"/>
      </p:ext>
    </p:extLst>
  </p:cSld>
  <p:clrMapOvr>
    <a:masterClrMapping/>
  </p:clrMapOvr>
  <p:hf sldNum="0" hd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2/12/2020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408004512"/>
      </p:ext>
    </p:extLst>
  </p:cSld>
  <p:clrMapOvr>
    <a:masterClrMapping/>
  </p:clrMapOvr>
  <p:hf sldNum="0" hd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2/12/2020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237428081"/>
      </p:ext>
    </p:extLst>
  </p:cSld>
  <p:clrMapOvr>
    <a:masterClrMapping/>
  </p:clrMapOvr>
  <p:hf sldNum="0" hd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2/12/2020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810051735"/>
      </p:ext>
    </p:extLst>
  </p:cSld>
  <p:clrMapOvr>
    <a:masterClrMapping/>
  </p:clrMapOvr>
  <p:hf sldNum="0" hd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3D34B-46E1-42DB-AF10-53AA1F247F3B}"/>
              </a:ext>
            </a:extLst>
          </p:cNvPr>
          <p:cNvSpPr>
            <a:spLocks noGrp="1"/>
          </p:cNvSpPr>
          <p:nvPr>
            <p:ph type="title"/>
          </p:nvPr>
        </p:nvSpPr>
        <p:spPr/>
        <p:txBody>
          <a:bodyPr/>
          <a:lstStyle/>
          <a:p>
            <a:r>
              <a:rPr lang="en-US"/>
              <a:t>Click to edit Master title style</a:t>
            </a:r>
            <a:endParaRPr lang="en-IE"/>
          </a:p>
        </p:txBody>
      </p:sp>
      <p:sp>
        <p:nvSpPr>
          <p:cNvPr id="3" name="Date Placeholder 2">
            <a:extLst>
              <a:ext uri="{FF2B5EF4-FFF2-40B4-BE49-F238E27FC236}">
                <a16:creationId xmlns:a16="http://schemas.microsoft.com/office/drawing/2014/main" id="{96EE6D97-0C38-4099-95E0-D1835BC808D8}"/>
              </a:ext>
            </a:extLst>
          </p:cNvPr>
          <p:cNvSpPr>
            <a:spLocks noGrp="1"/>
          </p:cNvSpPr>
          <p:nvPr>
            <p:ph type="dt" sz="half" idx="10"/>
          </p:nvPr>
        </p:nvSpPr>
        <p:spPr/>
        <p:txBody>
          <a:bodyPr/>
          <a:lstStyle/>
          <a:p>
            <a:fld id="{C764DE79-268F-4C1A-8933-263129D2AF90}" type="datetimeFigureOut">
              <a:rPr lang="en-US" smtClean="0"/>
              <a:t>2/12/2020</a:t>
            </a:fld>
            <a:endParaRPr lang="en-US" dirty="0"/>
          </a:p>
        </p:txBody>
      </p:sp>
      <p:sp>
        <p:nvSpPr>
          <p:cNvPr id="4" name="Footer Placeholder 3">
            <a:extLst>
              <a:ext uri="{FF2B5EF4-FFF2-40B4-BE49-F238E27FC236}">
                <a16:creationId xmlns:a16="http://schemas.microsoft.com/office/drawing/2014/main" id="{345BB9C9-A74F-494F-8205-40816ACED919}"/>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2D7FF9CD-03B1-4D83-8397-66CA4CFD4E69}"/>
              </a:ext>
            </a:extLst>
          </p:cNvPr>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4241779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2/12/2020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020186200"/>
      </p:ext>
    </p:extLst>
  </p:cSld>
  <p:clrMapOvr>
    <a:masterClrMapping/>
  </p:clrMapOvr>
  <p:hf sldNum="0" hd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2/12/2020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8734680" y="6362382"/>
            <a:ext cx="2743200" cy="365125"/>
          </a:xfrm>
        </p:spPr>
        <p:txBody>
          <a:bodyPr/>
          <a:lstStyle/>
          <a:p>
            <a:endParaRPr lang="en-US" dirty="0"/>
          </a:p>
        </p:txBody>
      </p:sp>
    </p:spTree>
    <p:extLst>
      <p:ext uri="{BB962C8B-B14F-4D97-AF65-F5344CB8AC3E}">
        <p14:creationId xmlns:p14="http://schemas.microsoft.com/office/powerpoint/2010/main" val="1510852235"/>
      </p:ext>
    </p:extLst>
  </p:cSld>
  <p:clrMapOvr>
    <a:masterClrMapping/>
  </p:clrMapOvr>
  <p:hf sldNum="0" hdr="0" dt="0"/>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theme" Target="../theme/theme4.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image" Target="../media/image1.jp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theme" Target="../theme/theme5.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rgbClr val="C4E2E2"/>
            </a:gs>
            <a:gs pos="100000">
              <a:schemeClr val="bg1"/>
            </a:gs>
          </a:gsLst>
          <a:lin ang="0" scaled="1"/>
          <a:tileRect/>
        </a:gra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A3A1056E-6748-4CFB-96F6-0AFB9C4CE727}"/>
              </a:ext>
            </a:extLst>
          </p:cNvPr>
          <p:cNvCxnSpPr/>
          <p:nvPr userDrawn="1"/>
        </p:nvCxnSpPr>
        <p:spPr>
          <a:xfrm>
            <a:off x="6724651" y="555734"/>
            <a:ext cx="5467349" cy="0"/>
          </a:xfrm>
          <a:prstGeom prst="line">
            <a:avLst/>
          </a:prstGeom>
          <a:ln w="28575">
            <a:solidFill>
              <a:srgbClr val="00808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4D6F7811-4D88-4E32-B230-A33AE58BC9DD}"/>
              </a:ext>
            </a:extLst>
          </p:cNvPr>
          <p:cNvCxnSpPr/>
          <p:nvPr userDrawn="1"/>
        </p:nvCxnSpPr>
        <p:spPr>
          <a:xfrm>
            <a:off x="6709722" y="2740122"/>
            <a:ext cx="5467348" cy="0"/>
          </a:xfrm>
          <a:prstGeom prst="line">
            <a:avLst/>
          </a:prstGeom>
          <a:ln w="28575">
            <a:solidFill>
              <a:srgbClr val="008080"/>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3E8483D7-0C77-47A1-A05F-FC94C93DD034}"/>
              </a:ext>
            </a:extLst>
          </p:cNvPr>
          <p:cNvPicPr>
            <a:picLocks noChangeAspect="1"/>
          </p:cNvPicPr>
          <p:nvPr userDrawn="1"/>
        </p:nvPicPr>
        <p:blipFill rotWithShape="1">
          <a:blip r:embed="rId3">
            <a:clrChange>
              <a:clrFrom>
                <a:srgbClr val="FFFFFF"/>
              </a:clrFrom>
              <a:clrTo>
                <a:srgbClr val="FFFFFF">
                  <a:alpha val="0"/>
                </a:srgbClr>
              </a:clrTo>
            </a:clrChange>
          </a:blip>
          <a:srcRect t="8378" r="15717" b="8326"/>
          <a:stretch/>
        </p:blipFill>
        <p:spPr>
          <a:xfrm>
            <a:off x="6709721" y="686407"/>
            <a:ext cx="5135771" cy="1903371"/>
          </a:xfrm>
          <a:prstGeom prst="rect">
            <a:avLst/>
          </a:prstGeom>
        </p:spPr>
      </p:pic>
      <p:pic>
        <p:nvPicPr>
          <p:cNvPr id="10" name="Picture 9">
            <a:extLst>
              <a:ext uri="{FF2B5EF4-FFF2-40B4-BE49-F238E27FC236}">
                <a16:creationId xmlns:a16="http://schemas.microsoft.com/office/drawing/2014/main" id="{BF61D855-B858-48AB-882F-750615ABFE49}"/>
              </a:ext>
            </a:extLst>
          </p:cNvPr>
          <p:cNvPicPr>
            <a:picLocks noChangeAspect="1"/>
          </p:cNvPicPr>
          <p:nvPr userDrawn="1"/>
        </p:nvPicPr>
        <p:blipFill rotWithShape="1">
          <a:blip r:embed="rId3">
            <a:clrChange>
              <a:clrFrom>
                <a:srgbClr val="FFFFFF"/>
              </a:clrFrom>
              <a:clrTo>
                <a:srgbClr val="FFFFFF">
                  <a:alpha val="0"/>
                </a:srgbClr>
              </a:clrTo>
            </a:clrChange>
            <a:lum bright="70000" contrast="-70000"/>
          </a:blip>
          <a:srcRect l="13297" t="16483" r="58480" b="17441"/>
          <a:stretch/>
        </p:blipFill>
        <p:spPr>
          <a:xfrm>
            <a:off x="1" y="136628"/>
            <a:ext cx="7995081" cy="6541988"/>
          </a:xfrm>
          <a:prstGeom prst="rect">
            <a:avLst/>
          </a:prstGeom>
          <a:effectLst>
            <a:softEdge rad="25400"/>
          </a:effectLst>
        </p:spPr>
      </p:pic>
    </p:spTree>
    <p:extLst>
      <p:ext uri="{BB962C8B-B14F-4D97-AF65-F5344CB8AC3E}">
        <p14:creationId xmlns:p14="http://schemas.microsoft.com/office/powerpoint/2010/main" val="3998594644"/>
      </p:ext>
    </p:extLst>
  </p:cSld>
  <p:clrMap bg1="lt1" tx1="dk1" bg2="lt2" tx2="dk2" accent1="accent1" accent2="accent2" accent3="accent3" accent4="accent4" accent5="accent5" accent6="accent6" hlink="hlink" folHlink="folHlink"/>
  <p:sldLayoutIdLst>
    <p:sldLayoutId id="214748366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rgbClr val="C4E2E2"/>
            </a:gs>
            <a:gs pos="100000">
              <a:schemeClr val="bg1"/>
            </a:gs>
          </a:gsLst>
          <a:lin ang="0" scaled="1"/>
          <a:tileRect/>
        </a:gra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8849A44A-E14D-4418-A3EF-5EDCE8DC632E}"/>
              </a:ext>
            </a:extLst>
          </p:cNvPr>
          <p:cNvCxnSpPr>
            <a:cxnSpLocks/>
          </p:cNvCxnSpPr>
          <p:nvPr userDrawn="1"/>
        </p:nvCxnSpPr>
        <p:spPr>
          <a:xfrm>
            <a:off x="6619823" y="2841735"/>
            <a:ext cx="5580000" cy="0"/>
          </a:xfrm>
          <a:prstGeom prst="line">
            <a:avLst/>
          </a:prstGeom>
          <a:ln w="28575">
            <a:solidFill>
              <a:srgbClr val="00808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4A6A3EA-0687-4CA3-A15C-E8A7FD6DA116}"/>
              </a:ext>
            </a:extLst>
          </p:cNvPr>
          <p:cNvCxnSpPr>
            <a:cxnSpLocks/>
          </p:cNvCxnSpPr>
          <p:nvPr userDrawn="1"/>
        </p:nvCxnSpPr>
        <p:spPr>
          <a:xfrm>
            <a:off x="6605519" y="679637"/>
            <a:ext cx="5580000" cy="0"/>
          </a:xfrm>
          <a:prstGeom prst="line">
            <a:avLst/>
          </a:prstGeom>
          <a:ln w="28575">
            <a:solidFill>
              <a:srgbClr val="008080"/>
            </a:solidFill>
          </a:ln>
        </p:spPr>
        <p:style>
          <a:lnRef idx="1">
            <a:schemeClr val="accent1"/>
          </a:lnRef>
          <a:fillRef idx="0">
            <a:schemeClr val="accent1"/>
          </a:fillRef>
          <a:effectRef idx="0">
            <a:schemeClr val="accent1"/>
          </a:effectRef>
          <a:fontRef idx="minor">
            <a:schemeClr val="tx1"/>
          </a:fontRef>
        </p:style>
      </p:cxnSp>
      <p:pic>
        <p:nvPicPr>
          <p:cNvPr id="18" name="Picture 17">
            <a:extLst>
              <a:ext uri="{FF2B5EF4-FFF2-40B4-BE49-F238E27FC236}">
                <a16:creationId xmlns:a16="http://schemas.microsoft.com/office/drawing/2014/main" id="{1B008631-692D-49BD-A105-CD665D2213AB}"/>
              </a:ext>
            </a:extLst>
          </p:cNvPr>
          <p:cNvPicPr>
            <a:picLocks noChangeAspect="1"/>
          </p:cNvPicPr>
          <p:nvPr userDrawn="1"/>
        </p:nvPicPr>
        <p:blipFill rotWithShape="1">
          <a:blip r:embed="rId3">
            <a:clrChange>
              <a:clrFrom>
                <a:srgbClr val="FFFFFF"/>
              </a:clrFrom>
              <a:clrTo>
                <a:srgbClr val="FFFFFF">
                  <a:alpha val="0"/>
                </a:srgbClr>
              </a:clrTo>
            </a:clrChange>
            <a:lum bright="70000" contrast="-70000"/>
          </a:blip>
          <a:srcRect l="13297" t="16483" r="58480" b="17441"/>
          <a:stretch/>
        </p:blipFill>
        <p:spPr>
          <a:xfrm>
            <a:off x="-74645" y="136628"/>
            <a:ext cx="7995081" cy="6541988"/>
          </a:xfrm>
          <a:prstGeom prst="rect">
            <a:avLst/>
          </a:prstGeom>
          <a:effectLst>
            <a:softEdge rad="25400"/>
          </a:effectLst>
        </p:spPr>
      </p:pic>
    </p:spTree>
    <p:extLst>
      <p:ext uri="{BB962C8B-B14F-4D97-AF65-F5344CB8AC3E}">
        <p14:creationId xmlns:p14="http://schemas.microsoft.com/office/powerpoint/2010/main" val="322656281"/>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rgbClr val="C4E2E2"/>
            </a:gs>
            <a:gs pos="100000">
              <a:schemeClr val="bg1"/>
            </a:gs>
          </a:gsLst>
          <a:lin ang="0" scaled="1"/>
          <a:tileRect/>
        </a:gra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D07DA8B1-004D-409D-A951-1958F87BD341}"/>
              </a:ext>
            </a:extLst>
          </p:cNvPr>
          <p:cNvCxnSpPr>
            <a:cxnSpLocks/>
          </p:cNvCxnSpPr>
          <p:nvPr userDrawn="1"/>
        </p:nvCxnSpPr>
        <p:spPr>
          <a:xfrm>
            <a:off x="5712000" y="6356350"/>
            <a:ext cx="6480000" cy="0"/>
          </a:xfrm>
          <a:prstGeom prst="line">
            <a:avLst/>
          </a:prstGeom>
          <a:ln w="28575">
            <a:solidFill>
              <a:srgbClr val="008080"/>
            </a:solidFill>
          </a:ln>
        </p:spPr>
        <p:style>
          <a:lnRef idx="1">
            <a:schemeClr val="accent1"/>
          </a:lnRef>
          <a:fillRef idx="0">
            <a:schemeClr val="accent1"/>
          </a:fillRef>
          <a:effectRef idx="0">
            <a:schemeClr val="accent1"/>
          </a:effectRef>
          <a:fontRef idx="minor">
            <a:schemeClr val="tx1"/>
          </a:fontRef>
        </p:style>
      </p:cxnSp>
      <p:grpSp>
        <p:nvGrpSpPr>
          <p:cNvPr id="3" name="Group 2">
            <a:extLst>
              <a:ext uri="{FF2B5EF4-FFF2-40B4-BE49-F238E27FC236}">
                <a16:creationId xmlns:a16="http://schemas.microsoft.com/office/drawing/2014/main" id="{2912DD2D-0C71-4B7E-836C-526B8F19D6EF}"/>
              </a:ext>
            </a:extLst>
          </p:cNvPr>
          <p:cNvGrpSpPr/>
          <p:nvPr userDrawn="1"/>
        </p:nvGrpSpPr>
        <p:grpSpPr>
          <a:xfrm>
            <a:off x="1" y="5723292"/>
            <a:ext cx="2811279" cy="1044979"/>
            <a:chOff x="0" y="5723291"/>
            <a:chExt cx="2108459" cy="1044979"/>
          </a:xfrm>
        </p:grpSpPr>
        <p:cxnSp>
          <p:nvCxnSpPr>
            <p:cNvPr id="9" name="Straight Connector 8">
              <a:extLst>
                <a:ext uri="{FF2B5EF4-FFF2-40B4-BE49-F238E27FC236}">
                  <a16:creationId xmlns:a16="http://schemas.microsoft.com/office/drawing/2014/main" id="{8B4BC93E-3E36-4EBD-A411-E0361B604EB8}"/>
                </a:ext>
              </a:extLst>
            </p:cNvPr>
            <p:cNvCxnSpPr>
              <a:cxnSpLocks/>
            </p:cNvCxnSpPr>
            <p:nvPr userDrawn="1"/>
          </p:nvCxnSpPr>
          <p:spPr>
            <a:xfrm>
              <a:off x="0" y="5723291"/>
              <a:ext cx="1115226" cy="0"/>
            </a:xfrm>
            <a:prstGeom prst="line">
              <a:avLst/>
            </a:prstGeom>
            <a:ln w="28575">
              <a:solidFill>
                <a:srgbClr val="008080"/>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77209EEB-0B52-4B2E-B283-0F4FB0CDBE76}"/>
                </a:ext>
              </a:extLst>
            </p:cNvPr>
            <p:cNvPicPr>
              <a:picLocks noChangeAspect="1"/>
            </p:cNvPicPr>
            <p:nvPr userDrawn="1"/>
          </p:nvPicPr>
          <p:blipFill rotWithShape="1">
            <a:blip r:embed="rId3">
              <a:clrChange>
                <a:clrFrom>
                  <a:srgbClr val="FFFFFF"/>
                </a:clrFrom>
                <a:clrTo>
                  <a:srgbClr val="FFFFFF">
                    <a:alpha val="0"/>
                  </a:srgbClr>
                </a:clrTo>
              </a:clrChange>
            </a:blip>
            <a:srcRect t="12421" r="15717" b="9049"/>
            <a:stretch/>
          </p:blipFill>
          <p:spPr>
            <a:xfrm>
              <a:off x="17289" y="5794050"/>
              <a:ext cx="2091170" cy="974220"/>
            </a:xfrm>
            <a:prstGeom prst="rect">
              <a:avLst/>
            </a:prstGeom>
          </p:spPr>
        </p:pic>
      </p:grpSp>
      <p:sp>
        <p:nvSpPr>
          <p:cNvPr id="2" name="TextBox 1">
            <a:extLst>
              <a:ext uri="{FF2B5EF4-FFF2-40B4-BE49-F238E27FC236}">
                <a16:creationId xmlns:a16="http://schemas.microsoft.com/office/drawing/2014/main" id="{2CCC28AD-7706-4435-BE8F-DCCA5D73697A}"/>
              </a:ext>
            </a:extLst>
          </p:cNvPr>
          <p:cNvSpPr txBox="1"/>
          <p:nvPr userDrawn="1"/>
        </p:nvSpPr>
        <p:spPr>
          <a:xfrm>
            <a:off x="5015880" y="6482466"/>
            <a:ext cx="7049777" cy="27699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IE" sz="1200" i="1" dirty="0">
                <a:solidFill>
                  <a:srgbClr val="008080"/>
                </a:solidFill>
              </a:rPr>
              <a:t>Exemptions from the Study of </a:t>
            </a:r>
            <a:r>
              <a:rPr lang="en-IE" sz="1200" i="1" dirty="0" err="1">
                <a:solidFill>
                  <a:srgbClr val="008080"/>
                </a:solidFill>
              </a:rPr>
              <a:t>Gaeilge</a:t>
            </a:r>
            <a:r>
              <a:rPr lang="en-IE" sz="1200" i="1" dirty="0">
                <a:solidFill>
                  <a:srgbClr val="008080"/>
                </a:solidFill>
              </a:rPr>
              <a:t>, CL 0053/2019, Annual Principals &amp; Deputy Principals Conference 2020</a:t>
            </a:r>
          </a:p>
        </p:txBody>
      </p:sp>
    </p:spTree>
    <p:extLst>
      <p:ext uri="{BB962C8B-B14F-4D97-AF65-F5344CB8AC3E}">
        <p14:creationId xmlns:p14="http://schemas.microsoft.com/office/powerpoint/2010/main" val="1291136613"/>
      </p:ext>
    </p:extLst>
  </p:cSld>
  <p:clrMap bg1="lt1" tx1="dk1" bg2="lt2" tx2="dk2" accent1="accent1" accent2="accent2" accent3="accent3" accent4="accent4" accent5="accent5" accent6="accent6" hlink="hlink" folHlink="folHlink"/>
  <p:sldLayoutIdLst>
    <p:sldLayoutId id="2147483663" r:id="rId1"/>
  </p:sldLayoutIdLst>
  <p:hf sldNum="0"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C4E2E2"/>
            </a:gs>
            <a:gs pos="100000">
              <a:schemeClr val="bg1"/>
            </a:gs>
          </a:gsLst>
          <a:lin ang="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2/12/2020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cxnSp>
        <p:nvCxnSpPr>
          <p:cNvPr id="7" name="Straight Connector 6">
            <a:extLst>
              <a:ext uri="{FF2B5EF4-FFF2-40B4-BE49-F238E27FC236}">
                <a16:creationId xmlns:a16="http://schemas.microsoft.com/office/drawing/2014/main" id="{C5E96301-2301-4DDC-8332-237323BEA95B}"/>
              </a:ext>
            </a:extLst>
          </p:cNvPr>
          <p:cNvCxnSpPr>
            <a:cxnSpLocks/>
          </p:cNvCxnSpPr>
          <p:nvPr userDrawn="1"/>
        </p:nvCxnSpPr>
        <p:spPr>
          <a:xfrm>
            <a:off x="6619823" y="2841735"/>
            <a:ext cx="5580000" cy="0"/>
          </a:xfrm>
          <a:prstGeom prst="line">
            <a:avLst/>
          </a:prstGeom>
          <a:ln w="28575">
            <a:solidFill>
              <a:srgbClr val="00808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52D650C2-7046-4E47-BAF0-9E97631063A0}"/>
              </a:ext>
            </a:extLst>
          </p:cNvPr>
          <p:cNvCxnSpPr>
            <a:cxnSpLocks/>
          </p:cNvCxnSpPr>
          <p:nvPr userDrawn="1"/>
        </p:nvCxnSpPr>
        <p:spPr>
          <a:xfrm>
            <a:off x="6605519" y="679637"/>
            <a:ext cx="5580000" cy="0"/>
          </a:xfrm>
          <a:prstGeom prst="line">
            <a:avLst/>
          </a:prstGeom>
          <a:ln w="28575">
            <a:solidFill>
              <a:srgbClr val="008080"/>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65F2B721-FF92-4C2A-BB18-485C20BDC276}"/>
              </a:ext>
            </a:extLst>
          </p:cNvPr>
          <p:cNvPicPr>
            <a:picLocks noChangeAspect="1"/>
          </p:cNvPicPr>
          <p:nvPr userDrawn="1"/>
        </p:nvPicPr>
        <p:blipFill rotWithShape="1">
          <a:blip r:embed="rId14">
            <a:clrChange>
              <a:clrFrom>
                <a:srgbClr val="FFFFFF"/>
              </a:clrFrom>
              <a:clrTo>
                <a:srgbClr val="FFFFFF">
                  <a:alpha val="0"/>
                </a:srgbClr>
              </a:clrTo>
            </a:clrChange>
            <a:lum bright="70000" contrast="-70000"/>
          </a:blip>
          <a:srcRect l="13297" t="16483" r="58480" b="17441"/>
          <a:stretch/>
        </p:blipFill>
        <p:spPr>
          <a:xfrm>
            <a:off x="-74645" y="136628"/>
            <a:ext cx="7995081" cy="6541988"/>
          </a:xfrm>
          <a:prstGeom prst="rect">
            <a:avLst/>
          </a:prstGeom>
          <a:effectLst>
            <a:softEdge rad="25400"/>
          </a:effectLst>
        </p:spPr>
      </p:pic>
    </p:spTree>
    <p:extLst>
      <p:ext uri="{BB962C8B-B14F-4D97-AF65-F5344CB8AC3E}">
        <p14:creationId xmlns:p14="http://schemas.microsoft.com/office/powerpoint/2010/main" val="309935399"/>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C4E2E2"/>
            </a:gs>
            <a:gs pos="100000">
              <a:schemeClr val="bg1"/>
            </a:gs>
          </a:gsLst>
          <a:lin ang="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2/12/2020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cxnSp>
        <p:nvCxnSpPr>
          <p:cNvPr id="7" name="Straight Connector 6">
            <a:extLst>
              <a:ext uri="{FF2B5EF4-FFF2-40B4-BE49-F238E27FC236}">
                <a16:creationId xmlns:a16="http://schemas.microsoft.com/office/drawing/2014/main" id="{3397DB18-1A51-4906-8315-CDEECFC1C6F2}"/>
              </a:ext>
            </a:extLst>
          </p:cNvPr>
          <p:cNvCxnSpPr>
            <a:cxnSpLocks/>
          </p:cNvCxnSpPr>
          <p:nvPr userDrawn="1"/>
        </p:nvCxnSpPr>
        <p:spPr>
          <a:xfrm>
            <a:off x="5712000" y="6356350"/>
            <a:ext cx="6480000" cy="0"/>
          </a:xfrm>
          <a:prstGeom prst="line">
            <a:avLst/>
          </a:prstGeom>
          <a:ln w="28575">
            <a:solidFill>
              <a:srgbClr val="008080"/>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D2025B12-9FB4-4E47-B675-93C0507A33B9}"/>
              </a:ext>
            </a:extLst>
          </p:cNvPr>
          <p:cNvGrpSpPr/>
          <p:nvPr userDrawn="1"/>
        </p:nvGrpSpPr>
        <p:grpSpPr>
          <a:xfrm>
            <a:off x="1" y="5723292"/>
            <a:ext cx="2811279" cy="1044979"/>
            <a:chOff x="0" y="5723291"/>
            <a:chExt cx="2108459" cy="1044979"/>
          </a:xfrm>
        </p:grpSpPr>
        <p:cxnSp>
          <p:nvCxnSpPr>
            <p:cNvPr id="9" name="Straight Connector 8">
              <a:extLst>
                <a:ext uri="{FF2B5EF4-FFF2-40B4-BE49-F238E27FC236}">
                  <a16:creationId xmlns:a16="http://schemas.microsoft.com/office/drawing/2014/main" id="{801C30E9-BDFE-432D-B0A3-A045B50545D7}"/>
                </a:ext>
              </a:extLst>
            </p:cNvPr>
            <p:cNvCxnSpPr>
              <a:cxnSpLocks/>
            </p:cNvCxnSpPr>
            <p:nvPr userDrawn="1"/>
          </p:nvCxnSpPr>
          <p:spPr>
            <a:xfrm>
              <a:off x="0" y="5723291"/>
              <a:ext cx="1115226" cy="0"/>
            </a:xfrm>
            <a:prstGeom prst="line">
              <a:avLst/>
            </a:prstGeom>
            <a:ln w="28575">
              <a:solidFill>
                <a:srgbClr val="008080"/>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CD183AE2-F90D-4FA2-B22B-BC60E43AB5AF}"/>
                </a:ext>
              </a:extLst>
            </p:cNvPr>
            <p:cNvPicPr>
              <a:picLocks noChangeAspect="1"/>
            </p:cNvPicPr>
            <p:nvPr userDrawn="1"/>
          </p:nvPicPr>
          <p:blipFill rotWithShape="1">
            <a:blip r:embed="rId14">
              <a:clrChange>
                <a:clrFrom>
                  <a:srgbClr val="FFFFFF"/>
                </a:clrFrom>
                <a:clrTo>
                  <a:srgbClr val="FFFFFF">
                    <a:alpha val="0"/>
                  </a:srgbClr>
                </a:clrTo>
              </a:clrChange>
            </a:blip>
            <a:srcRect t="12421" r="15717" b="9049"/>
            <a:stretch/>
          </p:blipFill>
          <p:spPr>
            <a:xfrm>
              <a:off x="17289" y="5794050"/>
              <a:ext cx="2091170" cy="974220"/>
            </a:xfrm>
            <a:prstGeom prst="rect">
              <a:avLst/>
            </a:prstGeom>
          </p:spPr>
        </p:pic>
      </p:grpSp>
      <p:sp>
        <p:nvSpPr>
          <p:cNvPr id="11" name="TextBox 10">
            <a:extLst>
              <a:ext uri="{FF2B5EF4-FFF2-40B4-BE49-F238E27FC236}">
                <a16:creationId xmlns:a16="http://schemas.microsoft.com/office/drawing/2014/main" id="{547E0517-CD8A-4FA4-9B6B-426A2AB24749}"/>
              </a:ext>
            </a:extLst>
          </p:cNvPr>
          <p:cNvSpPr txBox="1"/>
          <p:nvPr userDrawn="1"/>
        </p:nvSpPr>
        <p:spPr>
          <a:xfrm>
            <a:off x="7013905" y="6398939"/>
            <a:ext cx="4799724" cy="27699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IE" sz="1200" i="1" dirty="0">
                <a:solidFill>
                  <a:srgbClr val="008080"/>
                </a:solidFill>
              </a:rPr>
              <a:t>Exemptions from the Study of Irish, CL 0053/2019</a:t>
            </a:r>
          </a:p>
        </p:txBody>
      </p:sp>
    </p:spTree>
    <p:extLst>
      <p:ext uri="{BB962C8B-B14F-4D97-AF65-F5344CB8AC3E}">
        <p14:creationId xmlns:p14="http://schemas.microsoft.com/office/powerpoint/2010/main" val="2389640497"/>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5" r:id="rId10"/>
    <p:sldLayoutId id="2147483702" r:id="rId11"/>
    <p:sldLayoutId id="214748370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17.xml"/><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education.ie/en/Parents/Information/Irish-Exemption/FAQs.html" TargetMode="External"/><Relationship Id="rId1" Type="http://schemas.openxmlformats.org/officeDocument/2006/relationships/slideLayout" Target="../slideLayouts/slideLayout19.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9DE492-E884-4AD8-8263-EC29BB36D6A3}"/>
              </a:ext>
            </a:extLst>
          </p:cNvPr>
          <p:cNvSpPr txBox="1"/>
          <p:nvPr/>
        </p:nvSpPr>
        <p:spPr>
          <a:xfrm>
            <a:off x="3035660" y="1088740"/>
            <a:ext cx="9037004" cy="1200329"/>
          </a:xfrm>
          <a:prstGeom prst="rect">
            <a:avLst/>
          </a:prstGeom>
          <a:noFill/>
        </p:spPr>
        <p:txBody>
          <a:bodyPr wrap="square" rtlCol="0" anchor="t">
            <a:spAutoFit/>
          </a:bodyPr>
          <a:lstStyle/>
          <a:p>
            <a:pPr algn="r"/>
            <a:r>
              <a:rPr lang="en-IE" sz="3600" b="1" dirty="0">
                <a:solidFill>
                  <a:srgbClr val="008080"/>
                </a:solidFill>
                <a:latin typeface="Bookman Old Style" panose="02050604050505020204" pitchFamily="18" charset="0"/>
              </a:rPr>
              <a:t>Circular 0053/2019</a:t>
            </a:r>
          </a:p>
          <a:p>
            <a:pPr algn="r"/>
            <a:r>
              <a:rPr lang="en-IE" sz="3600" b="1" dirty="0">
                <a:solidFill>
                  <a:srgbClr val="008080"/>
                </a:solidFill>
                <a:latin typeface="Bookman Old Style" panose="02050604050505020204" pitchFamily="18" charset="0"/>
              </a:rPr>
              <a:t>Exemptions from the Study of Irish </a:t>
            </a:r>
          </a:p>
        </p:txBody>
      </p:sp>
      <p:pic>
        <p:nvPicPr>
          <p:cNvPr id="3" name="Picture 2" descr="00_RGB_Colour - Best One (1)">
            <a:extLst>
              <a:ext uri="{FF2B5EF4-FFF2-40B4-BE49-F238E27FC236}">
                <a16:creationId xmlns:a16="http://schemas.microsoft.com/office/drawing/2014/main" id="{6C920835-047B-48A9-AC84-F67648B643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02912" y="6062663"/>
            <a:ext cx="1589088" cy="795337"/>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4" name="TextBox 3">
            <a:extLst>
              <a:ext uri="{FF2B5EF4-FFF2-40B4-BE49-F238E27FC236}">
                <a16:creationId xmlns:a16="http://schemas.microsoft.com/office/drawing/2014/main" id="{763CFCF4-76EE-41B6-A51F-6B70C30EBFC2}"/>
              </a:ext>
            </a:extLst>
          </p:cNvPr>
          <p:cNvSpPr txBox="1"/>
          <p:nvPr/>
        </p:nvSpPr>
        <p:spPr>
          <a:xfrm>
            <a:off x="4511824" y="3032956"/>
            <a:ext cx="7560840" cy="1200329"/>
          </a:xfrm>
          <a:prstGeom prst="rect">
            <a:avLst/>
          </a:prstGeom>
          <a:noFill/>
        </p:spPr>
        <p:txBody>
          <a:bodyPr wrap="square" rtlCol="0">
            <a:spAutoFit/>
          </a:bodyPr>
          <a:lstStyle/>
          <a:p>
            <a:pPr algn="r"/>
            <a:r>
              <a:rPr lang="en-IE" b="1" dirty="0">
                <a:solidFill>
                  <a:srgbClr val="008080"/>
                </a:solidFill>
                <a:latin typeface="Bookman Old Style" panose="02050604050505020204" pitchFamily="18" charset="0"/>
              </a:rPr>
              <a:t>The Annual Principals &amp; Deputy Principals Conference 2020</a:t>
            </a:r>
          </a:p>
          <a:p>
            <a:pPr algn="r"/>
            <a:r>
              <a:rPr lang="en-IE" b="1" dirty="0">
                <a:solidFill>
                  <a:srgbClr val="008080"/>
                </a:solidFill>
                <a:latin typeface="Bookman Old Style" panose="02050604050505020204" pitchFamily="18" charset="0"/>
              </a:rPr>
              <a:t>Clayton Whites Hotel, Wexford</a:t>
            </a:r>
          </a:p>
          <a:p>
            <a:pPr algn="r"/>
            <a:r>
              <a:rPr lang="en-IE" b="1" dirty="0">
                <a:solidFill>
                  <a:srgbClr val="008080"/>
                </a:solidFill>
                <a:latin typeface="Bookman Old Style" panose="02050604050505020204" pitchFamily="18" charset="0"/>
              </a:rPr>
              <a:t>Wednesday, 29</a:t>
            </a:r>
            <a:r>
              <a:rPr lang="en-IE" b="1" baseline="30000" dirty="0">
                <a:solidFill>
                  <a:srgbClr val="008080"/>
                </a:solidFill>
                <a:latin typeface="Bookman Old Style" panose="02050604050505020204" pitchFamily="18" charset="0"/>
              </a:rPr>
              <a:t>th</a:t>
            </a:r>
            <a:r>
              <a:rPr lang="en-IE" b="1" dirty="0">
                <a:solidFill>
                  <a:srgbClr val="008080"/>
                </a:solidFill>
                <a:latin typeface="Bookman Old Style" panose="02050604050505020204" pitchFamily="18" charset="0"/>
              </a:rPr>
              <a:t> January 2020</a:t>
            </a:r>
          </a:p>
          <a:p>
            <a:pPr algn="r"/>
            <a:r>
              <a:rPr lang="en-IE" b="1" dirty="0">
                <a:solidFill>
                  <a:srgbClr val="008080"/>
                </a:solidFill>
                <a:latin typeface="Bookman Old Style" panose="02050604050505020204" pitchFamily="18" charset="0"/>
              </a:rPr>
              <a:t>3.45-5.15pm</a:t>
            </a:r>
          </a:p>
        </p:txBody>
      </p:sp>
      <p:sp>
        <p:nvSpPr>
          <p:cNvPr id="5" name="TextBox 4">
            <a:extLst>
              <a:ext uri="{FF2B5EF4-FFF2-40B4-BE49-F238E27FC236}">
                <a16:creationId xmlns:a16="http://schemas.microsoft.com/office/drawing/2014/main" id="{630FA1F8-2AEA-4FAF-9E60-CFD14F71C5D7}"/>
              </a:ext>
            </a:extLst>
          </p:cNvPr>
          <p:cNvSpPr txBox="1"/>
          <p:nvPr/>
        </p:nvSpPr>
        <p:spPr>
          <a:xfrm>
            <a:off x="5735960" y="5553236"/>
            <a:ext cx="6228692" cy="646331"/>
          </a:xfrm>
          <a:prstGeom prst="rect">
            <a:avLst/>
          </a:prstGeom>
          <a:noFill/>
        </p:spPr>
        <p:txBody>
          <a:bodyPr wrap="square" rtlCol="0">
            <a:spAutoFit/>
          </a:bodyPr>
          <a:lstStyle/>
          <a:p>
            <a:pPr algn="r"/>
            <a:r>
              <a:rPr lang="en-IE" b="1" dirty="0">
                <a:solidFill>
                  <a:srgbClr val="008080"/>
                </a:solidFill>
                <a:latin typeface="Bookman Old Style" panose="02050604050505020204" pitchFamily="18" charset="0"/>
              </a:rPr>
              <a:t>Gean Gilger</a:t>
            </a:r>
          </a:p>
          <a:p>
            <a:pPr algn="r"/>
            <a:r>
              <a:rPr lang="en-IE" b="1" dirty="0">
                <a:solidFill>
                  <a:srgbClr val="008080"/>
                </a:solidFill>
                <a:latin typeface="Bookman Old Style" panose="02050604050505020204" pitchFamily="18" charset="0"/>
              </a:rPr>
              <a:t>Education Policy &amp; Development Officer, ETBI</a:t>
            </a:r>
          </a:p>
        </p:txBody>
      </p:sp>
    </p:spTree>
    <p:extLst>
      <p:ext uri="{BB962C8B-B14F-4D97-AF65-F5344CB8AC3E}">
        <p14:creationId xmlns:p14="http://schemas.microsoft.com/office/powerpoint/2010/main" val="734777754"/>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0F029-011B-4B3A-854F-012270B7506C}"/>
              </a:ext>
            </a:extLst>
          </p:cNvPr>
          <p:cNvSpPr>
            <a:spLocks noGrp="1"/>
          </p:cNvSpPr>
          <p:nvPr>
            <p:ph type="title"/>
          </p:nvPr>
        </p:nvSpPr>
        <p:spPr>
          <a:xfrm>
            <a:off x="838200" y="324029"/>
            <a:ext cx="10515600" cy="1325563"/>
          </a:xfrm>
        </p:spPr>
        <p:txBody>
          <a:bodyPr/>
          <a:lstStyle/>
          <a:p>
            <a:pPr algn="ctr"/>
            <a:r>
              <a:rPr lang="en-IE" b="1" dirty="0">
                <a:solidFill>
                  <a:srgbClr val="008080"/>
                </a:solidFill>
                <a:latin typeface="Bookman Old Style" panose="02050604050505020204" pitchFamily="18" charset="0"/>
              </a:rPr>
              <a:t>Today’s Workshop</a:t>
            </a:r>
          </a:p>
        </p:txBody>
      </p:sp>
      <p:sp>
        <p:nvSpPr>
          <p:cNvPr id="3" name="Content Placeholder 2">
            <a:extLst>
              <a:ext uri="{FF2B5EF4-FFF2-40B4-BE49-F238E27FC236}">
                <a16:creationId xmlns:a16="http://schemas.microsoft.com/office/drawing/2014/main" id="{1FA25FED-C129-4296-A5E3-F0CC265B7511}"/>
              </a:ext>
            </a:extLst>
          </p:cNvPr>
          <p:cNvSpPr>
            <a:spLocks noGrp="1"/>
          </p:cNvSpPr>
          <p:nvPr>
            <p:ph idx="1"/>
          </p:nvPr>
        </p:nvSpPr>
        <p:spPr/>
        <p:txBody>
          <a:bodyPr>
            <a:normAutofit lnSpcReduction="10000"/>
          </a:bodyPr>
          <a:lstStyle/>
          <a:p>
            <a:endParaRPr lang="en-GB" dirty="0">
              <a:latin typeface="Bookman Old Style" panose="02050604050505020204" pitchFamily="18" charset="0"/>
            </a:endParaRPr>
          </a:p>
          <a:p>
            <a:r>
              <a:rPr lang="en-GB" dirty="0">
                <a:latin typeface="Bookman Old Style" panose="02050604050505020204" pitchFamily="18" charset="0"/>
              </a:rPr>
              <a:t>Key points of the circular</a:t>
            </a:r>
          </a:p>
          <a:p>
            <a:r>
              <a:rPr lang="en-GB" dirty="0">
                <a:latin typeface="Bookman Old Style" panose="02050604050505020204" pitchFamily="18" charset="0"/>
              </a:rPr>
              <a:t>Key documents</a:t>
            </a:r>
          </a:p>
          <a:p>
            <a:r>
              <a:rPr lang="en-GB" dirty="0">
                <a:latin typeface="Bookman Old Style" panose="02050604050505020204" pitchFamily="18" charset="0"/>
              </a:rPr>
              <a:t>The application process </a:t>
            </a:r>
          </a:p>
          <a:p>
            <a:r>
              <a:rPr lang="en-GB" dirty="0">
                <a:latin typeface="Bookman Old Style" panose="02050604050505020204" pitchFamily="18" charset="0"/>
              </a:rPr>
              <a:t>The appeals process  </a:t>
            </a:r>
          </a:p>
          <a:p>
            <a:r>
              <a:rPr lang="en-GB" dirty="0">
                <a:latin typeface="Bookman Old Style" panose="02050604050505020204" pitchFamily="18" charset="0"/>
              </a:rPr>
              <a:t>On the ground examples </a:t>
            </a:r>
          </a:p>
          <a:p>
            <a:pPr marL="0" indent="0">
              <a:buNone/>
            </a:pPr>
            <a:r>
              <a:rPr lang="en-GB" dirty="0">
                <a:latin typeface="Bookman Old Style" panose="02050604050505020204" pitchFamily="18" charset="0"/>
              </a:rPr>
              <a:t>– Group Discussion</a:t>
            </a:r>
          </a:p>
          <a:p>
            <a:r>
              <a:rPr lang="en-GB" dirty="0">
                <a:latin typeface="Bookman Old Style" panose="02050604050505020204" pitchFamily="18" charset="0"/>
              </a:rPr>
              <a:t>FAQs</a:t>
            </a:r>
          </a:p>
          <a:p>
            <a:pPr marL="0" indent="0">
              <a:buNone/>
            </a:pPr>
            <a:r>
              <a:rPr lang="en-GB" dirty="0"/>
              <a:t> </a:t>
            </a:r>
            <a:endParaRPr lang="en-IE" dirty="0"/>
          </a:p>
        </p:txBody>
      </p:sp>
      <p:sp>
        <p:nvSpPr>
          <p:cNvPr id="4" name="Footer Placeholder 3">
            <a:extLst>
              <a:ext uri="{FF2B5EF4-FFF2-40B4-BE49-F238E27FC236}">
                <a16:creationId xmlns:a16="http://schemas.microsoft.com/office/drawing/2014/main" id="{993163B0-6014-4A2C-A53D-C66D87CCF982}"/>
              </a:ext>
            </a:extLst>
          </p:cNvPr>
          <p:cNvSpPr>
            <a:spLocks noGrp="1"/>
          </p:cNvSpPr>
          <p:nvPr>
            <p:ph type="ftr" sz="quarter" idx="11"/>
          </p:nvPr>
        </p:nvSpPr>
        <p:spPr/>
        <p:txBody>
          <a:bodyPr/>
          <a:lstStyle/>
          <a:p>
            <a:endParaRPr lang="en-US" dirty="0"/>
          </a:p>
        </p:txBody>
      </p:sp>
      <p:pic>
        <p:nvPicPr>
          <p:cNvPr id="5" name="Picture 4">
            <a:extLst>
              <a:ext uri="{FF2B5EF4-FFF2-40B4-BE49-F238E27FC236}">
                <a16:creationId xmlns:a16="http://schemas.microsoft.com/office/drawing/2014/main" id="{16730224-AC8E-44D7-B210-FD6F985CBF87}"/>
              </a:ext>
            </a:extLst>
          </p:cNvPr>
          <p:cNvPicPr>
            <a:picLocks noChangeAspect="1"/>
          </p:cNvPicPr>
          <p:nvPr/>
        </p:nvPicPr>
        <p:blipFill>
          <a:blip r:embed="rId2"/>
          <a:stretch>
            <a:fillRect/>
          </a:stretch>
        </p:blipFill>
        <p:spPr>
          <a:xfrm rot="714883">
            <a:off x="8938541" y="2434432"/>
            <a:ext cx="2114550" cy="3133725"/>
          </a:xfrm>
          <a:prstGeom prst="rect">
            <a:avLst/>
          </a:prstGeom>
          <a:solidFill>
            <a:srgbClr val="FFFFFF">
              <a:shade val="85000"/>
            </a:srgbClr>
          </a:solidFill>
          <a:ln w="190500" cap="sq">
            <a:solidFill>
              <a:srgbClr val="FFFFFF"/>
            </a:solidFill>
            <a:miter lim="800000"/>
          </a:ln>
          <a:effectLst>
            <a:outerShdw blurRad="63500" sx="102000" sy="102000" algn="c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6" name="Picture 5">
            <a:extLst>
              <a:ext uri="{FF2B5EF4-FFF2-40B4-BE49-F238E27FC236}">
                <a16:creationId xmlns:a16="http://schemas.microsoft.com/office/drawing/2014/main" id="{D5AA1D7E-0BE7-4E60-B471-41D05BF34B31}"/>
              </a:ext>
            </a:extLst>
          </p:cNvPr>
          <p:cNvPicPr>
            <a:picLocks noChangeAspect="1"/>
          </p:cNvPicPr>
          <p:nvPr/>
        </p:nvPicPr>
        <p:blipFill>
          <a:blip r:embed="rId3"/>
          <a:stretch>
            <a:fillRect/>
          </a:stretch>
        </p:blipFill>
        <p:spPr>
          <a:xfrm>
            <a:off x="6528048" y="2070521"/>
            <a:ext cx="2284234" cy="328307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1877750774"/>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04E53-13D0-4D9D-A43A-1660E3FEEC8E}"/>
              </a:ext>
            </a:extLst>
          </p:cNvPr>
          <p:cNvSpPr>
            <a:spLocks noGrp="1"/>
          </p:cNvSpPr>
          <p:nvPr>
            <p:ph type="title"/>
          </p:nvPr>
        </p:nvSpPr>
        <p:spPr/>
        <p:txBody>
          <a:bodyPr>
            <a:normAutofit/>
          </a:bodyPr>
          <a:lstStyle/>
          <a:p>
            <a:pPr algn="ctr"/>
            <a:r>
              <a:rPr lang="en-IE" b="1" dirty="0">
                <a:solidFill>
                  <a:srgbClr val="008080"/>
                </a:solidFill>
                <a:latin typeface="Bookman Old Style" panose="02050604050505020204" pitchFamily="18" charset="0"/>
              </a:rPr>
              <a:t>Key Points of the Circular</a:t>
            </a:r>
          </a:p>
        </p:txBody>
      </p:sp>
      <p:sp>
        <p:nvSpPr>
          <p:cNvPr id="3" name="Content Placeholder 2">
            <a:extLst>
              <a:ext uri="{FF2B5EF4-FFF2-40B4-BE49-F238E27FC236}">
                <a16:creationId xmlns:a16="http://schemas.microsoft.com/office/drawing/2014/main" id="{CD717199-9A3F-48EE-A39E-6629E2C15A72}"/>
              </a:ext>
            </a:extLst>
          </p:cNvPr>
          <p:cNvSpPr>
            <a:spLocks noGrp="1"/>
          </p:cNvSpPr>
          <p:nvPr>
            <p:ph idx="1"/>
          </p:nvPr>
        </p:nvSpPr>
        <p:spPr>
          <a:xfrm>
            <a:off x="838200" y="1690688"/>
            <a:ext cx="10515600" cy="4351338"/>
          </a:xfrm>
        </p:spPr>
        <p:txBody>
          <a:bodyPr/>
          <a:lstStyle/>
          <a:p>
            <a:r>
              <a:rPr lang="en-IE" dirty="0">
                <a:latin typeface="Bookman Old Style" panose="02050604050505020204" pitchFamily="18" charset="0"/>
              </a:rPr>
              <a:t>There are only three criteria for which exemptions from the study of Irish may be considered. NO OTHER CRITERIA MAY BE CONSIDERED</a:t>
            </a:r>
          </a:p>
          <a:p>
            <a:endParaRPr lang="en-IE" dirty="0">
              <a:latin typeface="Bookman Old Style" panose="02050604050505020204" pitchFamily="18" charset="0"/>
            </a:endParaRPr>
          </a:p>
          <a:p>
            <a:r>
              <a:rPr lang="en-IE" dirty="0">
                <a:latin typeface="Bookman Old Style" panose="02050604050505020204" pitchFamily="18" charset="0"/>
              </a:rPr>
              <a:t>The decision to grant an exemption is made by the Principal</a:t>
            </a:r>
          </a:p>
          <a:p>
            <a:endParaRPr lang="en-IE" dirty="0">
              <a:latin typeface="Bookman Old Style" panose="02050604050505020204" pitchFamily="18" charset="0"/>
            </a:endParaRPr>
          </a:p>
          <a:p>
            <a:r>
              <a:rPr lang="en-IE" dirty="0">
                <a:latin typeface="Bookman Old Style" panose="02050604050505020204" pitchFamily="18" charset="0"/>
              </a:rPr>
              <a:t>The appeals process only assesses the procedures followed during the application process</a:t>
            </a:r>
          </a:p>
          <a:p>
            <a:endParaRPr lang="en-IE" dirty="0">
              <a:latin typeface="Bookman Old Style" panose="02050604050505020204" pitchFamily="18" charset="0"/>
            </a:endParaRPr>
          </a:p>
          <a:p>
            <a:endParaRPr lang="en-IE" dirty="0">
              <a:latin typeface="Bookman Old Style" panose="02050604050505020204" pitchFamily="18" charset="0"/>
            </a:endParaRPr>
          </a:p>
          <a:p>
            <a:endParaRPr lang="en-IE" dirty="0"/>
          </a:p>
          <a:p>
            <a:endParaRPr lang="en-IE" dirty="0"/>
          </a:p>
        </p:txBody>
      </p:sp>
      <p:sp>
        <p:nvSpPr>
          <p:cNvPr id="4" name="Footer Placeholder 3">
            <a:extLst>
              <a:ext uri="{FF2B5EF4-FFF2-40B4-BE49-F238E27FC236}">
                <a16:creationId xmlns:a16="http://schemas.microsoft.com/office/drawing/2014/main" id="{40A12D38-EDE5-47EA-A8D0-ACD42F2772D0}"/>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245084936"/>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04E53-13D0-4D9D-A43A-1660E3FEEC8E}"/>
              </a:ext>
            </a:extLst>
          </p:cNvPr>
          <p:cNvSpPr>
            <a:spLocks noGrp="1"/>
          </p:cNvSpPr>
          <p:nvPr>
            <p:ph type="title"/>
          </p:nvPr>
        </p:nvSpPr>
        <p:spPr/>
        <p:txBody>
          <a:bodyPr>
            <a:normAutofit/>
          </a:bodyPr>
          <a:lstStyle/>
          <a:p>
            <a:pPr algn="ctr"/>
            <a:r>
              <a:rPr lang="en-IE" b="1" dirty="0">
                <a:solidFill>
                  <a:srgbClr val="008080"/>
                </a:solidFill>
                <a:latin typeface="Bookman Old Style" panose="02050604050505020204" pitchFamily="18" charset="0"/>
              </a:rPr>
              <a:t>Key Documents</a:t>
            </a:r>
          </a:p>
        </p:txBody>
      </p:sp>
      <p:sp>
        <p:nvSpPr>
          <p:cNvPr id="3" name="Content Placeholder 2">
            <a:extLst>
              <a:ext uri="{FF2B5EF4-FFF2-40B4-BE49-F238E27FC236}">
                <a16:creationId xmlns:a16="http://schemas.microsoft.com/office/drawing/2014/main" id="{CD717199-9A3F-48EE-A39E-6629E2C15A72}"/>
              </a:ext>
            </a:extLst>
          </p:cNvPr>
          <p:cNvSpPr>
            <a:spLocks noGrp="1"/>
          </p:cNvSpPr>
          <p:nvPr>
            <p:ph idx="1"/>
          </p:nvPr>
        </p:nvSpPr>
        <p:spPr>
          <a:xfrm>
            <a:off x="838200" y="1690688"/>
            <a:ext cx="10515600" cy="4351338"/>
          </a:xfrm>
        </p:spPr>
        <p:txBody>
          <a:bodyPr/>
          <a:lstStyle/>
          <a:p>
            <a:endParaRPr lang="en-IE" dirty="0">
              <a:latin typeface="Bookman Old Style" panose="02050604050505020204" pitchFamily="18" charset="0"/>
            </a:endParaRPr>
          </a:p>
          <a:p>
            <a:endParaRPr lang="en-IE" dirty="0">
              <a:latin typeface="Bookman Old Style" panose="02050604050505020204" pitchFamily="18" charset="0"/>
            </a:endParaRPr>
          </a:p>
          <a:p>
            <a:endParaRPr lang="en-IE" dirty="0"/>
          </a:p>
          <a:p>
            <a:endParaRPr lang="en-IE" dirty="0"/>
          </a:p>
        </p:txBody>
      </p:sp>
      <p:sp>
        <p:nvSpPr>
          <p:cNvPr id="4" name="Footer Placeholder 3">
            <a:extLst>
              <a:ext uri="{FF2B5EF4-FFF2-40B4-BE49-F238E27FC236}">
                <a16:creationId xmlns:a16="http://schemas.microsoft.com/office/drawing/2014/main" id="{40A12D38-EDE5-47EA-A8D0-ACD42F2772D0}"/>
              </a:ext>
            </a:extLst>
          </p:cNvPr>
          <p:cNvSpPr>
            <a:spLocks noGrp="1"/>
          </p:cNvSpPr>
          <p:nvPr>
            <p:ph type="ftr" sz="quarter" idx="11"/>
          </p:nvPr>
        </p:nvSpPr>
        <p:spPr/>
        <p:txBody>
          <a:bodyPr/>
          <a:lstStyle/>
          <a:p>
            <a:endParaRPr lang="en-US" dirty="0"/>
          </a:p>
        </p:txBody>
      </p:sp>
      <p:pic>
        <p:nvPicPr>
          <p:cNvPr id="5" name="Picture 4">
            <a:extLst>
              <a:ext uri="{FF2B5EF4-FFF2-40B4-BE49-F238E27FC236}">
                <a16:creationId xmlns:a16="http://schemas.microsoft.com/office/drawing/2014/main" id="{1ACD9E55-D1D7-4113-ACAE-69D7469002F7}"/>
              </a:ext>
            </a:extLst>
          </p:cNvPr>
          <p:cNvPicPr>
            <a:picLocks noChangeAspect="1"/>
          </p:cNvPicPr>
          <p:nvPr/>
        </p:nvPicPr>
        <p:blipFill>
          <a:blip r:embed="rId2"/>
          <a:stretch>
            <a:fillRect/>
          </a:stretch>
        </p:blipFill>
        <p:spPr>
          <a:xfrm rot="199875">
            <a:off x="568965" y="1659806"/>
            <a:ext cx="2284234" cy="310368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6" name="Picture 5">
            <a:extLst>
              <a:ext uri="{FF2B5EF4-FFF2-40B4-BE49-F238E27FC236}">
                <a16:creationId xmlns:a16="http://schemas.microsoft.com/office/drawing/2014/main" id="{DD04C5B4-FA8B-4D9A-BFDB-FFD407D897D4}"/>
              </a:ext>
            </a:extLst>
          </p:cNvPr>
          <p:cNvPicPr>
            <a:picLocks noChangeAspect="1"/>
          </p:cNvPicPr>
          <p:nvPr/>
        </p:nvPicPr>
        <p:blipFill>
          <a:blip r:embed="rId3"/>
          <a:stretch>
            <a:fillRect/>
          </a:stretch>
        </p:blipFill>
        <p:spPr>
          <a:xfrm>
            <a:off x="3647728" y="1727524"/>
            <a:ext cx="2114550" cy="3133725"/>
          </a:xfrm>
          <a:prstGeom prst="rect">
            <a:avLst/>
          </a:prstGeom>
          <a:solidFill>
            <a:srgbClr val="FFFFFF">
              <a:shade val="85000"/>
            </a:srgbClr>
          </a:solidFill>
          <a:ln w="190500" cap="sq">
            <a:solidFill>
              <a:srgbClr val="FFFFFF"/>
            </a:solidFill>
            <a:miter lim="800000"/>
          </a:ln>
          <a:effectLst>
            <a:outerShdw blurRad="63500" sx="102000" sy="102000" algn="c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7" name="Picture 6">
            <a:extLst>
              <a:ext uri="{FF2B5EF4-FFF2-40B4-BE49-F238E27FC236}">
                <a16:creationId xmlns:a16="http://schemas.microsoft.com/office/drawing/2014/main" id="{0E73D882-C071-47DA-BB4A-BA1CA793B31F}"/>
              </a:ext>
            </a:extLst>
          </p:cNvPr>
          <p:cNvPicPr>
            <a:picLocks noChangeAspect="1"/>
          </p:cNvPicPr>
          <p:nvPr/>
        </p:nvPicPr>
        <p:blipFill>
          <a:blip r:embed="rId4"/>
          <a:stretch>
            <a:fillRect/>
          </a:stretch>
        </p:blipFill>
        <p:spPr>
          <a:xfrm>
            <a:off x="6359204" y="1675610"/>
            <a:ext cx="2389159" cy="3133726"/>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a:extLst>
              <a:ext uri="{FF2B5EF4-FFF2-40B4-BE49-F238E27FC236}">
                <a16:creationId xmlns:a16="http://schemas.microsoft.com/office/drawing/2014/main" id="{86926340-C03B-4F09-A68A-444DC9CBF4F4}"/>
              </a:ext>
            </a:extLst>
          </p:cNvPr>
          <p:cNvPicPr>
            <a:picLocks noChangeAspect="1"/>
          </p:cNvPicPr>
          <p:nvPr/>
        </p:nvPicPr>
        <p:blipFill>
          <a:blip r:embed="rId5"/>
          <a:stretch>
            <a:fillRect/>
          </a:stretch>
        </p:blipFill>
        <p:spPr>
          <a:xfrm rot="421374">
            <a:off x="9239250" y="1690689"/>
            <a:ext cx="2219802" cy="309044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9" name="TextBox 8">
            <a:extLst>
              <a:ext uri="{FF2B5EF4-FFF2-40B4-BE49-F238E27FC236}">
                <a16:creationId xmlns:a16="http://schemas.microsoft.com/office/drawing/2014/main" id="{553949E3-C9AB-4A55-B4EC-08E6F91298A9}"/>
              </a:ext>
            </a:extLst>
          </p:cNvPr>
          <p:cNvSpPr txBox="1"/>
          <p:nvPr/>
        </p:nvSpPr>
        <p:spPr>
          <a:xfrm>
            <a:off x="758478" y="5014047"/>
            <a:ext cx="2376264" cy="646331"/>
          </a:xfrm>
          <a:prstGeom prst="rect">
            <a:avLst/>
          </a:prstGeom>
          <a:noFill/>
        </p:spPr>
        <p:txBody>
          <a:bodyPr wrap="square" rtlCol="0">
            <a:spAutoFit/>
          </a:bodyPr>
          <a:lstStyle/>
          <a:p>
            <a:pPr algn="ctr"/>
            <a:r>
              <a:rPr lang="en-IE" b="1" dirty="0">
                <a:solidFill>
                  <a:srgbClr val="008080"/>
                </a:solidFill>
                <a:latin typeface="Bookman Old Style" panose="02050604050505020204" pitchFamily="18" charset="0"/>
              </a:rPr>
              <a:t>Circular 0053/2019</a:t>
            </a:r>
          </a:p>
        </p:txBody>
      </p:sp>
      <p:sp>
        <p:nvSpPr>
          <p:cNvPr id="10" name="TextBox 9">
            <a:extLst>
              <a:ext uri="{FF2B5EF4-FFF2-40B4-BE49-F238E27FC236}">
                <a16:creationId xmlns:a16="http://schemas.microsoft.com/office/drawing/2014/main" id="{6F6EFFAC-DD65-4920-BDCD-6C2536234B2E}"/>
              </a:ext>
            </a:extLst>
          </p:cNvPr>
          <p:cNvSpPr txBox="1"/>
          <p:nvPr/>
        </p:nvSpPr>
        <p:spPr>
          <a:xfrm>
            <a:off x="3665227" y="5152546"/>
            <a:ext cx="2220590" cy="369332"/>
          </a:xfrm>
          <a:prstGeom prst="rect">
            <a:avLst/>
          </a:prstGeom>
          <a:noFill/>
        </p:spPr>
        <p:txBody>
          <a:bodyPr wrap="square" rtlCol="0">
            <a:spAutoFit/>
          </a:bodyPr>
          <a:lstStyle/>
          <a:p>
            <a:pPr algn="ctr"/>
            <a:r>
              <a:rPr lang="en-IE" b="1" dirty="0">
                <a:solidFill>
                  <a:srgbClr val="008080"/>
                </a:solidFill>
                <a:latin typeface="Bookman Old Style" panose="02050604050505020204" pitchFamily="18" charset="0"/>
              </a:rPr>
              <a:t>ETBI Brief</a:t>
            </a:r>
          </a:p>
        </p:txBody>
      </p:sp>
      <p:sp>
        <p:nvSpPr>
          <p:cNvPr id="11" name="TextBox 10">
            <a:extLst>
              <a:ext uri="{FF2B5EF4-FFF2-40B4-BE49-F238E27FC236}">
                <a16:creationId xmlns:a16="http://schemas.microsoft.com/office/drawing/2014/main" id="{3200E90A-2C51-4239-8414-C60AE13D0916}"/>
              </a:ext>
            </a:extLst>
          </p:cNvPr>
          <p:cNvSpPr txBox="1"/>
          <p:nvPr/>
        </p:nvSpPr>
        <p:spPr>
          <a:xfrm>
            <a:off x="6306184" y="5031150"/>
            <a:ext cx="2526120" cy="369332"/>
          </a:xfrm>
          <a:prstGeom prst="rect">
            <a:avLst/>
          </a:prstGeom>
          <a:noFill/>
        </p:spPr>
        <p:txBody>
          <a:bodyPr wrap="square" rtlCol="0">
            <a:spAutoFit/>
          </a:bodyPr>
          <a:lstStyle/>
          <a:p>
            <a:pPr algn="ctr"/>
            <a:r>
              <a:rPr lang="en-IE" b="1" dirty="0">
                <a:solidFill>
                  <a:srgbClr val="008080"/>
                </a:solidFill>
                <a:latin typeface="Bookman Old Style" panose="02050604050505020204" pitchFamily="18" charset="0"/>
              </a:rPr>
              <a:t>DES GUIDELINES</a:t>
            </a:r>
          </a:p>
        </p:txBody>
      </p:sp>
      <p:sp>
        <p:nvSpPr>
          <p:cNvPr id="12" name="TextBox 11">
            <a:extLst>
              <a:ext uri="{FF2B5EF4-FFF2-40B4-BE49-F238E27FC236}">
                <a16:creationId xmlns:a16="http://schemas.microsoft.com/office/drawing/2014/main" id="{A066955E-732E-4C02-86FD-C5976E54D7B7}"/>
              </a:ext>
            </a:extLst>
          </p:cNvPr>
          <p:cNvSpPr txBox="1"/>
          <p:nvPr/>
        </p:nvSpPr>
        <p:spPr>
          <a:xfrm>
            <a:off x="9239250" y="5031150"/>
            <a:ext cx="2219802" cy="646331"/>
          </a:xfrm>
          <a:prstGeom prst="rect">
            <a:avLst/>
          </a:prstGeom>
          <a:noFill/>
        </p:spPr>
        <p:txBody>
          <a:bodyPr wrap="square" rtlCol="0">
            <a:spAutoFit/>
          </a:bodyPr>
          <a:lstStyle/>
          <a:p>
            <a:pPr algn="ctr"/>
            <a:r>
              <a:rPr lang="en-IE" b="1" dirty="0">
                <a:solidFill>
                  <a:srgbClr val="008080"/>
                </a:solidFill>
                <a:latin typeface="Bookman Old Style" panose="02050604050505020204" pitchFamily="18" charset="0"/>
              </a:rPr>
              <a:t>ETBI FAQs and Forms</a:t>
            </a:r>
          </a:p>
        </p:txBody>
      </p:sp>
    </p:spTree>
    <p:extLst>
      <p:ext uri="{BB962C8B-B14F-4D97-AF65-F5344CB8AC3E}">
        <p14:creationId xmlns:p14="http://schemas.microsoft.com/office/powerpoint/2010/main" val="1866449065"/>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C2E7A-765C-4C91-8F7A-B61F7E6FD251}"/>
              </a:ext>
            </a:extLst>
          </p:cNvPr>
          <p:cNvSpPr>
            <a:spLocks noGrp="1"/>
          </p:cNvSpPr>
          <p:nvPr>
            <p:ph type="title"/>
          </p:nvPr>
        </p:nvSpPr>
        <p:spPr/>
        <p:txBody>
          <a:bodyPr/>
          <a:lstStyle/>
          <a:p>
            <a:pPr algn="ctr"/>
            <a:r>
              <a:rPr lang="en-IE" b="1" dirty="0">
                <a:solidFill>
                  <a:srgbClr val="008080"/>
                </a:solidFill>
                <a:latin typeface="Bookman Old Style" panose="02050604050505020204" pitchFamily="18" charset="0"/>
              </a:rPr>
              <a:t>Criterion 1</a:t>
            </a:r>
          </a:p>
        </p:txBody>
      </p:sp>
      <p:sp>
        <p:nvSpPr>
          <p:cNvPr id="3" name="Content Placeholder 2">
            <a:extLst>
              <a:ext uri="{FF2B5EF4-FFF2-40B4-BE49-F238E27FC236}">
                <a16:creationId xmlns:a16="http://schemas.microsoft.com/office/drawing/2014/main" id="{EBD0B034-4A0F-4DB2-A3CF-9D60CE967E02}"/>
              </a:ext>
            </a:extLst>
          </p:cNvPr>
          <p:cNvSpPr>
            <a:spLocks noGrp="1"/>
          </p:cNvSpPr>
          <p:nvPr>
            <p:ph sz="half" idx="1"/>
          </p:nvPr>
        </p:nvSpPr>
        <p:spPr>
          <a:xfrm>
            <a:off x="838200" y="1825625"/>
            <a:ext cx="10298360" cy="4351338"/>
          </a:xfrm>
        </p:spPr>
        <p:txBody>
          <a:bodyPr/>
          <a:lstStyle/>
          <a:p>
            <a:pPr marL="0" indent="0">
              <a:buNone/>
            </a:pPr>
            <a:r>
              <a:rPr lang="en-GB" sz="4000" dirty="0">
                <a:latin typeface="Bookman Old Style" panose="02050604050505020204" pitchFamily="18" charset="0"/>
              </a:rPr>
              <a:t>Students whose education up to 12 years of age (or up to and including the final year of their primary education) was received outside the State and where they did not have opportunity to engage in the study of Irish.</a:t>
            </a:r>
            <a:endParaRPr lang="en-IE" sz="4000" dirty="0">
              <a:latin typeface="Bookman Old Style" panose="02050604050505020204" pitchFamily="18" charset="0"/>
            </a:endParaRPr>
          </a:p>
        </p:txBody>
      </p:sp>
      <p:sp>
        <p:nvSpPr>
          <p:cNvPr id="5" name="Footer Placeholder 4">
            <a:extLst>
              <a:ext uri="{FF2B5EF4-FFF2-40B4-BE49-F238E27FC236}">
                <a16:creationId xmlns:a16="http://schemas.microsoft.com/office/drawing/2014/main" id="{1A6B00CE-A9B7-4835-ACDC-F11790221C11}"/>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314628812"/>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C2E7A-765C-4C91-8F7A-B61F7E6FD251}"/>
              </a:ext>
            </a:extLst>
          </p:cNvPr>
          <p:cNvSpPr>
            <a:spLocks noGrp="1"/>
          </p:cNvSpPr>
          <p:nvPr>
            <p:ph type="title"/>
          </p:nvPr>
        </p:nvSpPr>
        <p:spPr/>
        <p:txBody>
          <a:bodyPr/>
          <a:lstStyle/>
          <a:p>
            <a:pPr algn="ctr"/>
            <a:r>
              <a:rPr lang="en-IE" b="1" dirty="0">
                <a:solidFill>
                  <a:srgbClr val="008080"/>
                </a:solidFill>
                <a:latin typeface="Bookman Old Style" panose="02050604050505020204" pitchFamily="18" charset="0"/>
              </a:rPr>
              <a:t>Criterion 2</a:t>
            </a:r>
          </a:p>
        </p:txBody>
      </p:sp>
      <p:sp>
        <p:nvSpPr>
          <p:cNvPr id="3" name="Content Placeholder 2">
            <a:extLst>
              <a:ext uri="{FF2B5EF4-FFF2-40B4-BE49-F238E27FC236}">
                <a16:creationId xmlns:a16="http://schemas.microsoft.com/office/drawing/2014/main" id="{EBD0B034-4A0F-4DB2-A3CF-9D60CE967E02}"/>
              </a:ext>
            </a:extLst>
          </p:cNvPr>
          <p:cNvSpPr>
            <a:spLocks noGrp="1"/>
          </p:cNvSpPr>
          <p:nvPr>
            <p:ph sz="half" idx="1"/>
          </p:nvPr>
        </p:nvSpPr>
        <p:spPr>
          <a:xfrm>
            <a:off x="838200" y="1825625"/>
            <a:ext cx="10622396" cy="4351338"/>
          </a:xfrm>
        </p:spPr>
        <p:txBody>
          <a:bodyPr/>
          <a:lstStyle/>
          <a:p>
            <a:pPr marL="0" indent="0">
              <a:buNone/>
            </a:pPr>
            <a:r>
              <a:rPr lang="en-GB" sz="3600" dirty="0">
                <a:latin typeface="Bookman Old Style" panose="02050604050505020204" pitchFamily="18" charset="0"/>
              </a:rPr>
              <a:t>Students who were previously enrolled as recognised students in a primary or post-primary school who are being re-enrolled after a period spent abroad, provided that at least three consecutive years have elapsed since the previous enrolment in the State and are at least 12 years of age on re-enrolment </a:t>
            </a:r>
            <a:r>
              <a:rPr lang="en-GB" dirty="0"/>
              <a:t>	</a:t>
            </a:r>
            <a:endParaRPr lang="en-IE" dirty="0"/>
          </a:p>
        </p:txBody>
      </p:sp>
      <p:sp>
        <p:nvSpPr>
          <p:cNvPr id="5" name="Footer Placeholder 4">
            <a:extLst>
              <a:ext uri="{FF2B5EF4-FFF2-40B4-BE49-F238E27FC236}">
                <a16:creationId xmlns:a16="http://schemas.microsoft.com/office/drawing/2014/main" id="{1A6B00CE-A9B7-4835-ACDC-F11790221C11}"/>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844929624"/>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C2E7A-765C-4C91-8F7A-B61F7E6FD251}"/>
              </a:ext>
            </a:extLst>
          </p:cNvPr>
          <p:cNvSpPr>
            <a:spLocks noGrp="1"/>
          </p:cNvSpPr>
          <p:nvPr>
            <p:ph type="title"/>
          </p:nvPr>
        </p:nvSpPr>
        <p:spPr/>
        <p:txBody>
          <a:bodyPr/>
          <a:lstStyle/>
          <a:p>
            <a:pPr algn="ctr"/>
            <a:r>
              <a:rPr lang="en-IE" b="1" dirty="0">
                <a:solidFill>
                  <a:srgbClr val="008080"/>
                </a:solidFill>
                <a:latin typeface="Bookman Old Style" panose="02050604050505020204" pitchFamily="18" charset="0"/>
              </a:rPr>
              <a:t>Criterion 3</a:t>
            </a:r>
          </a:p>
        </p:txBody>
      </p:sp>
      <p:sp>
        <p:nvSpPr>
          <p:cNvPr id="3" name="Content Placeholder 2">
            <a:extLst>
              <a:ext uri="{FF2B5EF4-FFF2-40B4-BE49-F238E27FC236}">
                <a16:creationId xmlns:a16="http://schemas.microsoft.com/office/drawing/2014/main" id="{EBD0B034-4A0F-4DB2-A3CF-9D60CE967E02}"/>
              </a:ext>
            </a:extLst>
          </p:cNvPr>
          <p:cNvSpPr>
            <a:spLocks noGrp="1"/>
          </p:cNvSpPr>
          <p:nvPr>
            <p:ph sz="half" idx="1"/>
          </p:nvPr>
        </p:nvSpPr>
        <p:spPr>
          <a:xfrm>
            <a:off x="838200" y="1556792"/>
            <a:ext cx="10586392" cy="4351337"/>
          </a:xfrm>
        </p:spPr>
        <p:txBody>
          <a:bodyPr>
            <a:normAutofit fontScale="77500" lnSpcReduction="20000"/>
          </a:bodyPr>
          <a:lstStyle/>
          <a:p>
            <a:pPr marL="0" indent="0">
              <a:buNone/>
            </a:pPr>
            <a:r>
              <a:rPr lang="en-GB" dirty="0">
                <a:latin typeface="Bookman Old Style" panose="02050604050505020204" pitchFamily="18" charset="0"/>
              </a:rPr>
              <a:t>Students who present with significant learning difficulties that are persistent despite having had access to a differentiated approach to language and literacy learning </a:t>
            </a:r>
          </a:p>
          <a:p>
            <a:pPr marL="0" indent="0" algn="ctr">
              <a:buNone/>
            </a:pPr>
            <a:r>
              <a:rPr lang="en-GB" dirty="0">
                <a:latin typeface="Bookman Old Style" panose="02050604050505020204" pitchFamily="18" charset="0"/>
              </a:rPr>
              <a:t>AND</a:t>
            </a:r>
          </a:p>
          <a:p>
            <a:pPr marL="0" indent="0" algn="ctr">
              <a:buNone/>
            </a:pPr>
            <a:endParaRPr lang="en-GB" dirty="0">
              <a:latin typeface="Bookman Old Style" panose="02050604050505020204" pitchFamily="18" charset="0"/>
            </a:endParaRPr>
          </a:p>
          <a:p>
            <a:pPr marL="0" indent="0">
              <a:buNone/>
            </a:pPr>
            <a:r>
              <a:rPr lang="en-GB" dirty="0">
                <a:latin typeface="Bookman Old Style" panose="02050604050505020204" pitchFamily="18" charset="0"/>
              </a:rPr>
              <a:t>Present with a Standardised Score on a discrete test in either Word Reading, Reading Comprehension or Spelling at/below the 10th percentile.</a:t>
            </a:r>
          </a:p>
          <a:p>
            <a:pPr marL="0" indent="0">
              <a:buNone/>
            </a:pPr>
            <a:r>
              <a:rPr lang="en-GB" dirty="0">
                <a:latin typeface="Bookman Old Style" panose="02050604050505020204" pitchFamily="18" charset="0"/>
              </a:rPr>
              <a:t>Documentary evidence to this effect, held by the school, should include Student Support Plans detailing </a:t>
            </a:r>
          </a:p>
          <a:p>
            <a:pPr marL="0" indent="0">
              <a:buNone/>
            </a:pPr>
            <a:r>
              <a:rPr lang="en-GB" dirty="0">
                <a:latin typeface="Bookman Old Style" panose="02050604050505020204" pitchFamily="18" charset="0"/>
              </a:rPr>
              <a:t>a) regular reviews of learning needs as part of an ongoing cycle of assessment </a:t>
            </a:r>
          </a:p>
          <a:p>
            <a:pPr marL="0" indent="0">
              <a:buNone/>
            </a:pPr>
            <a:r>
              <a:rPr lang="en-GB" dirty="0">
                <a:latin typeface="Bookman Old Style" panose="02050604050505020204" pitchFamily="18" charset="0"/>
              </a:rPr>
              <a:t>b) target-setting </a:t>
            </a:r>
          </a:p>
          <a:p>
            <a:pPr marL="0" indent="0">
              <a:buNone/>
            </a:pPr>
            <a:r>
              <a:rPr lang="en-GB" dirty="0">
                <a:latin typeface="Bookman Old Style" panose="02050604050505020204" pitchFamily="18" charset="0"/>
              </a:rPr>
              <a:t>c) evidence-informed intervention and review, including test scores </a:t>
            </a:r>
          </a:p>
          <a:p>
            <a:pPr marL="0" indent="0">
              <a:buNone/>
            </a:pPr>
            <a:endParaRPr lang="en-IE" dirty="0"/>
          </a:p>
        </p:txBody>
      </p:sp>
      <p:sp>
        <p:nvSpPr>
          <p:cNvPr id="5" name="Footer Placeholder 4">
            <a:extLst>
              <a:ext uri="{FF2B5EF4-FFF2-40B4-BE49-F238E27FC236}">
                <a16:creationId xmlns:a16="http://schemas.microsoft.com/office/drawing/2014/main" id="{1A6B00CE-A9B7-4835-ACDC-F11790221C11}"/>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009640035"/>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A32A3-9054-4079-A3AB-05A49C44F6D0}"/>
              </a:ext>
            </a:extLst>
          </p:cNvPr>
          <p:cNvSpPr>
            <a:spLocks noGrp="1"/>
          </p:cNvSpPr>
          <p:nvPr>
            <p:ph type="title"/>
          </p:nvPr>
        </p:nvSpPr>
        <p:spPr/>
        <p:txBody>
          <a:bodyPr>
            <a:normAutofit/>
          </a:bodyPr>
          <a:lstStyle/>
          <a:p>
            <a:r>
              <a:rPr lang="en-IE" sz="4000" b="1" dirty="0">
                <a:solidFill>
                  <a:srgbClr val="008080"/>
                </a:solidFill>
                <a:latin typeface="Bookman Old Style" panose="02050604050505020204" pitchFamily="18" charset="0"/>
              </a:rPr>
              <a:t>Procedures for granting an Exemption</a:t>
            </a:r>
          </a:p>
        </p:txBody>
      </p:sp>
      <p:sp>
        <p:nvSpPr>
          <p:cNvPr id="3" name="Content Placeholder 2">
            <a:extLst>
              <a:ext uri="{FF2B5EF4-FFF2-40B4-BE49-F238E27FC236}">
                <a16:creationId xmlns:a16="http://schemas.microsoft.com/office/drawing/2014/main" id="{D60F2517-6628-49F2-91F6-E9947DFC084F}"/>
              </a:ext>
            </a:extLst>
          </p:cNvPr>
          <p:cNvSpPr>
            <a:spLocks noGrp="1"/>
          </p:cNvSpPr>
          <p:nvPr>
            <p:ph idx="1"/>
          </p:nvPr>
        </p:nvSpPr>
        <p:spPr/>
        <p:txBody>
          <a:bodyPr>
            <a:normAutofit/>
          </a:bodyPr>
          <a:lstStyle/>
          <a:p>
            <a:r>
              <a:rPr lang="en-IE" dirty="0">
                <a:latin typeface="Bookman Old Style" panose="02050604050505020204" pitchFamily="18" charset="0"/>
              </a:rPr>
              <a:t>Importance of </a:t>
            </a:r>
            <a:r>
              <a:rPr lang="en-IE" b="1" dirty="0">
                <a:latin typeface="Bookman Old Style" panose="02050604050505020204" pitchFamily="18" charset="0"/>
              </a:rPr>
              <a:t>Dates</a:t>
            </a:r>
          </a:p>
          <a:p>
            <a:endParaRPr lang="en-IE" dirty="0">
              <a:latin typeface="Bookman Old Style" panose="02050604050505020204" pitchFamily="18" charset="0"/>
            </a:endParaRPr>
          </a:p>
          <a:p>
            <a:pPr lvl="1"/>
            <a:r>
              <a:rPr lang="en-IE" sz="2800" dirty="0">
                <a:latin typeface="Bookman Old Style" panose="02050604050505020204" pitchFamily="18" charset="0"/>
              </a:rPr>
              <a:t>Importance of </a:t>
            </a:r>
            <a:r>
              <a:rPr lang="en-IE" sz="2800" b="1" dirty="0">
                <a:latin typeface="Bookman Old Style" panose="02050604050505020204" pitchFamily="18" charset="0"/>
              </a:rPr>
              <a:t>Paper Trail</a:t>
            </a:r>
          </a:p>
          <a:p>
            <a:pPr lvl="1"/>
            <a:endParaRPr lang="en-IE" sz="2800" dirty="0">
              <a:latin typeface="Bookman Old Style" panose="02050604050505020204" pitchFamily="18" charset="0"/>
            </a:endParaRPr>
          </a:p>
          <a:p>
            <a:pPr lvl="2"/>
            <a:r>
              <a:rPr lang="en-IE" sz="2800" dirty="0">
                <a:latin typeface="Bookman Old Style" panose="02050604050505020204" pitchFamily="18" charset="0"/>
              </a:rPr>
              <a:t>Importance of </a:t>
            </a:r>
            <a:r>
              <a:rPr lang="en-IE" sz="2800" b="1" dirty="0">
                <a:latin typeface="Bookman Old Style" panose="02050604050505020204" pitchFamily="18" charset="0"/>
              </a:rPr>
              <a:t>Evidence</a:t>
            </a:r>
          </a:p>
          <a:p>
            <a:pPr lvl="2"/>
            <a:endParaRPr lang="en-IE" sz="2800" dirty="0">
              <a:latin typeface="Bookman Old Style" panose="02050604050505020204" pitchFamily="18" charset="0"/>
            </a:endParaRPr>
          </a:p>
          <a:p>
            <a:pPr lvl="3"/>
            <a:r>
              <a:rPr lang="en-IE" sz="2800" dirty="0">
                <a:latin typeface="Bookman Old Style" panose="02050604050505020204" pitchFamily="18" charset="0"/>
              </a:rPr>
              <a:t>Importance of following the </a:t>
            </a:r>
            <a:r>
              <a:rPr lang="en-IE" sz="2800" b="1" dirty="0">
                <a:latin typeface="Bookman Old Style" panose="02050604050505020204" pitchFamily="18" charset="0"/>
              </a:rPr>
              <a:t>Process</a:t>
            </a:r>
          </a:p>
          <a:p>
            <a:pPr marL="0" indent="0">
              <a:buNone/>
            </a:pPr>
            <a:endParaRPr lang="en-IE" dirty="0"/>
          </a:p>
        </p:txBody>
      </p:sp>
      <p:sp>
        <p:nvSpPr>
          <p:cNvPr id="4" name="Footer Placeholder 3">
            <a:extLst>
              <a:ext uri="{FF2B5EF4-FFF2-40B4-BE49-F238E27FC236}">
                <a16:creationId xmlns:a16="http://schemas.microsoft.com/office/drawing/2014/main" id="{069DCF57-2FBE-493B-8D60-DB7BB5A7FE50}"/>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49458163"/>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5768A-9030-4CF4-8426-BFF3980565C4}"/>
              </a:ext>
            </a:extLst>
          </p:cNvPr>
          <p:cNvSpPr>
            <a:spLocks noGrp="1"/>
          </p:cNvSpPr>
          <p:nvPr>
            <p:ph type="title"/>
          </p:nvPr>
        </p:nvSpPr>
        <p:spPr/>
        <p:txBody>
          <a:bodyPr/>
          <a:lstStyle/>
          <a:p>
            <a:pPr algn="ctr"/>
            <a:r>
              <a:rPr lang="en-IE" b="1" dirty="0">
                <a:solidFill>
                  <a:srgbClr val="008080"/>
                </a:solidFill>
                <a:latin typeface="Bookman Old Style" panose="02050604050505020204" pitchFamily="18" charset="0"/>
              </a:rPr>
              <a:t>The Application Process</a:t>
            </a:r>
          </a:p>
        </p:txBody>
      </p:sp>
      <p:sp>
        <p:nvSpPr>
          <p:cNvPr id="3" name="Content Placeholder 2">
            <a:extLst>
              <a:ext uri="{FF2B5EF4-FFF2-40B4-BE49-F238E27FC236}">
                <a16:creationId xmlns:a16="http://schemas.microsoft.com/office/drawing/2014/main" id="{4ECFC09F-6A04-4357-8AA4-E42C0B4AF248}"/>
              </a:ext>
            </a:extLst>
          </p:cNvPr>
          <p:cNvSpPr>
            <a:spLocks noGrp="1"/>
          </p:cNvSpPr>
          <p:nvPr>
            <p:ph idx="1"/>
          </p:nvPr>
        </p:nvSpPr>
        <p:spPr/>
        <p:txBody>
          <a:bodyPr/>
          <a:lstStyle/>
          <a:p>
            <a:pPr marL="0" indent="0">
              <a:buNone/>
            </a:pPr>
            <a:r>
              <a:rPr lang="en-IE" dirty="0">
                <a:latin typeface="Bookman Old Style" panose="02050604050505020204" pitchFamily="18" charset="0"/>
              </a:rPr>
              <a:t>On receiving a written application…</a:t>
            </a:r>
          </a:p>
          <a:p>
            <a:pPr marL="0" indent="0">
              <a:buNone/>
            </a:pPr>
            <a:r>
              <a:rPr lang="en-IE" b="1" dirty="0">
                <a:latin typeface="Bookman Old Style" panose="02050604050505020204" pitchFamily="18" charset="0"/>
              </a:rPr>
              <a:t>STEP ONE</a:t>
            </a:r>
          </a:p>
          <a:p>
            <a:pPr marL="0" indent="0">
              <a:buNone/>
            </a:pPr>
            <a:r>
              <a:rPr lang="en-IE" dirty="0">
                <a:latin typeface="Bookman Old Style" panose="02050604050505020204" pitchFamily="18" charset="0"/>
              </a:rPr>
              <a:t>Record the date the application as received</a:t>
            </a:r>
          </a:p>
          <a:p>
            <a:pPr marL="0" indent="0">
              <a:buNone/>
            </a:pPr>
            <a:r>
              <a:rPr lang="en-IE" b="1" dirty="0">
                <a:latin typeface="Bookman Old Style" panose="02050604050505020204" pitchFamily="18" charset="0"/>
              </a:rPr>
              <a:t>STEP TWO</a:t>
            </a:r>
          </a:p>
          <a:p>
            <a:pPr marL="0" indent="0">
              <a:buNone/>
            </a:pPr>
            <a:r>
              <a:rPr lang="en-IE" dirty="0">
                <a:latin typeface="Bookman Old Style" panose="02050604050505020204" pitchFamily="18" charset="0"/>
              </a:rPr>
              <a:t>Confirm application is relevant to one of 3 criteria outlined in circular</a:t>
            </a:r>
          </a:p>
          <a:p>
            <a:pPr marL="0" indent="0">
              <a:buNone/>
            </a:pPr>
            <a:r>
              <a:rPr lang="en-IE" b="1" dirty="0">
                <a:latin typeface="Bookman Old Style" panose="02050604050505020204" pitchFamily="18" charset="0"/>
              </a:rPr>
              <a:t>STEP THREE</a:t>
            </a:r>
          </a:p>
          <a:p>
            <a:pPr marL="0" indent="0">
              <a:buNone/>
            </a:pPr>
            <a:r>
              <a:rPr lang="en-IE" dirty="0">
                <a:latin typeface="Bookman Old Style" panose="02050604050505020204" pitchFamily="18" charset="0"/>
              </a:rPr>
              <a:t>Acknowledge receipt of application </a:t>
            </a:r>
            <a:r>
              <a:rPr lang="en-IE" b="1" dirty="0">
                <a:latin typeface="Bookman Old Style" panose="02050604050505020204" pitchFamily="18" charset="0"/>
              </a:rPr>
              <a:t>in writing.</a:t>
            </a:r>
            <a:endParaRPr lang="en-IE" dirty="0">
              <a:latin typeface="Bookman Old Style" panose="02050604050505020204" pitchFamily="18" charset="0"/>
            </a:endParaRPr>
          </a:p>
          <a:p>
            <a:endParaRPr lang="en-IE" dirty="0">
              <a:latin typeface="Bookman Old Style" panose="02050604050505020204" pitchFamily="18" charset="0"/>
            </a:endParaRPr>
          </a:p>
        </p:txBody>
      </p:sp>
      <p:sp>
        <p:nvSpPr>
          <p:cNvPr id="4" name="Footer Placeholder 3">
            <a:extLst>
              <a:ext uri="{FF2B5EF4-FFF2-40B4-BE49-F238E27FC236}">
                <a16:creationId xmlns:a16="http://schemas.microsoft.com/office/drawing/2014/main" id="{25CD9C09-B613-4F85-93BE-EF4BCD214B9D}"/>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253456014"/>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34A63-C7DC-4C81-B990-986A103038F6}"/>
              </a:ext>
            </a:extLst>
          </p:cNvPr>
          <p:cNvSpPr>
            <a:spLocks noGrp="1"/>
          </p:cNvSpPr>
          <p:nvPr>
            <p:ph type="title"/>
          </p:nvPr>
        </p:nvSpPr>
        <p:spPr/>
        <p:txBody>
          <a:bodyPr/>
          <a:lstStyle/>
          <a:p>
            <a:pPr algn="ctr"/>
            <a:r>
              <a:rPr lang="en-IE" b="1" dirty="0">
                <a:solidFill>
                  <a:srgbClr val="008080"/>
                </a:solidFill>
                <a:latin typeface="Bookman Old Style" panose="02050604050505020204" pitchFamily="18" charset="0"/>
              </a:rPr>
              <a:t>The Application Process</a:t>
            </a:r>
            <a:endParaRPr lang="en-IE" dirty="0"/>
          </a:p>
        </p:txBody>
      </p:sp>
      <p:sp>
        <p:nvSpPr>
          <p:cNvPr id="3" name="Content Placeholder 2">
            <a:extLst>
              <a:ext uri="{FF2B5EF4-FFF2-40B4-BE49-F238E27FC236}">
                <a16:creationId xmlns:a16="http://schemas.microsoft.com/office/drawing/2014/main" id="{9C6F1518-0B75-4313-8455-0454276843C8}"/>
              </a:ext>
            </a:extLst>
          </p:cNvPr>
          <p:cNvSpPr>
            <a:spLocks noGrp="1"/>
          </p:cNvSpPr>
          <p:nvPr>
            <p:ph idx="1"/>
          </p:nvPr>
        </p:nvSpPr>
        <p:spPr/>
        <p:txBody>
          <a:bodyPr>
            <a:normAutofit/>
          </a:bodyPr>
          <a:lstStyle/>
          <a:p>
            <a:pPr marL="0" indent="0">
              <a:buNone/>
            </a:pPr>
            <a:r>
              <a:rPr lang="en-IE" b="1" dirty="0">
                <a:latin typeface="Bookman Old Style" panose="02050604050505020204" pitchFamily="18" charset="0"/>
              </a:rPr>
              <a:t>STEP FOUR</a:t>
            </a:r>
          </a:p>
          <a:p>
            <a:pPr marL="0" indent="0">
              <a:buNone/>
            </a:pPr>
            <a:r>
              <a:rPr lang="en-IE" dirty="0">
                <a:latin typeface="Bookman Old Style" panose="02050604050505020204" pitchFamily="18" charset="0"/>
              </a:rPr>
              <a:t>Consult with parents/guardians, student, school personnel</a:t>
            </a:r>
          </a:p>
          <a:p>
            <a:pPr lvl="1"/>
            <a:r>
              <a:rPr lang="en-IE" dirty="0">
                <a:solidFill>
                  <a:srgbClr val="FF0000"/>
                </a:solidFill>
                <a:latin typeface="Bookman Old Style" panose="02050604050505020204" pitchFamily="18" charset="0"/>
              </a:rPr>
              <a:t>In case of criterion 1, review evidence of age and stage of primary education</a:t>
            </a:r>
          </a:p>
          <a:p>
            <a:pPr lvl="1"/>
            <a:r>
              <a:rPr lang="en-IE" dirty="0">
                <a:solidFill>
                  <a:srgbClr val="0070C0"/>
                </a:solidFill>
                <a:latin typeface="Bookman Old Style" panose="02050604050505020204" pitchFamily="18" charset="0"/>
              </a:rPr>
              <a:t>In case of criterion 2, review evidence of age, time spent outside state and previous periods of enrolments within the state</a:t>
            </a:r>
          </a:p>
          <a:p>
            <a:pPr lvl="1"/>
            <a:r>
              <a:rPr lang="en-IE" dirty="0">
                <a:solidFill>
                  <a:schemeClr val="accent6">
                    <a:lumMod val="75000"/>
                  </a:schemeClr>
                </a:solidFill>
                <a:latin typeface="Bookman Old Style" panose="02050604050505020204" pitchFamily="18" charset="0"/>
              </a:rPr>
              <a:t>In case of criterion 3, consult with class teacher and SET team. Confirm student has at least reached 2</a:t>
            </a:r>
            <a:r>
              <a:rPr lang="en-IE" baseline="30000" dirty="0">
                <a:solidFill>
                  <a:schemeClr val="accent6">
                    <a:lumMod val="75000"/>
                  </a:schemeClr>
                </a:solidFill>
                <a:latin typeface="Bookman Old Style" panose="02050604050505020204" pitchFamily="18" charset="0"/>
              </a:rPr>
              <a:t>nd</a:t>
            </a:r>
            <a:r>
              <a:rPr lang="en-IE" dirty="0">
                <a:solidFill>
                  <a:schemeClr val="accent6">
                    <a:lumMod val="75000"/>
                  </a:schemeClr>
                </a:solidFill>
                <a:latin typeface="Bookman Old Style" panose="02050604050505020204" pitchFamily="18" charset="0"/>
              </a:rPr>
              <a:t> class. Review evidence of response to targeted intervention in student support file</a:t>
            </a:r>
          </a:p>
        </p:txBody>
      </p:sp>
      <p:sp>
        <p:nvSpPr>
          <p:cNvPr id="4" name="Footer Placeholder 3">
            <a:extLst>
              <a:ext uri="{FF2B5EF4-FFF2-40B4-BE49-F238E27FC236}">
                <a16:creationId xmlns:a16="http://schemas.microsoft.com/office/drawing/2014/main" id="{A14DD0C8-247C-4372-BE00-316695FC34A1}"/>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09445168"/>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34A63-C7DC-4C81-B990-986A103038F6}"/>
              </a:ext>
            </a:extLst>
          </p:cNvPr>
          <p:cNvSpPr>
            <a:spLocks noGrp="1"/>
          </p:cNvSpPr>
          <p:nvPr>
            <p:ph type="title"/>
          </p:nvPr>
        </p:nvSpPr>
        <p:spPr/>
        <p:txBody>
          <a:bodyPr/>
          <a:lstStyle/>
          <a:p>
            <a:pPr algn="ctr"/>
            <a:r>
              <a:rPr lang="en-IE" b="1" dirty="0">
                <a:solidFill>
                  <a:srgbClr val="008080"/>
                </a:solidFill>
                <a:latin typeface="Bookman Old Style" panose="02050604050505020204" pitchFamily="18" charset="0"/>
              </a:rPr>
              <a:t>The Application Process</a:t>
            </a:r>
            <a:endParaRPr lang="en-IE" dirty="0"/>
          </a:p>
        </p:txBody>
      </p:sp>
      <p:sp>
        <p:nvSpPr>
          <p:cNvPr id="3" name="Content Placeholder 2">
            <a:extLst>
              <a:ext uri="{FF2B5EF4-FFF2-40B4-BE49-F238E27FC236}">
                <a16:creationId xmlns:a16="http://schemas.microsoft.com/office/drawing/2014/main" id="{9C6F1518-0B75-4313-8455-0454276843C8}"/>
              </a:ext>
            </a:extLst>
          </p:cNvPr>
          <p:cNvSpPr>
            <a:spLocks noGrp="1"/>
          </p:cNvSpPr>
          <p:nvPr>
            <p:ph idx="1"/>
          </p:nvPr>
        </p:nvSpPr>
        <p:spPr/>
        <p:txBody>
          <a:bodyPr>
            <a:normAutofit/>
          </a:bodyPr>
          <a:lstStyle/>
          <a:p>
            <a:pPr marL="0" indent="0">
              <a:buNone/>
            </a:pPr>
            <a:r>
              <a:rPr lang="en-IE" b="1" dirty="0">
                <a:latin typeface="Bookman Old Style" panose="02050604050505020204" pitchFamily="18" charset="0"/>
              </a:rPr>
              <a:t>STEP FIVE</a:t>
            </a:r>
          </a:p>
          <a:p>
            <a:pPr marL="0" indent="0">
              <a:buNone/>
            </a:pPr>
            <a:r>
              <a:rPr lang="en-IE" dirty="0">
                <a:latin typeface="Bookman Old Style" panose="02050604050505020204" pitchFamily="18" charset="0"/>
              </a:rPr>
              <a:t>Inform parents/guardians/student regarding any implication of an exemption from the study of Irish in the future</a:t>
            </a:r>
          </a:p>
          <a:p>
            <a:pPr marL="0" indent="0">
              <a:buNone/>
            </a:pPr>
            <a:r>
              <a:rPr lang="en-IE" b="1" dirty="0">
                <a:latin typeface="Bookman Old Style" panose="02050604050505020204" pitchFamily="18" charset="0"/>
              </a:rPr>
              <a:t>STEP SIX </a:t>
            </a:r>
          </a:p>
          <a:p>
            <a:pPr marL="0" indent="0">
              <a:buNone/>
            </a:pPr>
            <a:r>
              <a:rPr lang="en-IE" dirty="0">
                <a:latin typeface="Bookman Old Style" panose="02050604050505020204" pitchFamily="18" charset="0"/>
              </a:rPr>
              <a:t>Complete the checklist (Appendix 4 of Guidelines – </a:t>
            </a:r>
            <a:r>
              <a:rPr lang="en-IE" dirty="0">
                <a:solidFill>
                  <a:srgbClr val="FF0000"/>
                </a:solidFill>
                <a:latin typeface="Bookman Old Style" panose="02050604050505020204" pitchFamily="18" charset="0"/>
              </a:rPr>
              <a:t>3 separate checklists</a:t>
            </a:r>
            <a:r>
              <a:rPr lang="en-IE" dirty="0">
                <a:latin typeface="Bookman Old Style" panose="02050604050505020204" pitchFamily="18" charset="0"/>
              </a:rPr>
              <a:t>)</a:t>
            </a:r>
          </a:p>
        </p:txBody>
      </p:sp>
      <p:sp>
        <p:nvSpPr>
          <p:cNvPr id="4" name="Footer Placeholder 3">
            <a:extLst>
              <a:ext uri="{FF2B5EF4-FFF2-40B4-BE49-F238E27FC236}">
                <a16:creationId xmlns:a16="http://schemas.microsoft.com/office/drawing/2014/main" id="{A14DD0C8-247C-4372-BE00-316695FC34A1}"/>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145457720"/>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34A63-C7DC-4C81-B990-986A103038F6}"/>
              </a:ext>
            </a:extLst>
          </p:cNvPr>
          <p:cNvSpPr>
            <a:spLocks noGrp="1"/>
          </p:cNvSpPr>
          <p:nvPr>
            <p:ph type="title"/>
          </p:nvPr>
        </p:nvSpPr>
        <p:spPr/>
        <p:txBody>
          <a:bodyPr/>
          <a:lstStyle/>
          <a:p>
            <a:pPr algn="ctr"/>
            <a:r>
              <a:rPr lang="en-IE" b="1" dirty="0">
                <a:solidFill>
                  <a:srgbClr val="008080"/>
                </a:solidFill>
                <a:latin typeface="Bookman Old Style" panose="02050604050505020204" pitchFamily="18" charset="0"/>
              </a:rPr>
              <a:t>The Application Process</a:t>
            </a:r>
            <a:endParaRPr lang="en-IE" dirty="0"/>
          </a:p>
        </p:txBody>
      </p:sp>
      <p:sp>
        <p:nvSpPr>
          <p:cNvPr id="3" name="Content Placeholder 2">
            <a:extLst>
              <a:ext uri="{FF2B5EF4-FFF2-40B4-BE49-F238E27FC236}">
                <a16:creationId xmlns:a16="http://schemas.microsoft.com/office/drawing/2014/main" id="{9C6F1518-0B75-4313-8455-0454276843C8}"/>
              </a:ext>
            </a:extLst>
          </p:cNvPr>
          <p:cNvSpPr>
            <a:spLocks noGrp="1"/>
          </p:cNvSpPr>
          <p:nvPr>
            <p:ph idx="1"/>
          </p:nvPr>
        </p:nvSpPr>
        <p:spPr>
          <a:xfrm>
            <a:off x="838200" y="1520788"/>
            <a:ext cx="10515600" cy="4656175"/>
          </a:xfrm>
        </p:spPr>
        <p:txBody>
          <a:bodyPr>
            <a:normAutofit fontScale="85000" lnSpcReduction="10000"/>
          </a:bodyPr>
          <a:lstStyle/>
          <a:p>
            <a:pPr marL="0" indent="0">
              <a:buNone/>
            </a:pPr>
            <a:r>
              <a:rPr lang="en-IE" b="1" dirty="0">
                <a:latin typeface="Bookman Old Style" panose="02050604050505020204" pitchFamily="18" charset="0"/>
              </a:rPr>
              <a:t>STEP SEVEN </a:t>
            </a:r>
          </a:p>
          <a:p>
            <a:pPr marL="0" indent="0">
              <a:buNone/>
            </a:pPr>
            <a:r>
              <a:rPr lang="en-IE" dirty="0">
                <a:latin typeface="Bookman Old Style" panose="02050604050505020204" pitchFamily="18" charset="0"/>
              </a:rPr>
              <a:t>Inform</a:t>
            </a:r>
            <a:r>
              <a:rPr lang="en-IE" b="1" dirty="0">
                <a:latin typeface="Bookman Old Style" panose="02050604050505020204" pitchFamily="18" charset="0"/>
              </a:rPr>
              <a:t> </a:t>
            </a:r>
            <a:r>
              <a:rPr lang="en-IE" dirty="0">
                <a:latin typeface="Bookman Old Style" panose="02050604050505020204" pitchFamily="18" charset="0"/>
              </a:rPr>
              <a:t>parents/guardians/student that the outcome will be confirmed </a:t>
            </a:r>
            <a:r>
              <a:rPr lang="en-IE" b="1" dirty="0">
                <a:latin typeface="Bookman Old Style" panose="02050604050505020204" pitchFamily="18" charset="0"/>
              </a:rPr>
              <a:t>in writing </a:t>
            </a:r>
            <a:r>
              <a:rPr lang="en-IE" dirty="0">
                <a:latin typeface="Bookman Old Style" panose="02050604050505020204" pitchFamily="18" charset="0"/>
              </a:rPr>
              <a:t>within </a:t>
            </a:r>
            <a:r>
              <a:rPr lang="en-IE" b="1" dirty="0">
                <a:latin typeface="Bookman Old Style" panose="02050604050505020204" pitchFamily="18" charset="0"/>
              </a:rPr>
              <a:t>21 school days</a:t>
            </a:r>
            <a:r>
              <a:rPr lang="en-IE" dirty="0">
                <a:latin typeface="Bookman Old Style" panose="02050604050505020204" pitchFamily="18" charset="0"/>
              </a:rPr>
              <a:t> of receipt of application.  </a:t>
            </a:r>
          </a:p>
          <a:p>
            <a:pPr marL="0" indent="0">
              <a:buNone/>
            </a:pPr>
            <a:endParaRPr lang="en-IE" dirty="0">
              <a:latin typeface="Bookman Old Style" panose="02050604050505020204" pitchFamily="18" charset="0"/>
            </a:endParaRPr>
          </a:p>
          <a:p>
            <a:pPr marL="0" indent="0">
              <a:buNone/>
            </a:pPr>
            <a:r>
              <a:rPr lang="en-IE" dirty="0">
                <a:latin typeface="Bookman Old Style" panose="02050604050505020204" pitchFamily="18" charset="0"/>
              </a:rPr>
              <a:t>If exemption is </a:t>
            </a:r>
            <a:r>
              <a:rPr lang="en-IE" b="1" dirty="0">
                <a:latin typeface="Bookman Old Style" panose="02050604050505020204" pitchFamily="18" charset="0"/>
              </a:rPr>
              <a:t>granted</a:t>
            </a:r>
            <a:r>
              <a:rPr lang="en-IE" dirty="0">
                <a:latin typeface="Bookman Old Style" panose="02050604050505020204" pitchFamily="18" charset="0"/>
              </a:rPr>
              <a:t>, a Certificate of Exemption will be issued.</a:t>
            </a:r>
          </a:p>
          <a:p>
            <a:pPr marL="0" indent="0">
              <a:buNone/>
            </a:pPr>
            <a:endParaRPr lang="en-IE" dirty="0">
              <a:latin typeface="Bookman Old Style" panose="02050604050505020204" pitchFamily="18" charset="0"/>
            </a:endParaRPr>
          </a:p>
          <a:p>
            <a:pPr marL="0" indent="0">
              <a:buNone/>
            </a:pPr>
            <a:r>
              <a:rPr lang="en-IE" dirty="0">
                <a:latin typeface="Bookman Old Style" panose="02050604050505020204" pitchFamily="18" charset="0"/>
              </a:rPr>
              <a:t>If exemption is </a:t>
            </a:r>
            <a:r>
              <a:rPr lang="en-IE" b="1" dirty="0">
                <a:latin typeface="Bookman Old Style" panose="02050604050505020204" pitchFamily="18" charset="0"/>
              </a:rPr>
              <a:t>refused</a:t>
            </a:r>
            <a:r>
              <a:rPr lang="en-IE" dirty="0">
                <a:latin typeface="Bookman Old Style" panose="02050604050505020204" pitchFamily="18" charset="0"/>
              </a:rPr>
              <a:t>, the reason(s) will be shared in writing along details of how to appeal to the Irish Exemptions Appeal Committee.  </a:t>
            </a:r>
          </a:p>
          <a:p>
            <a:pPr marL="0" indent="0">
              <a:buNone/>
            </a:pPr>
            <a:r>
              <a:rPr lang="en-IE" dirty="0">
                <a:latin typeface="Bookman Old Style" panose="02050604050505020204" pitchFamily="18" charset="0"/>
              </a:rPr>
              <a:t>(An application must be made within </a:t>
            </a:r>
            <a:r>
              <a:rPr lang="en-IE" b="1" dirty="0">
                <a:latin typeface="Bookman Old Style" panose="02050604050505020204" pitchFamily="18" charset="0"/>
              </a:rPr>
              <a:t>30 calendar days </a:t>
            </a:r>
            <a:r>
              <a:rPr lang="en-IE" dirty="0">
                <a:latin typeface="Bookman Old Style" panose="02050604050505020204" pitchFamily="18" charset="0"/>
              </a:rPr>
              <a:t>from the date that the school’s decision was shared in writing with the parents/guardians/student)</a:t>
            </a:r>
          </a:p>
        </p:txBody>
      </p:sp>
      <p:sp>
        <p:nvSpPr>
          <p:cNvPr id="4" name="Footer Placeholder 3">
            <a:extLst>
              <a:ext uri="{FF2B5EF4-FFF2-40B4-BE49-F238E27FC236}">
                <a16:creationId xmlns:a16="http://schemas.microsoft.com/office/drawing/2014/main" id="{A14DD0C8-247C-4372-BE00-316695FC34A1}"/>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4063398971"/>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34A63-C7DC-4C81-B990-986A103038F6}"/>
              </a:ext>
            </a:extLst>
          </p:cNvPr>
          <p:cNvSpPr>
            <a:spLocks noGrp="1"/>
          </p:cNvSpPr>
          <p:nvPr>
            <p:ph type="title"/>
          </p:nvPr>
        </p:nvSpPr>
        <p:spPr/>
        <p:txBody>
          <a:bodyPr/>
          <a:lstStyle/>
          <a:p>
            <a:pPr algn="ctr"/>
            <a:r>
              <a:rPr lang="en-IE" b="1" dirty="0">
                <a:solidFill>
                  <a:srgbClr val="008080"/>
                </a:solidFill>
                <a:latin typeface="Bookman Old Style" panose="02050604050505020204" pitchFamily="18" charset="0"/>
              </a:rPr>
              <a:t>The </a:t>
            </a:r>
            <a:r>
              <a:rPr lang="en-IE" b="1" dirty="0">
                <a:solidFill>
                  <a:srgbClr val="FF0000"/>
                </a:solidFill>
                <a:latin typeface="Bookman Old Style" panose="02050604050505020204" pitchFamily="18" charset="0"/>
              </a:rPr>
              <a:t>APPEALS</a:t>
            </a:r>
            <a:r>
              <a:rPr lang="en-IE" b="1" dirty="0">
                <a:solidFill>
                  <a:srgbClr val="008080"/>
                </a:solidFill>
                <a:latin typeface="Bookman Old Style" panose="02050604050505020204" pitchFamily="18" charset="0"/>
              </a:rPr>
              <a:t> Procedure</a:t>
            </a:r>
            <a:endParaRPr lang="en-IE" dirty="0"/>
          </a:p>
        </p:txBody>
      </p:sp>
      <p:sp>
        <p:nvSpPr>
          <p:cNvPr id="3" name="Content Placeholder 2">
            <a:extLst>
              <a:ext uri="{FF2B5EF4-FFF2-40B4-BE49-F238E27FC236}">
                <a16:creationId xmlns:a16="http://schemas.microsoft.com/office/drawing/2014/main" id="{9C6F1518-0B75-4313-8455-0454276843C8}"/>
              </a:ext>
            </a:extLst>
          </p:cNvPr>
          <p:cNvSpPr>
            <a:spLocks noGrp="1"/>
          </p:cNvSpPr>
          <p:nvPr>
            <p:ph idx="1"/>
          </p:nvPr>
        </p:nvSpPr>
        <p:spPr>
          <a:xfrm>
            <a:off x="838200" y="1520788"/>
            <a:ext cx="10515600" cy="4656175"/>
          </a:xfrm>
        </p:spPr>
        <p:txBody>
          <a:bodyPr>
            <a:normAutofit/>
          </a:bodyPr>
          <a:lstStyle/>
          <a:p>
            <a:pPr marL="0" indent="0">
              <a:buNone/>
            </a:pPr>
            <a:r>
              <a:rPr lang="en-IE" dirty="0">
                <a:latin typeface="Bookman Old Style" panose="02050604050505020204" pitchFamily="18" charset="0"/>
              </a:rPr>
              <a:t>An appeal may be lodged with the Irish Exemptions Appeal Committee.</a:t>
            </a:r>
          </a:p>
          <a:p>
            <a:pPr marL="0" indent="0">
              <a:buNone/>
            </a:pPr>
            <a:endParaRPr lang="en-IE" sz="1600" dirty="0">
              <a:latin typeface="Bookman Old Style" panose="02050604050505020204" pitchFamily="18" charset="0"/>
            </a:endParaRPr>
          </a:p>
          <a:p>
            <a:pPr marL="0" indent="0">
              <a:buNone/>
            </a:pPr>
            <a:r>
              <a:rPr lang="en-IE" dirty="0">
                <a:latin typeface="Bookman Old Style" panose="02050604050505020204" pitchFamily="18" charset="0"/>
              </a:rPr>
              <a:t>Appeal Form (See appendix 6 of Guidelines)</a:t>
            </a:r>
          </a:p>
          <a:p>
            <a:pPr marL="0" indent="0">
              <a:buNone/>
            </a:pPr>
            <a:endParaRPr lang="en-IE" sz="1600" dirty="0">
              <a:latin typeface="Bookman Old Style" panose="02050604050505020204" pitchFamily="18" charset="0"/>
            </a:endParaRPr>
          </a:p>
          <a:p>
            <a:pPr marL="0" indent="0">
              <a:buNone/>
            </a:pPr>
            <a:r>
              <a:rPr lang="en-IE" dirty="0">
                <a:latin typeface="Bookman Old Style" panose="02050604050505020204" pitchFamily="18" charset="0"/>
              </a:rPr>
              <a:t>Appeal will be confined to review of whether the school adhered to the guidelines for processing application </a:t>
            </a:r>
            <a:r>
              <a:rPr lang="en-IE" b="1" dirty="0">
                <a:latin typeface="Bookman Old Style" panose="02050604050505020204" pitchFamily="18" charset="0"/>
              </a:rPr>
              <a:t>only</a:t>
            </a:r>
            <a:endParaRPr lang="en-IE" dirty="0">
              <a:latin typeface="Bookman Old Style" panose="02050604050505020204" pitchFamily="18" charset="0"/>
            </a:endParaRPr>
          </a:p>
          <a:p>
            <a:pPr marL="0" indent="0">
              <a:buNone/>
            </a:pPr>
            <a:endParaRPr lang="en-IE" sz="1600" b="1" dirty="0">
              <a:latin typeface="Bookman Old Style" panose="02050604050505020204" pitchFamily="18" charset="0"/>
            </a:endParaRPr>
          </a:p>
          <a:p>
            <a:pPr marL="0" indent="0">
              <a:buNone/>
            </a:pPr>
            <a:r>
              <a:rPr lang="en-IE" u="sng" dirty="0">
                <a:latin typeface="Bookman Old Style" panose="02050604050505020204" pitchFamily="18" charset="0"/>
              </a:rPr>
              <a:t>NOTE:</a:t>
            </a:r>
            <a:r>
              <a:rPr lang="en-IE" dirty="0">
                <a:latin typeface="Bookman Old Style" panose="02050604050505020204" pitchFamily="18" charset="0"/>
              </a:rPr>
              <a:t> If unhappy with outcome of appeal, the matter may be referred to the Ombudsman for Children/Ombudsman</a:t>
            </a:r>
          </a:p>
        </p:txBody>
      </p:sp>
      <p:sp>
        <p:nvSpPr>
          <p:cNvPr id="4" name="Footer Placeholder 3">
            <a:extLst>
              <a:ext uri="{FF2B5EF4-FFF2-40B4-BE49-F238E27FC236}">
                <a16:creationId xmlns:a16="http://schemas.microsoft.com/office/drawing/2014/main" id="{A14DD0C8-247C-4372-BE00-316695FC34A1}"/>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103501233"/>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34A63-C7DC-4C81-B990-986A103038F6}"/>
              </a:ext>
            </a:extLst>
          </p:cNvPr>
          <p:cNvSpPr>
            <a:spLocks noGrp="1"/>
          </p:cNvSpPr>
          <p:nvPr>
            <p:ph type="title"/>
          </p:nvPr>
        </p:nvSpPr>
        <p:spPr/>
        <p:txBody>
          <a:bodyPr/>
          <a:lstStyle/>
          <a:p>
            <a:pPr algn="ctr"/>
            <a:r>
              <a:rPr lang="en-IE" b="1" dirty="0">
                <a:solidFill>
                  <a:srgbClr val="008080"/>
                </a:solidFill>
                <a:latin typeface="Bookman Old Style" panose="02050604050505020204" pitchFamily="18" charset="0"/>
              </a:rPr>
              <a:t>Data Retention</a:t>
            </a:r>
            <a:endParaRPr lang="en-IE" dirty="0"/>
          </a:p>
        </p:txBody>
      </p:sp>
      <p:sp>
        <p:nvSpPr>
          <p:cNvPr id="3" name="Content Placeholder 2">
            <a:extLst>
              <a:ext uri="{FF2B5EF4-FFF2-40B4-BE49-F238E27FC236}">
                <a16:creationId xmlns:a16="http://schemas.microsoft.com/office/drawing/2014/main" id="{9C6F1518-0B75-4313-8455-0454276843C8}"/>
              </a:ext>
            </a:extLst>
          </p:cNvPr>
          <p:cNvSpPr>
            <a:spLocks noGrp="1"/>
          </p:cNvSpPr>
          <p:nvPr>
            <p:ph idx="1"/>
          </p:nvPr>
        </p:nvSpPr>
        <p:spPr>
          <a:xfrm>
            <a:off x="838200" y="1520788"/>
            <a:ext cx="10515600" cy="4656175"/>
          </a:xfrm>
        </p:spPr>
        <p:txBody>
          <a:bodyPr>
            <a:normAutofit/>
          </a:bodyPr>
          <a:lstStyle/>
          <a:p>
            <a:pPr marL="0" indent="0" algn="ctr">
              <a:buNone/>
            </a:pPr>
            <a:endParaRPr lang="en-IE" b="1" dirty="0">
              <a:latin typeface="Bookman Old Style" panose="02050604050505020204" pitchFamily="18" charset="0"/>
            </a:endParaRPr>
          </a:p>
          <a:p>
            <a:pPr marL="0" indent="0" algn="ctr">
              <a:buNone/>
            </a:pPr>
            <a:r>
              <a:rPr lang="en-IE" sz="3200" dirty="0">
                <a:latin typeface="Bookman Old Style" panose="02050604050505020204" pitchFamily="18" charset="0"/>
              </a:rPr>
              <a:t>All documentation in relation to the application, including application form, supporting documents, correspondence with parents/guardians/student, copy of Certificate of Exemption should be retained in the student’s file in accordance with GDPR and the school’s data protection policy </a:t>
            </a:r>
            <a:r>
              <a:rPr lang="en-IE" sz="3200" b="1" dirty="0">
                <a:latin typeface="Bookman Old Style" panose="02050604050505020204" pitchFamily="18" charset="0"/>
              </a:rPr>
              <a:t>and </a:t>
            </a:r>
            <a:r>
              <a:rPr lang="en-IE" sz="3200" dirty="0">
                <a:latin typeface="Bookman Old Style" panose="02050604050505020204" pitchFamily="18" charset="0"/>
              </a:rPr>
              <a:t>for inspection by authorised Department Officials</a:t>
            </a:r>
          </a:p>
        </p:txBody>
      </p:sp>
      <p:sp>
        <p:nvSpPr>
          <p:cNvPr id="4" name="Footer Placeholder 3">
            <a:extLst>
              <a:ext uri="{FF2B5EF4-FFF2-40B4-BE49-F238E27FC236}">
                <a16:creationId xmlns:a16="http://schemas.microsoft.com/office/drawing/2014/main" id="{A14DD0C8-247C-4372-BE00-316695FC34A1}"/>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429580411"/>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5B3FF-B8AA-4CE0-AF4D-656EE2849259}"/>
              </a:ext>
            </a:extLst>
          </p:cNvPr>
          <p:cNvSpPr>
            <a:spLocks noGrp="1"/>
          </p:cNvSpPr>
          <p:nvPr>
            <p:ph type="title"/>
          </p:nvPr>
        </p:nvSpPr>
        <p:spPr/>
        <p:txBody>
          <a:bodyPr/>
          <a:lstStyle/>
          <a:p>
            <a:pPr algn="ctr"/>
            <a:r>
              <a:rPr lang="en-IE" b="1" dirty="0">
                <a:solidFill>
                  <a:srgbClr val="008080"/>
                </a:solidFill>
                <a:latin typeface="Bookman Old Style" panose="02050604050505020204" pitchFamily="18" charset="0"/>
              </a:rPr>
              <a:t>Reporting</a:t>
            </a:r>
          </a:p>
        </p:txBody>
      </p:sp>
      <p:sp>
        <p:nvSpPr>
          <p:cNvPr id="3" name="Content Placeholder 2">
            <a:extLst>
              <a:ext uri="{FF2B5EF4-FFF2-40B4-BE49-F238E27FC236}">
                <a16:creationId xmlns:a16="http://schemas.microsoft.com/office/drawing/2014/main" id="{5C0966E7-C9CF-40CA-AEA2-52B8C803704F}"/>
              </a:ext>
            </a:extLst>
          </p:cNvPr>
          <p:cNvSpPr>
            <a:spLocks noGrp="1"/>
          </p:cNvSpPr>
          <p:nvPr>
            <p:ph idx="1"/>
          </p:nvPr>
        </p:nvSpPr>
        <p:spPr>
          <a:xfrm>
            <a:off x="1307468" y="1825625"/>
            <a:ext cx="9649072" cy="4351338"/>
          </a:xfrm>
        </p:spPr>
        <p:txBody>
          <a:bodyPr/>
          <a:lstStyle/>
          <a:p>
            <a:endParaRPr lang="en-IE" dirty="0"/>
          </a:p>
          <a:p>
            <a:pPr marL="0" indent="0" algn="ctr">
              <a:buNone/>
            </a:pPr>
            <a:r>
              <a:rPr lang="en-IE" sz="3200" dirty="0">
                <a:latin typeface="Bookman Old Style" panose="02050604050505020204" pitchFamily="18" charset="0"/>
              </a:rPr>
              <a:t>Schools will be required to provide the DES with information in relation to number of exemptions granted and grounds for same via Post-Primary Online Database (</a:t>
            </a:r>
            <a:r>
              <a:rPr lang="en-IE" sz="3200" dirty="0" err="1">
                <a:latin typeface="Bookman Old Style" panose="02050604050505020204" pitchFamily="18" charset="0"/>
              </a:rPr>
              <a:t>Ppod</a:t>
            </a:r>
            <a:r>
              <a:rPr lang="en-IE" sz="3200" dirty="0">
                <a:latin typeface="Bookman Old Style" panose="02050604050505020204" pitchFamily="18" charset="0"/>
              </a:rPr>
              <a:t>)</a:t>
            </a:r>
          </a:p>
        </p:txBody>
      </p:sp>
      <p:sp>
        <p:nvSpPr>
          <p:cNvPr id="4" name="Footer Placeholder 3">
            <a:extLst>
              <a:ext uri="{FF2B5EF4-FFF2-40B4-BE49-F238E27FC236}">
                <a16:creationId xmlns:a16="http://schemas.microsoft.com/office/drawing/2014/main" id="{EDF54278-474D-4E12-9A35-EF5A72AE5439}"/>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720154791"/>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84C87-F123-46D1-BA92-044646A871E9}"/>
              </a:ext>
            </a:extLst>
          </p:cNvPr>
          <p:cNvSpPr>
            <a:spLocks noGrp="1"/>
          </p:cNvSpPr>
          <p:nvPr>
            <p:ph type="title"/>
          </p:nvPr>
        </p:nvSpPr>
        <p:spPr>
          <a:xfrm>
            <a:off x="838200" y="173930"/>
            <a:ext cx="10515600" cy="1325563"/>
          </a:xfrm>
        </p:spPr>
        <p:txBody>
          <a:bodyPr/>
          <a:lstStyle/>
          <a:p>
            <a:pPr algn="ctr"/>
            <a:r>
              <a:rPr lang="en-IE" b="1" dirty="0">
                <a:solidFill>
                  <a:srgbClr val="008080"/>
                </a:solidFill>
                <a:latin typeface="Bookman Old Style" panose="02050604050505020204" pitchFamily="18" charset="0"/>
              </a:rPr>
              <a:t>Useful documents in Guidelines</a:t>
            </a:r>
          </a:p>
        </p:txBody>
      </p:sp>
      <p:sp>
        <p:nvSpPr>
          <p:cNvPr id="3" name="Content Placeholder 2">
            <a:extLst>
              <a:ext uri="{FF2B5EF4-FFF2-40B4-BE49-F238E27FC236}">
                <a16:creationId xmlns:a16="http://schemas.microsoft.com/office/drawing/2014/main" id="{14E26E0B-D313-4791-9F47-C673973E6ACB}"/>
              </a:ext>
            </a:extLst>
          </p:cNvPr>
          <p:cNvSpPr>
            <a:spLocks noGrp="1"/>
          </p:cNvSpPr>
          <p:nvPr>
            <p:ph idx="1"/>
          </p:nvPr>
        </p:nvSpPr>
        <p:spPr>
          <a:xfrm>
            <a:off x="838200" y="836712"/>
            <a:ext cx="10515600" cy="5340251"/>
          </a:xfrm>
        </p:spPr>
        <p:txBody>
          <a:bodyPr/>
          <a:lstStyle/>
          <a:p>
            <a:endParaRPr lang="en-IE" dirty="0">
              <a:latin typeface="Bookman Old Style" panose="02050604050505020204" pitchFamily="18" charset="0"/>
            </a:endParaRPr>
          </a:p>
          <a:p>
            <a:r>
              <a:rPr lang="en-IE" dirty="0">
                <a:latin typeface="Bookman Old Style" panose="02050604050505020204" pitchFamily="18" charset="0"/>
              </a:rPr>
              <a:t>Appendix 2: Application Form</a:t>
            </a:r>
          </a:p>
          <a:p>
            <a:endParaRPr lang="en-IE" sz="2000" dirty="0">
              <a:latin typeface="Bookman Old Style" panose="02050604050505020204" pitchFamily="18" charset="0"/>
            </a:endParaRPr>
          </a:p>
          <a:p>
            <a:r>
              <a:rPr lang="en-IE" dirty="0">
                <a:latin typeface="Bookman Old Style" panose="02050604050505020204" pitchFamily="18" charset="0"/>
              </a:rPr>
              <a:t>Appendix 3: Summary of Application Process</a:t>
            </a:r>
          </a:p>
          <a:p>
            <a:endParaRPr lang="en-IE" sz="2000" dirty="0">
              <a:latin typeface="Bookman Old Style" panose="02050604050505020204" pitchFamily="18" charset="0"/>
            </a:endParaRPr>
          </a:p>
          <a:p>
            <a:r>
              <a:rPr lang="en-IE" dirty="0">
                <a:latin typeface="Bookman Old Style" panose="02050604050505020204" pitchFamily="18" charset="0"/>
              </a:rPr>
              <a:t>Appendix 4: Checklists for Application Process</a:t>
            </a:r>
          </a:p>
          <a:p>
            <a:endParaRPr lang="en-IE" sz="2000" dirty="0">
              <a:latin typeface="Bookman Old Style" panose="02050604050505020204" pitchFamily="18" charset="0"/>
            </a:endParaRPr>
          </a:p>
          <a:p>
            <a:r>
              <a:rPr lang="en-IE" dirty="0">
                <a:latin typeface="Bookman Old Style" panose="02050604050505020204" pitchFamily="18" charset="0"/>
              </a:rPr>
              <a:t>Appendix 5: Certificate of Exemption</a:t>
            </a:r>
          </a:p>
          <a:p>
            <a:endParaRPr lang="en-IE" sz="2000" dirty="0">
              <a:latin typeface="Bookman Old Style" panose="02050604050505020204" pitchFamily="18" charset="0"/>
            </a:endParaRPr>
          </a:p>
          <a:p>
            <a:r>
              <a:rPr lang="en-IE" dirty="0">
                <a:latin typeface="Bookman Old Style" panose="02050604050505020204" pitchFamily="18" charset="0"/>
              </a:rPr>
              <a:t>Appendix 6: Appeal Form</a:t>
            </a:r>
          </a:p>
        </p:txBody>
      </p:sp>
      <p:sp>
        <p:nvSpPr>
          <p:cNvPr id="4" name="Footer Placeholder 3">
            <a:extLst>
              <a:ext uri="{FF2B5EF4-FFF2-40B4-BE49-F238E27FC236}">
                <a16:creationId xmlns:a16="http://schemas.microsoft.com/office/drawing/2014/main" id="{21380F61-F481-442C-9EE7-0ED9A632E19C}"/>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4121202161"/>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34BEE-1A7D-43F8-8E91-D44949D2989F}"/>
              </a:ext>
            </a:extLst>
          </p:cNvPr>
          <p:cNvSpPr>
            <a:spLocks noGrp="1"/>
          </p:cNvSpPr>
          <p:nvPr>
            <p:ph type="title"/>
          </p:nvPr>
        </p:nvSpPr>
        <p:spPr/>
        <p:txBody>
          <a:bodyPr/>
          <a:lstStyle/>
          <a:p>
            <a:pPr algn="ctr"/>
            <a:r>
              <a:rPr lang="en-IE" b="1" dirty="0">
                <a:solidFill>
                  <a:srgbClr val="008080"/>
                </a:solidFill>
                <a:latin typeface="Bookman Old Style" panose="02050604050505020204" pitchFamily="18" charset="0"/>
              </a:rPr>
              <a:t>Group Discussion</a:t>
            </a:r>
          </a:p>
        </p:txBody>
      </p:sp>
      <p:pic>
        <p:nvPicPr>
          <p:cNvPr id="6" name="Content Placeholder 5" descr="A person posing for a picture&#10;&#10;Description automatically generated">
            <a:extLst>
              <a:ext uri="{FF2B5EF4-FFF2-40B4-BE49-F238E27FC236}">
                <a16:creationId xmlns:a16="http://schemas.microsoft.com/office/drawing/2014/main" id="{90E48CDE-A4B0-45F0-BEE8-8BCC1F7C472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392144" y="1692768"/>
            <a:ext cx="3807420" cy="4351338"/>
          </a:xfrm>
        </p:spPr>
      </p:pic>
      <p:sp>
        <p:nvSpPr>
          <p:cNvPr id="4" name="Footer Placeholder 3">
            <a:extLst>
              <a:ext uri="{FF2B5EF4-FFF2-40B4-BE49-F238E27FC236}">
                <a16:creationId xmlns:a16="http://schemas.microsoft.com/office/drawing/2014/main" id="{610A9B42-1BF9-47D1-98D7-B48B4EC3D29A}"/>
              </a:ext>
            </a:extLst>
          </p:cNvPr>
          <p:cNvSpPr>
            <a:spLocks noGrp="1"/>
          </p:cNvSpPr>
          <p:nvPr>
            <p:ph type="ftr" sz="quarter" idx="11"/>
          </p:nvPr>
        </p:nvSpPr>
        <p:spPr/>
        <p:txBody>
          <a:bodyPr/>
          <a:lstStyle/>
          <a:p>
            <a:endParaRPr lang="en-US" dirty="0"/>
          </a:p>
        </p:txBody>
      </p:sp>
      <p:sp>
        <p:nvSpPr>
          <p:cNvPr id="7" name="TextBox 6">
            <a:extLst>
              <a:ext uri="{FF2B5EF4-FFF2-40B4-BE49-F238E27FC236}">
                <a16:creationId xmlns:a16="http://schemas.microsoft.com/office/drawing/2014/main" id="{0A6556E7-CABF-4376-B729-FD2F6E03CE32}"/>
              </a:ext>
            </a:extLst>
          </p:cNvPr>
          <p:cNvSpPr txBox="1"/>
          <p:nvPr/>
        </p:nvSpPr>
        <p:spPr>
          <a:xfrm>
            <a:off x="1091444" y="1628800"/>
            <a:ext cx="5796644" cy="3508653"/>
          </a:xfrm>
          <a:prstGeom prst="rect">
            <a:avLst/>
          </a:prstGeom>
          <a:noFill/>
        </p:spPr>
        <p:txBody>
          <a:bodyPr wrap="square" rtlCol="0">
            <a:spAutoFit/>
          </a:bodyPr>
          <a:lstStyle/>
          <a:p>
            <a:pPr algn="ctr"/>
            <a:endParaRPr lang="en-IE" dirty="0">
              <a:latin typeface="Bookman Old Style" panose="02050604050505020204" pitchFamily="18" charset="0"/>
            </a:endParaRPr>
          </a:p>
          <a:p>
            <a:pPr algn="ctr"/>
            <a:r>
              <a:rPr lang="en-IE" sz="2800" dirty="0">
                <a:latin typeface="Bookman Old Style" panose="02050604050505020204" pitchFamily="18" charset="0"/>
              </a:rPr>
              <a:t>What has your experience been in relation to Circular 0053/2019?</a:t>
            </a:r>
          </a:p>
          <a:p>
            <a:pPr algn="ctr"/>
            <a:endParaRPr lang="en-IE" sz="2800" dirty="0">
              <a:latin typeface="Bookman Old Style" panose="02050604050505020204" pitchFamily="18" charset="0"/>
            </a:endParaRPr>
          </a:p>
          <a:p>
            <a:pPr algn="ctr"/>
            <a:r>
              <a:rPr lang="en-IE" sz="2800" dirty="0">
                <a:latin typeface="Bookman Old Style" panose="02050604050505020204" pitchFamily="18" charset="0"/>
              </a:rPr>
              <a:t>What advice can you share with others?</a:t>
            </a:r>
          </a:p>
          <a:p>
            <a:pPr algn="ctr"/>
            <a:endParaRPr lang="en-IE" dirty="0">
              <a:latin typeface="Bookman Old Style" panose="02050604050505020204" pitchFamily="18" charset="0"/>
            </a:endParaRPr>
          </a:p>
          <a:p>
            <a:pPr algn="ctr"/>
            <a:endParaRPr lang="en-IE" dirty="0">
              <a:latin typeface="Bookman Old Style" panose="02050604050505020204" pitchFamily="18" charset="0"/>
            </a:endParaRPr>
          </a:p>
        </p:txBody>
      </p:sp>
    </p:spTree>
    <p:extLst>
      <p:ext uri="{BB962C8B-B14F-4D97-AF65-F5344CB8AC3E}">
        <p14:creationId xmlns:p14="http://schemas.microsoft.com/office/powerpoint/2010/main" val="378579245"/>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462EA-DBD3-4D08-9A85-154983ED4C0B}"/>
              </a:ext>
            </a:extLst>
          </p:cNvPr>
          <p:cNvSpPr>
            <a:spLocks noGrp="1"/>
          </p:cNvSpPr>
          <p:nvPr>
            <p:ph type="title"/>
          </p:nvPr>
        </p:nvSpPr>
        <p:spPr/>
        <p:txBody>
          <a:bodyPr/>
          <a:lstStyle/>
          <a:p>
            <a:pPr algn="ctr"/>
            <a:r>
              <a:rPr lang="en-IE" b="1" dirty="0">
                <a:solidFill>
                  <a:srgbClr val="008080"/>
                </a:solidFill>
                <a:latin typeface="Bookman Old Style" panose="02050604050505020204" pitchFamily="18" charset="0"/>
              </a:rPr>
              <a:t>Frequently Asked Questions</a:t>
            </a:r>
          </a:p>
        </p:txBody>
      </p:sp>
      <p:sp>
        <p:nvSpPr>
          <p:cNvPr id="3" name="Content Placeholder 2">
            <a:extLst>
              <a:ext uri="{FF2B5EF4-FFF2-40B4-BE49-F238E27FC236}">
                <a16:creationId xmlns:a16="http://schemas.microsoft.com/office/drawing/2014/main" id="{900601FB-27E7-489B-9AD7-D2CB679ADAE2}"/>
              </a:ext>
            </a:extLst>
          </p:cNvPr>
          <p:cNvSpPr>
            <a:spLocks noGrp="1"/>
          </p:cNvSpPr>
          <p:nvPr>
            <p:ph sz="half" idx="1"/>
          </p:nvPr>
        </p:nvSpPr>
        <p:spPr>
          <a:xfrm>
            <a:off x="3342595" y="1653898"/>
            <a:ext cx="5612432" cy="4832387"/>
          </a:xfrm>
        </p:spPr>
        <p:txBody>
          <a:bodyPr/>
          <a:lstStyle/>
          <a:p>
            <a:endParaRPr lang="en-IE" dirty="0">
              <a:latin typeface="Bookman Old Style" panose="02050604050505020204" pitchFamily="18" charset="0"/>
            </a:endParaRPr>
          </a:p>
          <a:p>
            <a:endParaRPr lang="en-IE" dirty="0">
              <a:latin typeface="Bookman Old Style" panose="02050604050505020204" pitchFamily="18" charset="0"/>
            </a:endParaRPr>
          </a:p>
          <a:p>
            <a:endParaRPr lang="en-IE" dirty="0">
              <a:latin typeface="Bookman Old Style" panose="02050604050505020204" pitchFamily="18" charset="0"/>
            </a:endParaRPr>
          </a:p>
          <a:p>
            <a:endParaRPr lang="en-IE" dirty="0">
              <a:latin typeface="Bookman Old Style" panose="02050604050505020204" pitchFamily="18" charset="0"/>
            </a:endParaRPr>
          </a:p>
          <a:p>
            <a:endParaRPr lang="en-IE" dirty="0">
              <a:latin typeface="Bookman Old Style" panose="02050604050505020204" pitchFamily="18" charset="0"/>
            </a:endParaRPr>
          </a:p>
          <a:p>
            <a:endParaRPr lang="en-IE" dirty="0">
              <a:latin typeface="Bookman Old Style" panose="02050604050505020204" pitchFamily="18" charset="0"/>
            </a:endParaRPr>
          </a:p>
          <a:p>
            <a:pPr marL="0" indent="0">
              <a:buNone/>
            </a:pPr>
            <a:r>
              <a:rPr lang="en-IE" dirty="0">
                <a:latin typeface="Bookman Old Style" panose="02050604050505020204" pitchFamily="18" charset="0"/>
                <a:hlinkClick r:id="rId2"/>
              </a:rPr>
              <a:t>https://www.education.ie/en/Parents/Information/Irish-Exemption/FAQs.html</a:t>
            </a:r>
            <a:endParaRPr lang="en-IE" dirty="0">
              <a:latin typeface="Bookman Old Style" panose="02050604050505020204" pitchFamily="18" charset="0"/>
            </a:endParaRPr>
          </a:p>
        </p:txBody>
      </p:sp>
      <p:pic>
        <p:nvPicPr>
          <p:cNvPr id="6" name="Content Placeholder 5">
            <a:extLst>
              <a:ext uri="{FF2B5EF4-FFF2-40B4-BE49-F238E27FC236}">
                <a16:creationId xmlns:a16="http://schemas.microsoft.com/office/drawing/2014/main" id="{DFCDFAA7-1735-402B-B780-0926811AC1F9}"/>
              </a:ext>
            </a:extLst>
          </p:cNvPr>
          <p:cNvPicPr>
            <a:picLocks noGrp="1" noChangeAspect="1"/>
          </p:cNvPicPr>
          <p:nvPr>
            <p:ph sz="half" idx="2"/>
          </p:nvPr>
        </p:nvPicPr>
        <p:blipFill>
          <a:blip r:embed="rId3"/>
          <a:stretch>
            <a:fillRect/>
          </a:stretch>
        </p:blipFill>
        <p:spPr>
          <a:xfrm>
            <a:off x="8931060" y="1857380"/>
            <a:ext cx="3260940" cy="4190841"/>
          </a:xfrm>
          <a:prstGeom prst="rect">
            <a:avLst/>
          </a:prstGeom>
        </p:spPr>
      </p:pic>
      <p:sp>
        <p:nvSpPr>
          <p:cNvPr id="5" name="Footer Placeholder 4">
            <a:extLst>
              <a:ext uri="{FF2B5EF4-FFF2-40B4-BE49-F238E27FC236}">
                <a16:creationId xmlns:a16="http://schemas.microsoft.com/office/drawing/2014/main" id="{6FB42F61-3565-421F-B9D9-FF67BE4D88BF}"/>
              </a:ext>
            </a:extLst>
          </p:cNvPr>
          <p:cNvSpPr>
            <a:spLocks noGrp="1"/>
          </p:cNvSpPr>
          <p:nvPr>
            <p:ph type="ftr" sz="quarter" idx="11"/>
          </p:nvPr>
        </p:nvSpPr>
        <p:spPr/>
        <p:txBody>
          <a:bodyPr/>
          <a:lstStyle/>
          <a:p>
            <a:endParaRPr lang="en-US" dirty="0"/>
          </a:p>
        </p:txBody>
      </p:sp>
      <p:pic>
        <p:nvPicPr>
          <p:cNvPr id="7" name="Picture 6">
            <a:extLst>
              <a:ext uri="{FF2B5EF4-FFF2-40B4-BE49-F238E27FC236}">
                <a16:creationId xmlns:a16="http://schemas.microsoft.com/office/drawing/2014/main" id="{2D0BA51F-837A-4DAF-9921-B386A5414B38}"/>
              </a:ext>
            </a:extLst>
          </p:cNvPr>
          <p:cNvPicPr>
            <a:picLocks noChangeAspect="1"/>
          </p:cNvPicPr>
          <p:nvPr/>
        </p:nvPicPr>
        <p:blipFill>
          <a:blip r:embed="rId4"/>
          <a:stretch>
            <a:fillRect/>
          </a:stretch>
        </p:blipFill>
        <p:spPr>
          <a:xfrm>
            <a:off x="3377902" y="2285773"/>
            <a:ext cx="5541817" cy="2284127"/>
          </a:xfrm>
          <a:prstGeom prst="rect">
            <a:avLst/>
          </a:prstGeom>
          <a:solidFill>
            <a:srgbClr val="FFFFFF">
              <a:shade val="85000"/>
            </a:srgbClr>
          </a:solidFill>
          <a:ln w="88900" cap="sq">
            <a:solidFill>
              <a:schemeClr val="accent1">
                <a:lumMod val="20000"/>
                <a:lumOff val="8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TextBox 8">
            <a:extLst>
              <a:ext uri="{FF2B5EF4-FFF2-40B4-BE49-F238E27FC236}">
                <a16:creationId xmlns:a16="http://schemas.microsoft.com/office/drawing/2014/main" id="{10BA605C-8239-4427-91FA-D423742CEA75}"/>
              </a:ext>
            </a:extLst>
          </p:cNvPr>
          <p:cNvSpPr txBox="1"/>
          <p:nvPr/>
        </p:nvSpPr>
        <p:spPr>
          <a:xfrm>
            <a:off x="299356" y="1690688"/>
            <a:ext cx="2592288" cy="3970318"/>
          </a:xfrm>
          <a:prstGeom prst="rect">
            <a:avLst/>
          </a:prstGeom>
          <a:noFill/>
        </p:spPr>
        <p:txBody>
          <a:bodyPr wrap="square" rtlCol="0">
            <a:spAutoFit/>
          </a:bodyPr>
          <a:lstStyle/>
          <a:p>
            <a:endParaRPr lang="en-IE" sz="2800" dirty="0">
              <a:latin typeface="Bookman Old Style" panose="02050604050505020204" pitchFamily="18" charset="0"/>
            </a:endParaRPr>
          </a:p>
          <a:p>
            <a:r>
              <a:rPr lang="en-IE" sz="2800" dirty="0">
                <a:latin typeface="Bookman Old Style" panose="02050604050505020204" pitchFamily="18" charset="0"/>
              </a:rPr>
              <a:t>Other supports available via Department of Education &amp; Skills website and ETBI</a:t>
            </a:r>
          </a:p>
        </p:txBody>
      </p:sp>
    </p:spTree>
    <p:extLst>
      <p:ext uri="{BB962C8B-B14F-4D97-AF65-F5344CB8AC3E}">
        <p14:creationId xmlns:p14="http://schemas.microsoft.com/office/powerpoint/2010/main" val="4065422870"/>
      </p:ext>
    </p:extLst>
  </p:cSld>
  <p:clrMapOvr>
    <a:masterClrMapping/>
  </p:clrMapOvr>
  <p:transition spd="slow">
    <p:push dir="u"/>
  </p:transition>
</p:sld>
</file>

<file path=ppt/theme/theme1.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Custom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5_Custom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60AD011150521458E0FCF1FECEB6D7D" ma:contentTypeVersion="9" ma:contentTypeDescription="Create a new document." ma:contentTypeScope="" ma:versionID="0458db18ba75b4fd547cfb4e01395a39">
  <xsd:schema xmlns:xsd="http://www.w3.org/2001/XMLSchema" xmlns:xs="http://www.w3.org/2001/XMLSchema" xmlns:p="http://schemas.microsoft.com/office/2006/metadata/properties" xmlns:ns2="b7f8e736-bfd9-4180-a3c5-cda57ce1370c" targetNamespace="http://schemas.microsoft.com/office/2006/metadata/properties" ma:root="true" ma:fieldsID="a90575ead4e937ef8cd6c7ff07229c80" ns2:_="">
    <xsd:import namespace="b7f8e736-bfd9-4180-a3c5-cda57ce1370c"/>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7f8e736-bfd9-4180-a3c5-cda57ce1370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407EF97-1282-4DB2-A610-617C9DA9FBF8}">
  <ds:schemaRefs>
    <ds:schemaRef ds:uri="http://schemas.microsoft.com/sharepoint/v3/fields"/>
    <ds:schemaRef ds:uri="http://schemas.microsoft.com/office/2006/documentManagement/types"/>
    <ds:schemaRef ds:uri="ae41681f-e801-43cc-83d3-5cf8e98f3d09"/>
    <ds:schemaRef ds:uri="http://schemas.microsoft.com/office/infopath/2007/PartnerControls"/>
    <ds:schemaRef ds:uri="http://purl.org/dc/terms/"/>
    <ds:schemaRef ds:uri="http://purl.org/dc/dcmitype/"/>
    <ds:schemaRef ds:uri="http://schemas.openxmlformats.org/package/2006/metadata/core-properties"/>
    <ds:schemaRef ds:uri="http://schemas.microsoft.com/sharepoint/v3"/>
    <ds:schemaRef ds:uri="http://purl.org/dc/elements/1.1/"/>
    <ds:schemaRef ds:uri="01d9a2ad-257b-435a-9783-6313bfb5c4aa"/>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C6A5F336-BBDF-4CDE-8A47-1485D6A46887}">
  <ds:schemaRefs>
    <ds:schemaRef ds:uri="http://schemas.microsoft.com/sharepoint/v3/contenttype/forms"/>
  </ds:schemaRefs>
</ds:datastoreItem>
</file>

<file path=customXml/itemProps3.xml><?xml version="1.0" encoding="utf-8"?>
<ds:datastoreItem xmlns:ds="http://schemas.openxmlformats.org/officeDocument/2006/customXml" ds:itemID="{C6A4A5F3-3C01-4D35-B12B-99B18CB451E1}"/>
</file>

<file path=docProps/app.xml><?xml version="1.0" encoding="utf-8"?>
<Properties xmlns="http://schemas.openxmlformats.org/officeDocument/2006/extended-properties" xmlns:vt="http://schemas.openxmlformats.org/officeDocument/2006/docPropsVTypes">
  <TotalTime>480</TotalTime>
  <Words>838</Words>
  <Application>Microsoft Office PowerPoint</Application>
  <PresentationFormat>Widescreen</PresentationFormat>
  <Paragraphs>121</Paragraphs>
  <Slides>18</Slides>
  <Notes>0</Notes>
  <HiddenSlides>0</HiddenSlides>
  <MMClips>0</MMClips>
  <ScaleCrop>false</ScaleCrop>
  <HeadingPairs>
    <vt:vector size="6" baseType="variant">
      <vt:variant>
        <vt:lpstr>Fonts Used</vt:lpstr>
      </vt:variant>
      <vt:variant>
        <vt:i4>4</vt:i4>
      </vt:variant>
      <vt:variant>
        <vt:lpstr>Theme</vt:lpstr>
      </vt:variant>
      <vt:variant>
        <vt:i4>5</vt:i4>
      </vt:variant>
      <vt:variant>
        <vt:lpstr>Slide Titles</vt:lpstr>
      </vt:variant>
      <vt:variant>
        <vt:i4>18</vt:i4>
      </vt:variant>
    </vt:vector>
  </HeadingPairs>
  <TitlesOfParts>
    <vt:vector size="27" baseType="lpstr">
      <vt:lpstr>Arial</vt:lpstr>
      <vt:lpstr>Bookman Old Style</vt:lpstr>
      <vt:lpstr>Calibri</vt:lpstr>
      <vt:lpstr>Calibri Light</vt:lpstr>
      <vt:lpstr>2_Custom Design</vt:lpstr>
      <vt:lpstr>Custom Design</vt:lpstr>
      <vt:lpstr>1_Custom Design</vt:lpstr>
      <vt:lpstr>4_Custom Design</vt:lpstr>
      <vt:lpstr>5_Custom Design</vt:lpstr>
      <vt:lpstr>PowerPoint Presentation</vt:lpstr>
      <vt:lpstr>Today’s Workshop</vt:lpstr>
      <vt:lpstr>Key Points of the Circular</vt:lpstr>
      <vt:lpstr>Key Documents</vt:lpstr>
      <vt:lpstr>Criterion 1</vt:lpstr>
      <vt:lpstr>Criterion 2</vt:lpstr>
      <vt:lpstr>Criterion 3</vt:lpstr>
      <vt:lpstr>Procedures for granting an Exemption</vt:lpstr>
      <vt:lpstr>The Application Process</vt:lpstr>
      <vt:lpstr>The Application Process</vt:lpstr>
      <vt:lpstr>The Application Process</vt:lpstr>
      <vt:lpstr>The Application Process</vt:lpstr>
      <vt:lpstr>The APPEALS Procedure</vt:lpstr>
      <vt:lpstr>Data Retention</vt:lpstr>
      <vt:lpstr>Reporting</vt:lpstr>
      <vt:lpstr>Useful documents in Guidelines</vt:lpstr>
      <vt:lpstr>Group Discussion</vt:lpstr>
      <vt:lpstr>Frequently Asked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Valerie Lewis</dc:creator>
  <cp:lastModifiedBy>Paula Fitzpatrick (ETBI)</cp:lastModifiedBy>
  <cp:revision>37</cp:revision>
  <cp:lastPrinted>2017-09-18T13:38:24Z</cp:lastPrinted>
  <dcterms:created xsi:type="dcterms:W3CDTF">2017-09-18T12:18:14Z</dcterms:created>
  <dcterms:modified xsi:type="dcterms:W3CDTF">2020-02-12T08:59:19Z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0x010100160AD011150521458E0FCF1FECEB6D7D</vt:lpwstr>
  </property>
  <property fmtid="{D5CDD505-2E9C-101B-9397-08002B2CF9AE}" pid="3" name="AuthorIds_UIVersion_512">
    <vt:lpwstr>16</vt:lpwstr>
  </property>
</Properties>
</file>