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Tahoma" panose="020B0604030504040204" pitchFamily="34"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40" roundtripDataSignature="AMtx7mh6W6bgWgWBjtK/90B9uSXH4HRa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917"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Fitzpatrick (ETBI)" userId="752344f7-f9bc-4602-a149-6ce00e4e3c6f" providerId="ADAL" clId="{FB3856D6-CAF3-48A5-B724-4A14467D916C}"/>
    <pc:docChg chg="custSel modSld">
      <pc:chgData name="Paula Fitzpatrick (ETBI)" userId="752344f7-f9bc-4602-a149-6ce00e4e3c6f" providerId="ADAL" clId="{FB3856D6-CAF3-48A5-B724-4A14467D916C}" dt="2020-01-27T16:17:54.829" v="2" actId="27636"/>
      <pc:docMkLst>
        <pc:docMk/>
      </pc:docMkLst>
      <pc:sldChg chg="modSp">
        <pc:chgData name="Paula Fitzpatrick (ETBI)" userId="752344f7-f9bc-4602-a149-6ce00e4e3c6f" providerId="ADAL" clId="{FB3856D6-CAF3-48A5-B724-4A14467D916C}" dt="2020-01-27T16:17:54.782" v="0" actId="27636"/>
        <pc:sldMkLst>
          <pc:docMk/>
          <pc:sldMk cId="0" sldId="276"/>
        </pc:sldMkLst>
        <pc:spChg chg="mod">
          <ac:chgData name="Paula Fitzpatrick (ETBI)" userId="752344f7-f9bc-4602-a149-6ce00e4e3c6f" providerId="ADAL" clId="{FB3856D6-CAF3-48A5-B724-4A14467D916C}" dt="2020-01-27T16:17:54.782" v="0" actId="27636"/>
          <ac:spMkLst>
            <pc:docMk/>
            <pc:sldMk cId="0" sldId="276"/>
            <ac:spMk id="239" creationId="{00000000-0000-0000-0000-000000000000}"/>
          </ac:spMkLst>
        </pc:spChg>
      </pc:sldChg>
      <pc:sldChg chg="modSp">
        <pc:chgData name="Paula Fitzpatrick (ETBI)" userId="752344f7-f9bc-4602-a149-6ce00e4e3c6f" providerId="ADAL" clId="{FB3856D6-CAF3-48A5-B724-4A14467D916C}" dt="2020-01-27T16:17:54.798" v="1" actId="27636"/>
        <pc:sldMkLst>
          <pc:docMk/>
          <pc:sldMk cId="0" sldId="277"/>
        </pc:sldMkLst>
        <pc:spChg chg="mod">
          <ac:chgData name="Paula Fitzpatrick (ETBI)" userId="752344f7-f9bc-4602-a149-6ce00e4e3c6f" providerId="ADAL" clId="{FB3856D6-CAF3-48A5-B724-4A14467D916C}" dt="2020-01-27T16:17:54.798" v="1" actId="27636"/>
          <ac:spMkLst>
            <pc:docMk/>
            <pc:sldMk cId="0" sldId="277"/>
            <ac:spMk id="246" creationId="{00000000-0000-0000-0000-000000000000}"/>
          </ac:spMkLst>
        </pc:spChg>
      </pc:sldChg>
      <pc:sldChg chg="modSp">
        <pc:chgData name="Paula Fitzpatrick (ETBI)" userId="752344f7-f9bc-4602-a149-6ce00e4e3c6f" providerId="ADAL" clId="{FB3856D6-CAF3-48A5-B724-4A14467D916C}" dt="2020-01-27T16:17:54.829" v="2" actId="27636"/>
        <pc:sldMkLst>
          <pc:docMk/>
          <pc:sldMk cId="0" sldId="280"/>
        </pc:sldMkLst>
        <pc:spChg chg="mod">
          <ac:chgData name="Paula Fitzpatrick (ETBI)" userId="752344f7-f9bc-4602-a149-6ce00e4e3c6f" providerId="ADAL" clId="{FB3856D6-CAF3-48A5-B724-4A14467D916C}" dt="2020-01-27T16:17:54.829" v="2" actId="27636"/>
          <ac:spMkLst>
            <pc:docMk/>
            <pc:sldMk cId="0" sldId="280"/>
            <ac:spMk id="26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c16ee8931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g7c16ee8931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7c16ee8931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7c16ee8931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7c16ee8931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7c16ee8931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Describe what my role within TENI is, taking that initial support call from a parent, signposting to services and support groups. Parents often find it very difficult. Don’t be afraid of asking any questions. It’s ok if you find this difficult or challenging because most parents do as well. </a:t>
            </a:r>
            <a:endParaRPr/>
          </a:p>
          <a:p>
            <a:pPr marL="0" lvl="0" indent="0" algn="l" rtl="0">
              <a:lnSpc>
                <a:spcPct val="100000"/>
              </a:lnSpc>
              <a:spcBef>
                <a:spcPts val="0"/>
              </a:spcBef>
              <a:spcAft>
                <a:spcPts val="0"/>
              </a:spcAft>
              <a:buSzPts val="1400"/>
              <a:buNone/>
            </a:pPr>
            <a:r>
              <a:rPr lang="en-IE"/>
              <a:t>It’s so important to provide support to schools because we want to enable students to remain within the school system – not only to complete their education but to help them build social skills and resilience that will equip them with these skills for life. </a:t>
            </a:r>
            <a:endParaRPr/>
          </a:p>
        </p:txBody>
      </p:sp>
      <p:sp>
        <p:nvSpPr>
          <p:cNvPr id="110" name="Google Shape;11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7aac937d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7aac937d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g47aac937d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7aac937da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7aac937da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47aac937da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603edb84e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g603edb84e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g603edb84e3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The terminology is what can turn people off when they are overwhelmed with all of the different identities. However these identities can be very affirming for people and makes them feel less isolated and misunderstood. A brief overview of intersex conditions.</a:t>
            </a:r>
            <a:endParaRPr/>
          </a:p>
          <a:p>
            <a:pPr marL="0" lvl="0" indent="0" algn="l" rtl="0">
              <a:lnSpc>
                <a:spcPct val="100000"/>
              </a:lnSpc>
              <a:spcBef>
                <a:spcPts val="0"/>
              </a:spcBef>
              <a:spcAft>
                <a:spcPts val="0"/>
              </a:spcAft>
              <a:buSzPts val="1400"/>
              <a:buNone/>
            </a:pPr>
            <a:r>
              <a:rPr lang="en-IE"/>
              <a:t>I talk about Lucas being a very ‘tomboyish’ girl and many children are but not all turn out to be transgender.</a:t>
            </a:r>
            <a:endParaRPr/>
          </a:p>
          <a:p>
            <a:pPr marL="0" lvl="0" indent="0" algn="l" rtl="0">
              <a:lnSpc>
                <a:spcPct val="100000"/>
              </a:lnSpc>
              <a:spcBef>
                <a:spcPts val="0"/>
              </a:spcBef>
              <a:spcAft>
                <a:spcPts val="0"/>
              </a:spcAft>
              <a:buSzPts val="1400"/>
              <a:buNone/>
            </a:pPr>
            <a:r>
              <a:rPr lang="en-IE"/>
              <a:t>When I asked Lucas what it was like to be transgender he asked me to stand in front of a mirror and close my eyes, he said remember that you feel like a woman – like Catherine, now open your eyes – but now you see a beard and a penis – but you still feel like Catherine – like a woman, only now you have to pretend to be a man because that is what everyone else sees.  He said you can only keep up this pretence sof so long and that eventually it becomes very stressful, like playing a part in a play where there is no interval, you then have to transition socially in order for your true self to be seen but also to give youself a break from the pretence. </a:t>
            </a:r>
            <a:endParaRPr/>
          </a:p>
        </p:txBody>
      </p:sp>
      <p:sp>
        <p:nvSpPr>
          <p:cNvPr id="139" name="Google Shape;13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Although this may seem like ‘another trend’ none of this is new, non-binary identities have always been there, they are just more visible now.  Many non-binary people prefer neutral pronouns and these can be particularly challenging not least for the school but also for families too.  It’s important to feel comfortable when asking a student how they wish to be referred to and to convey to them that it may be challenging and mistakes will be made but that the intention is always to be affirmative and that in time it will get easier. </a:t>
            </a:r>
            <a:endParaRPr/>
          </a:p>
        </p:txBody>
      </p:sp>
      <p:sp>
        <p:nvSpPr>
          <p:cNvPr id="146" name="Google Shape;14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You may think you don’t know anyone who is transgender or that has an intersex condition – you probably do but they may not have publicly disclosed they are transgender or have an intersex condition. </a:t>
            </a:r>
            <a:endParaRPr/>
          </a:p>
        </p:txBody>
      </p:sp>
      <p:sp>
        <p:nvSpPr>
          <p:cNvPr id="154" name="Google Shape;1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47aac937da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47aac937da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47aac937da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47aac937da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47aac937da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47aac937da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47aac937da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47aac937da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47aac937da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Transition plans require addressing practical elements – some of which may be difficult depending on individual school policy.  Bathrooms and changing facilities can be tricky, as this is not always about policy or law but more about inclusion and acceptance from the other students and may need a bit of delicate negotiation initially.  Sometimes the use of the wheelchair accessible toilet may be required at least initially, but as the student becomes more confident and their gender identity is less of an issue with the wider student body, in my experience they will often use the bathroom that matches their gender identity without incident.  It is important to note that the accommodations should be used with the intention of inclusion rather than further ’othering’ or excluding the student. </a:t>
            </a:r>
            <a:endParaRPr/>
          </a:p>
        </p:txBody>
      </p:sp>
      <p:sp>
        <p:nvSpPr>
          <p:cNvPr id="187" name="Google Shape;18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Medical interventions occupy a lot of the media representation of trans people but not all will embark on any and some will engage with only some interventions.  If a school looks for a ‘diagnosis’ by way of verifying that this is a ‘real’ thing, they may be encouraging a young person to engage in medical interventions that they may not need at this time or ever. </a:t>
            </a:r>
            <a:endParaRPr/>
          </a:p>
          <a:p>
            <a:pPr marL="0" lvl="0" indent="0" algn="l" rtl="0">
              <a:lnSpc>
                <a:spcPct val="100000"/>
              </a:lnSpc>
              <a:spcBef>
                <a:spcPts val="0"/>
              </a:spcBef>
              <a:spcAft>
                <a:spcPts val="0"/>
              </a:spcAft>
              <a:buSzPts val="1400"/>
              <a:buNone/>
            </a:pPr>
            <a:r>
              <a:rPr lang="en-IE"/>
              <a:t>The school is simply providing pastoral type support and care for a student who needs particular supports at this time in their life, such as accommodations around a name and pronoun, uniforms or bathroom use etc. These supports are provided as a way of enabling this student to remain in the school system. </a:t>
            </a:r>
            <a:endParaRPr/>
          </a:p>
        </p:txBody>
      </p:sp>
      <p:sp>
        <p:nvSpPr>
          <p:cNvPr id="194" name="Google Shape;19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Recent trends would indicate that by the time a student makes a social transition many of the wider student body may already be aware of the students new name and pronoun, sometimes the student may feel it is unnecessary for their class to be informed, however, this is not always the case and it very much depends on the level of social capital the student has within the wider student body.   It is important that staff are informed and given clear instructions about what is happening so that they don’t feel ‘caught out’ if a vexing student in the class asks ‘well who is Jack anyway/’ If teachers are not confident and feel unsupported they are reluctant to provide support to the trans student and this can be very damaging for them.  </a:t>
            </a:r>
            <a:endParaRPr/>
          </a:p>
        </p:txBody>
      </p:sp>
      <p:sp>
        <p:nvSpPr>
          <p:cNvPr id="201" name="Google Shape;20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If students are to be informed it is generally the trans’ students core class or group, it is usually done by a member of staff – sometimes the year head, school counsellor or whoever might feel confident to do it.  It is not meant to be an education about what being trans is but more about what changes the student will observe in their fellow student, e.g. name, pronoun, uniform, bathroom etc.  We provide a sample dialogue so that the teacher know where to start the conversation, the whole thing takes about 10 mins. </a:t>
            </a:r>
            <a:endParaRPr/>
          </a:p>
        </p:txBody>
      </p:sp>
      <p:sp>
        <p:nvSpPr>
          <p:cNvPr id="208" name="Google Shape;20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5" name="Google Shape;21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Can be very stressful for all concerned, trans males may be binding their chests and experiencing a lot of distress around menstruation, trans females often avoid speaking too much for fear that their voice might break, many limit their intake of food in an attempt to control their body shape. </a:t>
            </a:r>
            <a:endParaRPr/>
          </a:p>
        </p:txBody>
      </p:sp>
      <p:sp>
        <p:nvSpPr>
          <p:cNvPr id="222" name="Google Shape;22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It is not uncommon for adolescents from our wider community to engage in self-harm but the rates of self-harm within the trans community is especially high, and social anxiety plays a significant role and can be extremely debilitating.  </a:t>
            </a:r>
            <a:endParaRPr/>
          </a:p>
        </p:txBody>
      </p:sp>
      <p:sp>
        <p:nvSpPr>
          <p:cNvPr id="229" name="Google Shape;22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If a student and their family want to progress with a social transition the school cannot legally ignore this, trans students are protected on two of the nine grounds of the Equality Acts 2000-2015</a:t>
            </a:r>
            <a:endParaRPr/>
          </a:p>
        </p:txBody>
      </p:sp>
      <p:sp>
        <p:nvSpPr>
          <p:cNvPr id="236" name="Google Shape;23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Whilst the Gender Recognition Act is rather good here in Ireland, remember that it is merely a piece of paper and does not always afford a trans student social acceptance.  If a school is refusing the student to take part in activities or use facilities congruent with their gender identity – this can sometimes force a family to embark on changing their child’s birth certificate in order to obtain these rights but that does not always solve the problem of social acceptance and inclusion, so it is important to remember that this is about support rather than policy or legislation. </a:t>
            </a:r>
            <a:endParaRPr/>
          </a:p>
        </p:txBody>
      </p:sp>
      <p:sp>
        <p:nvSpPr>
          <p:cNvPr id="256" name="Google Shape;256;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Not necessary to inform the whole school, having a discussion about a student in this way (although necessary) can leave the student and their family feeling extremely vulnerable.  </a:t>
            </a:r>
            <a:endParaRPr/>
          </a:p>
          <a:p>
            <a:pPr marL="0" lvl="0" indent="0" algn="l" rtl="0">
              <a:lnSpc>
                <a:spcPct val="100000"/>
              </a:lnSpc>
              <a:spcBef>
                <a:spcPts val="0"/>
              </a:spcBef>
              <a:spcAft>
                <a:spcPts val="0"/>
              </a:spcAft>
              <a:buSzPts val="1400"/>
              <a:buNone/>
            </a:pPr>
            <a:r>
              <a:rPr lang="en-IE"/>
              <a:t>Moving school can be very stressful and difficult, as can making a social transition, doing the two together seldom works well, some students will make their transition and then move on after a year or so to a co-ed, but it depends on their age and individual circumstances. </a:t>
            </a:r>
            <a:endParaRPr/>
          </a:p>
          <a:p>
            <a:pPr marL="0" lvl="0" indent="0" algn="l" rtl="0">
              <a:lnSpc>
                <a:spcPct val="100000"/>
              </a:lnSpc>
              <a:spcBef>
                <a:spcPts val="0"/>
              </a:spcBef>
              <a:spcAft>
                <a:spcPts val="0"/>
              </a:spcAft>
              <a:buSzPts val="1400"/>
              <a:buNone/>
            </a:pPr>
            <a:r>
              <a:rPr lang="en-IE"/>
              <a:t>If parents are not in agreement, as per usual educational policy, the parent with the most responsibility for the child’s education has the most say, but it is still important to try and get both parents on board if at all possible.</a:t>
            </a:r>
            <a:endParaRPr/>
          </a:p>
          <a:p>
            <a:pPr marL="0" lvl="0" indent="0" algn="l" rtl="0">
              <a:lnSpc>
                <a:spcPct val="100000"/>
              </a:lnSpc>
              <a:spcBef>
                <a:spcPts val="0"/>
              </a:spcBef>
              <a:spcAft>
                <a:spcPts val="0"/>
              </a:spcAft>
              <a:buSzPts val="1400"/>
              <a:buNone/>
            </a:pPr>
            <a:r>
              <a:rPr lang="en-IE"/>
              <a:t>Non-binary students may need different types of supports such as neutral pronouns but not all so it is important to clarify what is needed with the student. </a:t>
            </a:r>
            <a:endParaRPr/>
          </a:p>
          <a:p>
            <a:pPr marL="0" lvl="0" indent="0" algn="l" rtl="0">
              <a:lnSpc>
                <a:spcPct val="100000"/>
              </a:lnSpc>
              <a:spcBef>
                <a:spcPts val="0"/>
              </a:spcBef>
              <a:spcAft>
                <a:spcPts val="0"/>
              </a:spcAft>
              <a:buSzPts val="1400"/>
              <a:buNone/>
            </a:pPr>
            <a:r>
              <a:rPr lang="en-IE"/>
              <a:t>Deed Poll is not necessary to change the name, schools can change the name by manipulating the VS-Ware on their local system.  A Deed Poll is required to change the official name within the Dept, Education on the P-POD system.  The preferred name can be used when the school is applying for  the student to sit the leaving cert but it is also very simple to change the name on an existing leaving cert even several years later by making a special case to the State Examinations Commission.</a:t>
            </a:r>
            <a:endParaRPr/>
          </a:p>
        </p:txBody>
      </p:sp>
      <p:sp>
        <p:nvSpPr>
          <p:cNvPr id="263" name="Google Shape;26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a:t>Siblings very often get forgotten so it may be necessary to ask how they feel and if they are ready for this social transition, they may be asked a lot of questions that they are not comfortable answering, their class or peer group may need to be informed about what is going on also. </a:t>
            </a:r>
            <a:endParaRPr/>
          </a:p>
          <a:p>
            <a:pPr marL="0" lvl="0" indent="0" algn="l" rtl="0">
              <a:lnSpc>
                <a:spcPct val="100000"/>
              </a:lnSpc>
              <a:spcBef>
                <a:spcPts val="0"/>
              </a:spcBef>
              <a:spcAft>
                <a:spcPts val="0"/>
              </a:spcAft>
              <a:buSzPts val="1400"/>
              <a:buNone/>
            </a:pPr>
            <a:r>
              <a:rPr lang="en-IE"/>
              <a:t>If the parent of another student makes a complaint it is important to stress that this is not about the school encouraging transgender identities, the school is merely providing pastoral type support and care for a student who needs it at this particular time in their life.  Do not engage in conversations about medical interventions.</a:t>
            </a:r>
            <a:endParaRPr/>
          </a:p>
          <a:p>
            <a:pPr marL="0" lvl="0" indent="0" algn="l" rtl="0">
              <a:lnSpc>
                <a:spcPct val="100000"/>
              </a:lnSpc>
              <a:spcBef>
                <a:spcPts val="0"/>
              </a:spcBef>
              <a:spcAft>
                <a:spcPts val="0"/>
              </a:spcAft>
              <a:buSzPts val="1400"/>
              <a:buNone/>
            </a:pPr>
            <a:r>
              <a:rPr lang="en-IE"/>
              <a:t>The school cannot inform anyone without the explicit permission of the student in question, many students do not disclose their trans status publically and may have come from a different school/town/country.  </a:t>
            </a:r>
            <a:endParaRPr/>
          </a:p>
          <a:p>
            <a:pPr marL="0" lvl="0" indent="0" algn="l" rtl="0">
              <a:lnSpc>
                <a:spcPct val="100000"/>
              </a:lnSpc>
              <a:spcBef>
                <a:spcPts val="0"/>
              </a:spcBef>
              <a:spcAft>
                <a:spcPts val="0"/>
              </a:spcAft>
              <a:buSzPts val="1400"/>
              <a:buNone/>
            </a:pPr>
            <a:r>
              <a:rPr lang="en-IE"/>
              <a:t>School trips and sleepovers can often be tricky but it is important to have respectful conversations with both the student and their family before assuming that someone needs to know that they are transgender.  </a:t>
            </a:r>
            <a:endParaRPr/>
          </a:p>
        </p:txBody>
      </p:sp>
      <p:sp>
        <p:nvSpPr>
          <p:cNvPr id="270" name="Google Shape;270;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47aac937da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47aac937da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g47aac937da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30"/>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0"/>
          <p:cNvSpPr txBox="1">
            <a:spLocks noGrp="1"/>
          </p:cNvSpPr>
          <p:nvPr>
            <p:ph type="subTitle" idx="1"/>
          </p:nvPr>
        </p:nvSpPr>
        <p:spPr>
          <a:xfrm>
            <a:off x="2743200" y="5111931"/>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dk1"/>
              </a:buClr>
              <a:buSzPts val="3200"/>
              <a:buNone/>
              <a:defRPr>
                <a:solidFill>
                  <a:schemeClr val="dk1"/>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1"/>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Tahoma"/>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1"/>
          <p:cNvSpPr txBox="1">
            <a:spLocks noGrp="1"/>
          </p:cNvSpPr>
          <p:nvPr>
            <p:ph type="body" idx="1"/>
          </p:nvPr>
        </p:nvSpPr>
        <p:spPr>
          <a:xfrm>
            <a:off x="609600" y="1616243"/>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3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32"/>
          <p:cNvSpPr txBox="1">
            <a:spLocks noGrp="1"/>
          </p:cNvSpPr>
          <p:nvPr>
            <p:ph type="title"/>
          </p:nvPr>
        </p:nvSpPr>
        <p:spPr>
          <a:xfrm>
            <a:off x="914400" y="2278835"/>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Tahoma"/>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2"/>
          <p:cNvSpPr txBox="1">
            <a:spLocks noGrp="1"/>
          </p:cNvSpPr>
          <p:nvPr>
            <p:ph type="body" idx="1"/>
          </p:nvPr>
        </p:nvSpPr>
        <p:spPr>
          <a:xfrm>
            <a:off x="914400" y="4657137"/>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3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3"/>
          <p:cNvSpPr txBox="1">
            <a:spLocks noGrp="1"/>
          </p:cNvSpPr>
          <p:nvPr>
            <p:ph type="title"/>
          </p:nvPr>
        </p:nvSpPr>
        <p:spPr>
          <a:xfrm>
            <a:off x="609600" y="0"/>
            <a:ext cx="6866021" cy="866274"/>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Tahoma"/>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3"/>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33"/>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3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4"/>
          <p:cNvSpPr txBox="1">
            <a:spLocks noGrp="1"/>
          </p:cNvSpPr>
          <p:nvPr>
            <p:ph type="title"/>
          </p:nvPr>
        </p:nvSpPr>
        <p:spPr>
          <a:xfrm>
            <a:off x="609600" y="0"/>
            <a:ext cx="6898105" cy="866274"/>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Tahom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4"/>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34"/>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34"/>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34"/>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3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5"/>
          <p:cNvSpPr txBox="1">
            <a:spLocks noGrp="1"/>
          </p:cNvSpPr>
          <p:nvPr>
            <p:ph type="title"/>
          </p:nvPr>
        </p:nvSpPr>
        <p:spPr>
          <a:xfrm>
            <a:off x="609600" y="-1"/>
            <a:ext cx="6849979" cy="882317"/>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Tahom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7"/>
          <p:cNvSpPr txBox="1">
            <a:spLocks noGrp="1"/>
          </p:cNvSpPr>
          <p:nvPr>
            <p:ph type="title"/>
          </p:nvPr>
        </p:nvSpPr>
        <p:spPr>
          <a:xfrm>
            <a:off x="609600" y="0"/>
            <a:ext cx="4011084" cy="85407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Tahoma"/>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7"/>
          <p:cNvSpPr txBox="1">
            <a:spLocks noGrp="1"/>
          </p:cNvSpPr>
          <p:nvPr>
            <p:ph type="body" idx="1"/>
          </p:nvPr>
        </p:nvSpPr>
        <p:spPr>
          <a:xfrm>
            <a:off x="4924926" y="854076"/>
            <a:ext cx="6657474" cy="5272088"/>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37"/>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3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8"/>
          <p:cNvSpPr txBox="1">
            <a:spLocks noGrp="1"/>
          </p:cNvSpPr>
          <p:nvPr>
            <p:ph type="title"/>
          </p:nvPr>
        </p:nvSpPr>
        <p:spPr>
          <a:xfrm>
            <a:off x="508000" y="73149"/>
            <a:ext cx="6967621" cy="85010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Tahoma"/>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8"/>
          <p:cNvSpPr>
            <a:spLocks noGrp="1"/>
          </p:cNvSpPr>
          <p:nvPr>
            <p:ph type="pic" idx="2"/>
          </p:nvPr>
        </p:nvSpPr>
        <p:spPr>
          <a:xfrm>
            <a:off x="508000" y="923257"/>
            <a:ext cx="9807073" cy="43101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Tahoma"/>
                <a:ea typeface="Tahoma"/>
                <a:cs typeface="Tahoma"/>
                <a:sym typeface="Tahoma"/>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ahoma"/>
                <a:ea typeface="Tahoma"/>
                <a:cs typeface="Tahoma"/>
                <a:sym typeface="Tahoma"/>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Tahoma"/>
                <a:ea typeface="Tahoma"/>
                <a:cs typeface="Tahoma"/>
                <a:sym typeface="Tahoma"/>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9pPr>
          </a:lstStyle>
          <a:p>
            <a:endParaRPr/>
          </a:p>
        </p:txBody>
      </p:sp>
      <p:sp>
        <p:nvSpPr>
          <p:cNvPr id="68" name="Google Shape;68;p38"/>
          <p:cNvSpPr txBox="1">
            <a:spLocks noGrp="1"/>
          </p:cNvSpPr>
          <p:nvPr>
            <p:ph type="body" idx="1"/>
          </p:nvPr>
        </p:nvSpPr>
        <p:spPr>
          <a:xfrm>
            <a:off x="508000" y="5233445"/>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3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609600" y="0"/>
            <a:ext cx="6930189" cy="88231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Tahom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9"/>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3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0"/>
          <p:cNvSpPr txBox="1">
            <a:spLocks noGrp="1"/>
          </p:cNvSpPr>
          <p:nvPr>
            <p:ph type="title"/>
          </p:nvPr>
        </p:nvSpPr>
        <p:spPr>
          <a:xfrm rot="5400000">
            <a:off x="7285037" y="1828802"/>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0"/>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4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609600" y="0"/>
            <a:ext cx="6930189" cy="882316"/>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Tahoma"/>
              <a:buNone/>
              <a:defRPr sz="4400" b="1"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9"/>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ahoma"/>
                <a:ea typeface="Tahoma"/>
                <a:cs typeface="Tahoma"/>
                <a:sym typeface="Tahom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ahoma"/>
                <a:ea typeface="Tahoma"/>
                <a:cs typeface="Tahoma"/>
                <a:sym typeface="Tahom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ahoma"/>
                <a:ea typeface="Tahoma"/>
                <a:cs typeface="Tahoma"/>
                <a:sym typeface="Tahom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9pPr>
          </a:lstStyle>
          <a:p>
            <a:endParaRPr/>
          </a:p>
        </p:txBody>
      </p:sp>
      <p:sp>
        <p:nvSpPr>
          <p:cNvPr id="12" name="Google Shape;12;p2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9pPr>
          </a:lstStyle>
          <a:p>
            <a:endParaRPr/>
          </a:p>
        </p:txBody>
      </p:sp>
      <p:sp>
        <p:nvSpPr>
          <p:cNvPr id="13" name="Google Shape;13;p2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ahoma"/>
                <a:ea typeface="Tahoma"/>
                <a:cs typeface="Tahoma"/>
                <a:sym typeface="Tahoma"/>
              </a:defRPr>
            </a:lvl9pPr>
          </a:lstStyle>
          <a:p>
            <a:endParaRPr/>
          </a:p>
        </p:txBody>
      </p:sp>
      <p:sp>
        <p:nvSpPr>
          <p:cNvPr id="14" name="Google Shape;14;p2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hannah@teni.i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mailto:office@teni.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Tahoma"/>
              <a:buNone/>
            </a:pPr>
            <a:r>
              <a:rPr lang="en-IE"/>
              <a:t> </a:t>
            </a:r>
            <a:endParaRPr/>
          </a:p>
        </p:txBody>
      </p:sp>
      <p:sp>
        <p:nvSpPr>
          <p:cNvPr id="89" name="Google Shape;89;p1"/>
          <p:cNvSpPr txBox="1">
            <a:spLocks noGrp="1"/>
          </p:cNvSpPr>
          <p:nvPr>
            <p:ph type="subTitle" idx="1"/>
          </p:nvPr>
        </p:nvSpPr>
        <p:spPr>
          <a:xfrm>
            <a:off x="2743200" y="5320275"/>
            <a:ext cx="8534400" cy="1323593"/>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3200"/>
              <a:buNone/>
            </a:pPr>
            <a:r>
              <a:rPr lang="en-IE"/>
              <a:t>Hannah Solley</a:t>
            </a:r>
            <a:endParaRPr/>
          </a:p>
          <a:p>
            <a:pPr marL="0" lvl="0" indent="0" algn="ctr" rtl="0">
              <a:lnSpc>
                <a:spcPct val="100000"/>
              </a:lnSpc>
              <a:spcBef>
                <a:spcPts val="640"/>
              </a:spcBef>
              <a:spcAft>
                <a:spcPts val="0"/>
              </a:spcAft>
              <a:buClr>
                <a:schemeClr val="dk1"/>
              </a:buClr>
              <a:buSzPts val="3200"/>
              <a:buNone/>
            </a:pPr>
            <a:r>
              <a:rPr lang="en-IE"/>
              <a:t>Family Support and Education Officer</a:t>
            </a:r>
            <a:endParaRPr/>
          </a:p>
        </p:txBody>
      </p:sp>
      <p:sp>
        <p:nvSpPr>
          <p:cNvPr id="90" name="Google Shape;90;p1"/>
          <p:cNvSpPr/>
          <p:nvPr/>
        </p:nvSpPr>
        <p:spPr>
          <a:xfrm>
            <a:off x="1755500" y="1780300"/>
            <a:ext cx="868110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IE" sz="3600" b="1" dirty="0">
                <a:solidFill>
                  <a:schemeClr val="dk1"/>
                </a:solidFill>
                <a:latin typeface="Tahoma"/>
                <a:ea typeface="Tahoma"/>
                <a:cs typeface="Tahoma"/>
                <a:sym typeface="Tahoma"/>
              </a:rPr>
              <a:t>How Can Schools Best Support Transgender Students</a:t>
            </a:r>
            <a:endParaRPr sz="3600" b="1" dirty="0">
              <a:solidFill>
                <a:schemeClr val="dk1"/>
              </a:solidFill>
              <a:latin typeface="Tahoma"/>
              <a:ea typeface="Tahoma"/>
              <a:cs typeface="Tahoma"/>
              <a:sym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7c16ee8931_0_9"/>
          <p:cNvSpPr txBox="1">
            <a:spLocks noGrp="1"/>
          </p:cNvSpPr>
          <p:nvPr>
            <p:ph type="title"/>
          </p:nvPr>
        </p:nvSpPr>
        <p:spPr>
          <a:xfrm>
            <a:off x="609600" y="0"/>
            <a:ext cx="9192900" cy="850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IE" sz="2400"/>
              <a:t>Transgender Equality Network Ireland</a:t>
            </a:r>
            <a:endParaRPr sz="2400"/>
          </a:p>
        </p:txBody>
      </p:sp>
      <p:sp>
        <p:nvSpPr>
          <p:cNvPr id="97" name="Google Shape;97;g7c16ee8931_0_9"/>
          <p:cNvSpPr txBox="1">
            <a:spLocks noGrp="1"/>
          </p:cNvSpPr>
          <p:nvPr>
            <p:ph type="body" idx="1"/>
          </p:nvPr>
        </p:nvSpPr>
        <p:spPr>
          <a:xfrm>
            <a:off x="609600" y="1323150"/>
            <a:ext cx="10972800" cy="48192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Clr>
                <a:schemeClr val="dk1"/>
              </a:buClr>
              <a:buSzPts val="1800"/>
              <a:buFont typeface="Arial"/>
              <a:buNone/>
            </a:pPr>
            <a:r>
              <a:rPr lang="en-IE" sz="2400"/>
              <a:t>TENI is a non-profit member-driven organisation, founded in 2006 and registered as a company limited by guarantee in February 2010. The governance is provided by a volunteer Board and operations are led by the Chief Executive and staff.</a:t>
            </a:r>
            <a:endParaRPr sz="1400">
              <a:latin typeface="Arial"/>
              <a:ea typeface="Arial"/>
              <a:cs typeface="Arial"/>
              <a:sym typeface="Arial"/>
            </a:endParaRPr>
          </a:p>
          <a:p>
            <a:pPr marL="0" lvl="0" indent="0" algn="l" rtl="0">
              <a:lnSpc>
                <a:spcPct val="100000"/>
              </a:lnSpc>
              <a:spcBef>
                <a:spcPts val="360"/>
              </a:spcBef>
              <a:spcAft>
                <a:spcPts val="0"/>
              </a:spcAft>
              <a:buSzPts val="1800"/>
              <a:buNone/>
            </a:pPr>
            <a:endParaRPr/>
          </a:p>
        </p:txBody>
      </p:sp>
      <p:pic>
        <p:nvPicPr>
          <p:cNvPr id="98" name="Google Shape;98;g7c16ee8931_0_9"/>
          <p:cNvPicPr preferRelativeResize="0"/>
          <p:nvPr/>
        </p:nvPicPr>
        <p:blipFill rotWithShape="1">
          <a:blip r:embed="rId3">
            <a:alphaModFix/>
          </a:blip>
          <a:srcRect/>
          <a:stretch/>
        </p:blipFill>
        <p:spPr>
          <a:xfrm>
            <a:off x="3542144" y="2892574"/>
            <a:ext cx="4733778" cy="31550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7c16ee8931_0_16"/>
          <p:cNvSpPr txBox="1">
            <a:spLocks noGrp="1"/>
          </p:cNvSpPr>
          <p:nvPr>
            <p:ph type="title"/>
          </p:nvPr>
        </p:nvSpPr>
        <p:spPr>
          <a:xfrm>
            <a:off x="609600" y="0"/>
            <a:ext cx="8410200" cy="850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IE" sz="2400"/>
              <a:t>Transgender Equality Network Ireland</a:t>
            </a:r>
            <a:endParaRPr sz="2400"/>
          </a:p>
        </p:txBody>
      </p:sp>
      <p:sp>
        <p:nvSpPr>
          <p:cNvPr id="105" name="Google Shape;105;g7c16ee8931_0_16"/>
          <p:cNvSpPr txBox="1">
            <a:spLocks noGrp="1"/>
          </p:cNvSpPr>
          <p:nvPr>
            <p:ph type="body" idx="1"/>
          </p:nvPr>
        </p:nvSpPr>
        <p:spPr>
          <a:xfrm>
            <a:off x="609600" y="1616243"/>
            <a:ext cx="10972800" cy="452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Font typeface="Arial"/>
              <a:buNone/>
            </a:pPr>
            <a:r>
              <a:rPr lang="en-IE" sz="2400"/>
              <a:t>Transgender Equality Network Ireland (TENI) seeks to improve conditions and advance the rights and equality of trans people and their families.</a:t>
            </a:r>
            <a:endParaRPr sz="1400">
              <a:latin typeface="Arial"/>
              <a:ea typeface="Arial"/>
              <a:cs typeface="Arial"/>
              <a:sym typeface="Arial"/>
            </a:endParaRPr>
          </a:p>
          <a:p>
            <a:pPr marL="0" lvl="0" indent="0" algn="l" rtl="0">
              <a:lnSpc>
                <a:spcPct val="100000"/>
              </a:lnSpc>
              <a:spcBef>
                <a:spcPts val="360"/>
              </a:spcBef>
              <a:spcAft>
                <a:spcPts val="0"/>
              </a:spcAft>
              <a:buSzPts val="1800"/>
              <a:buNone/>
            </a:pPr>
            <a:endParaRPr/>
          </a:p>
        </p:txBody>
      </p:sp>
      <p:pic>
        <p:nvPicPr>
          <p:cNvPr id="106" name="Google Shape;106;g7c16ee8931_0_16" descr="C:\Users\teni\Dropbox\Iconic TENI Photos\Trans Rights (2012, Broden Giambrone).jpg"/>
          <p:cNvPicPr preferRelativeResize="0"/>
          <p:nvPr/>
        </p:nvPicPr>
        <p:blipFill rotWithShape="1">
          <a:blip r:embed="rId3">
            <a:alphaModFix/>
          </a:blip>
          <a:srcRect/>
          <a:stretch/>
        </p:blipFill>
        <p:spPr>
          <a:xfrm>
            <a:off x="3301058" y="2950549"/>
            <a:ext cx="4966128" cy="29693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Family Support and Education Officer</a:t>
            </a:r>
            <a:endParaRPr sz="2800"/>
          </a:p>
        </p:txBody>
      </p:sp>
      <p:sp>
        <p:nvSpPr>
          <p:cNvPr id="113" name="Google Shape;113;p2"/>
          <p:cNvSpPr txBox="1">
            <a:spLocks noGrp="1"/>
          </p:cNvSpPr>
          <p:nvPr>
            <p:ph type="body" idx="1"/>
          </p:nvPr>
        </p:nvSpPr>
        <p:spPr>
          <a:xfrm>
            <a:off x="737998" y="2304148"/>
            <a:ext cx="10972800" cy="22497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3000"/>
              <a:buFont typeface="Arial"/>
              <a:buChar char="•"/>
            </a:pPr>
            <a:r>
              <a:rPr lang="en-IE" sz="3000"/>
              <a:t>Provide support to families who have gender diverse children</a:t>
            </a:r>
            <a:endParaRPr sz="3000"/>
          </a:p>
          <a:p>
            <a:pPr marL="342900" lvl="0" indent="-165100" algn="l" rtl="0">
              <a:lnSpc>
                <a:spcPct val="100000"/>
              </a:lnSpc>
              <a:spcBef>
                <a:spcPts val="560"/>
              </a:spcBef>
              <a:spcAft>
                <a:spcPts val="0"/>
              </a:spcAft>
              <a:buClr>
                <a:schemeClr val="dk1"/>
              </a:buClr>
              <a:buSzPts val="2800"/>
              <a:buFont typeface="Arial"/>
              <a:buNone/>
            </a:pPr>
            <a:endParaRPr sz="3000"/>
          </a:p>
          <a:p>
            <a:pPr marL="342900" lvl="0" indent="-342900" algn="l" rtl="0">
              <a:lnSpc>
                <a:spcPct val="100000"/>
              </a:lnSpc>
              <a:spcBef>
                <a:spcPts val="560"/>
              </a:spcBef>
              <a:spcAft>
                <a:spcPts val="0"/>
              </a:spcAft>
              <a:buClr>
                <a:schemeClr val="dk1"/>
              </a:buClr>
              <a:buSzPts val="3000"/>
              <a:buChar char="•"/>
            </a:pPr>
            <a:r>
              <a:rPr lang="en-IE" sz="3000"/>
              <a:t>Provide support and guidance to schools to help them to support gender diverse students</a:t>
            </a:r>
            <a:endParaRPr sz="3000"/>
          </a:p>
          <a:p>
            <a:pPr marL="342900" lvl="0" indent="-165100" algn="l" rtl="0">
              <a:lnSpc>
                <a:spcPct val="100000"/>
              </a:lnSpc>
              <a:spcBef>
                <a:spcPts val="560"/>
              </a:spcBef>
              <a:spcAft>
                <a:spcPts val="0"/>
              </a:spcAft>
              <a:buClr>
                <a:schemeClr val="dk1"/>
              </a:buClr>
              <a:buSzPts val="2800"/>
              <a:buNone/>
            </a:pP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47aac937da_0_0"/>
          <p:cNvSpPr txBox="1">
            <a:spLocks noGrp="1"/>
          </p:cNvSpPr>
          <p:nvPr>
            <p:ph type="ctrTitle"/>
          </p:nvPr>
        </p:nvSpPr>
        <p:spPr>
          <a:xfrm>
            <a:off x="914400" y="2167701"/>
            <a:ext cx="10363200" cy="1470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200"/>
              <a:buFont typeface="Tahoma"/>
              <a:buNone/>
            </a:pPr>
            <a:r>
              <a:rPr lang="en-IE" sz="3600"/>
              <a:t>Definitions &amp; Language</a:t>
            </a:r>
            <a:br>
              <a:rPr lang="en-IE" sz="3200"/>
            </a:br>
            <a:endParaRPr/>
          </a:p>
        </p:txBody>
      </p:sp>
      <p:sp>
        <p:nvSpPr>
          <p:cNvPr id="120" name="Google Shape;120;g47aac937da_0_0"/>
          <p:cNvSpPr txBox="1">
            <a:spLocks noGrp="1"/>
          </p:cNvSpPr>
          <p:nvPr>
            <p:ph type="subTitle" idx="1"/>
          </p:nvPr>
        </p:nvSpPr>
        <p:spPr>
          <a:xfrm>
            <a:off x="2743200" y="5111931"/>
            <a:ext cx="8534400" cy="17526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47aac937da_0_6"/>
          <p:cNvSpPr txBox="1">
            <a:spLocks noGrp="1"/>
          </p:cNvSpPr>
          <p:nvPr>
            <p:ph type="title"/>
          </p:nvPr>
        </p:nvSpPr>
        <p:spPr>
          <a:xfrm>
            <a:off x="609600" y="0"/>
            <a:ext cx="8261100" cy="85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endParaRPr sz="2000"/>
          </a:p>
          <a:p>
            <a:pPr marL="0" lvl="0" indent="0" algn="l" rtl="0">
              <a:spcBef>
                <a:spcPts val="0"/>
              </a:spcBef>
              <a:spcAft>
                <a:spcPts val="0"/>
              </a:spcAft>
              <a:buNone/>
            </a:pPr>
            <a:endParaRPr sz="2400"/>
          </a:p>
          <a:p>
            <a:pPr marL="0" lvl="0" indent="0" algn="l" rtl="0">
              <a:spcBef>
                <a:spcPts val="0"/>
              </a:spcBef>
              <a:spcAft>
                <a:spcPts val="0"/>
              </a:spcAft>
              <a:buClr>
                <a:schemeClr val="dk1"/>
              </a:buClr>
              <a:buSzPts val="2000"/>
              <a:buFont typeface="Tahoma"/>
              <a:buNone/>
            </a:pPr>
            <a:r>
              <a:rPr lang="en-IE" sz="2400"/>
              <a:t>Sex vs. Gender: What’s The Difference?</a:t>
            </a:r>
            <a:endParaRPr sz="2400"/>
          </a:p>
          <a:p>
            <a:pPr marL="0" lvl="0" indent="0" algn="l" rtl="0">
              <a:spcBef>
                <a:spcPts val="0"/>
              </a:spcBef>
              <a:spcAft>
                <a:spcPts val="0"/>
              </a:spcAft>
              <a:buNone/>
            </a:pPr>
            <a:endParaRPr sz="3000"/>
          </a:p>
        </p:txBody>
      </p:sp>
      <p:sp>
        <p:nvSpPr>
          <p:cNvPr id="127" name="Google Shape;127;g47aac937da_0_6"/>
          <p:cNvSpPr txBox="1">
            <a:spLocks noGrp="1"/>
          </p:cNvSpPr>
          <p:nvPr>
            <p:ph type="body" idx="1"/>
          </p:nvPr>
        </p:nvSpPr>
        <p:spPr>
          <a:xfrm>
            <a:off x="609600" y="1616243"/>
            <a:ext cx="10972800" cy="45261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chemeClr val="dk1"/>
              </a:buClr>
              <a:buFont typeface="Arial"/>
              <a:buNone/>
            </a:pPr>
            <a:r>
              <a:rPr lang="en-IE" sz="2400" b="1"/>
              <a:t>Sex</a:t>
            </a:r>
            <a:endParaRPr sz="1400">
              <a:latin typeface="Arial"/>
              <a:ea typeface="Arial"/>
              <a:cs typeface="Arial"/>
              <a:sym typeface="Arial"/>
            </a:endParaRPr>
          </a:p>
          <a:p>
            <a:pPr marL="0" lvl="0" indent="0" algn="ctr" rtl="0">
              <a:spcBef>
                <a:spcPts val="0"/>
              </a:spcBef>
              <a:spcAft>
                <a:spcPts val="0"/>
              </a:spcAft>
              <a:buClr>
                <a:schemeClr val="dk1"/>
              </a:buClr>
              <a:buFont typeface="Arial"/>
              <a:buNone/>
            </a:pPr>
            <a:r>
              <a:rPr lang="en-IE" sz="2400"/>
              <a:t>The designation of a person at birth as male or female usually based on their anatomy or biology.</a:t>
            </a:r>
            <a:endParaRPr sz="1400">
              <a:latin typeface="Arial"/>
              <a:ea typeface="Arial"/>
              <a:cs typeface="Arial"/>
              <a:sym typeface="Arial"/>
            </a:endParaRPr>
          </a:p>
          <a:p>
            <a:pPr marL="0" lvl="0" indent="0" algn="ctr" rtl="0">
              <a:spcBef>
                <a:spcPts val="0"/>
              </a:spcBef>
              <a:spcAft>
                <a:spcPts val="0"/>
              </a:spcAft>
              <a:buClr>
                <a:schemeClr val="dk1"/>
              </a:buClr>
              <a:buFont typeface="Arial"/>
              <a:buNone/>
            </a:pPr>
            <a:endParaRPr sz="2400"/>
          </a:p>
          <a:p>
            <a:pPr marL="0" lvl="0" indent="0" algn="ctr" rtl="0">
              <a:spcBef>
                <a:spcPts val="0"/>
              </a:spcBef>
              <a:spcAft>
                <a:spcPts val="0"/>
              </a:spcAft>
              <a:buClr>
                <a:schemeClr val="dk1"/>
              </a:buClr>
              <a:buFont typeface="Arial"/>
              <a:buNone/>
            </a:pPr>
            <a:r>
              <a:rPr lang="en-IE" sz="2400" b="1"/>
              <a:t>Gender Identity</a:t>
            </a:r>
            <a:endParaRPr sz="1400">
              <a:latin typeface="Arial"/>
              <a:ea typeface="Arial"/>
              <a:cs typeface="Arial"/>
              <a:sym typeface="Arial"/>
            </a:endParaRPr>
          </a:p>
          <a:p>
            <a:pPr marL="0" lvl="0" indent="0" algn="ctr" rtl="0">
              <a:spcBef>
                <a:spcPts val="0"/>
              </a:spcBef>
              <a:spcAft>
                <a:spcPts val="0"/>
              </a:spcAft>
              <a:buClr>
                <a:schemeClr val="dk1"/>
              </a:buClr>
              <a:buFont typeface="Arial"/>
              <a:buNone/>
            </a:pPr>
            <a:r>
              <a:rPr lang="en-IE" sz="2400"/>
              <a:t> A person’s deeply-felt identification as male, female, some other gender or no gender.</a:t>
            </a:r>
            <a:endParaRPr sz="1400">
              <a:latin typeface="Arial"/>
              <a:ea typeface="Arial"/>
              <a:cs typeface="Arial"/>
              <a:sym typeface="Arial"/>
            </a:endParaRPr>
          </a:p>
          <a:p>
            <a:pPr marL="0" lvl="0" indent="0" algn="ctr" rtl="0">
              <a:spcBef>
                <a:spcPts val="0"/>
              </a:spcBef>
              <a:spcAft>
                <a:spcPts val="0"/>
              </a:spcAft>
              <a:buClr>
                <a:schemeClr val="dk1"/>
              </a:buClr>
              <a:buFont typeface="Arial"/>
              <a:buNone/>
            </a:pPr>
            <a:endParaRPr sz="2400"/>
          </a:p>
          <a:p>
            <a:pPr marL="0" lvl="0" indent="0" algn="ctr" rtl="0">
              <a:spcBef>
                <a:spcPts val="0"/>
              </a:spcBef>
              <a:spcAft>
                <a:spcPts val="0"/>
              </a:spcAft>
              <a:buClr>
                <a:schemeClr val="dk1"/>
              </a:buClr>
              <a:buFont typeface="Arial"/>
              <a:buNone/>
            </a:pPr>
            <a:r>
              <a:rPr lang="en-IE" sz="2400" b="1"/>
              <a:t>Gender Expression</a:t>
            </a:r>
            <a:endParaRPr sz="1400">
              <a:latin typeface="Arial"/>
              <a:ea typeface="Arial"/>
              <a:cs typeface="Arial"/>
              <a:sym typeface="Arial"/>
            </a:endParaRPr>
          </a:p>
          <a:p>
            <a:pPr marL="0" lvl="0" indent="0" algn="ctr" rtl="0">
              <a:spcBef>
                <a:spcPts val="0"/>
              </a:spcBef>
              <a:spcAft>
                <a:spcPts val="0"/>
              </a:spcAft>
              <a:buClr>
                <a:schemeClr val="dk1"/>
              </a:buClr>
              <a:buFont typeface="Arial"/>
              <a:buNone/>
            </a:pPr>
            <a:r>
              <a:rPr lang="en-IE" sz="2400"/>
              <a:t>The external manifestation of a person’s gender identity. </a:t>
            </a:r>
            <a:endParaRPr sz="1400">
              <a:latin typeface="Arial"/>
              <a:ea typeface="Arial"/>
              <a:cs typeface="Arial"/>
              <a:sym typeface="Arial"/>
            </a:endParaRPr>
          </a:p>
          <a:p>
            <a:pPr marL="0" lvl="0" indent="0" algn="ctr" rtl="0">
              <a:spcBef>
                <a:spcPts val="36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603edb84e3_0_6"/>
          <p:cNvSpPr txBox="1">
            <a:spLocks noGrp="1"/>
          </p:cNvSpPr>
          <p:nvPr>
            <p:ph type="title"/>
          </p:nvPr>
        </p:nvSpPr>
        <p:spPr>
          <a:xfrm>
            <a:off x="796625" y="130450"/>
            <a:ext cx="6882000" cy="652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IE" sz="3000"/>
              <a:t>Gender, sex &amp; sexuality</a:t>
            </a:r>
            <a:endParaRPr sz="3000"/>
          </a:p>
        </p:txBody>
      </p:sp>
      <p:sp>
        <p:nvSpPr>
          <p:cNvPr id="134" name="Google Shape;134;g603edb84e3_0_6"/>
          <p:cNvSpPr txBox="1">
            <a:spLocks noGrp="1"/>
          </p:cNvSpPr>
          <p:nvPr>
            <p:ph type="body" idx="1"/>
          </p:nvPr>
        </p:nvSpPr>
        <p:spPr>
          <a:xfrm>
            <a:off x="609600" y="1616243"/>
            <a:ext cx="10972800" cy="452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endParaRPr/>
          </a:p>
        </p:txBody>
      </p:sp>
      <p:pic>
        <p:nvPicPr>
          <p:cNvPr id="135" name="Google Shape;135;g603edb84e3_0_6"/>
          <p:cNvPicPr preferRelativeResize="0"/>
          <p:nvPr/>
        </p:nvPicPr>
        <p:blipFill rotWithShape="1">
          <a:blip r:embed="rId3">
            <a:alphaModFix/>
          </a:blip>
          <a:srcRect/>
          <a:stretch/>
        </p:blipFill>
        <p:spPr>
          <a:xfrm>
            <a:off x="609600" y="1392600"/>
            <a:ext cx="10704046" cy="45260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6"/>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Tahoma"/>
              <a:buNone/>
            </a:pPr>
            <a:r>
              <a:rPr lang="en-IE"/>
              <a:t>Terminology</a:t>
            </a:r>
            <a:endParaRPr/>
          </a:p>
        </p:txBody>
      </p:sp>
      <p:sp>
        <p:nvSpPr>
          <p:cNvPr id="142" name="Google Shape;142;p6"/>
          <p:cNvSpPr txBox="1">
            <a:spLocks noGrp="1"/>
          </p:cNvSpPr>
          <p:nvPr>
            <p:ph type="body" idx="1"/>
          </p:nvPr>
        </p:nvSpPr>
        <p:spPr>
          <a:xfrm>
            <a:off x="609600" y="1388825"/>
            <a:ext cx="10972800" cy="4857600"/>
          </a:xfrm>
          <a:prstGeom prst="rect">
            <a:avLst/>
          </a:prstGeom>
          <a:noFill/>
          <a:ln>
            <a:noFill/>
          </a:ln>
        </p:spPr>
        <p:txBody>
          <a:bodyPr spcFirstLastPara="1" wrap="square" lIns="91425" tIns="45700" rIns="91425" bIns="45700" anchor="t" anchorCtr="0">
            <a:normAutofit/>
          </a:bodyPr>
          <a:lstStyle/>
          <a:p>
            <a:pPr marL="342900" lvl="0" indent="-342900" algn="l" rtl="0">
              <a:lnSpc>
                <a:spcPct val="80000"/>
              </a:lnSpc>
              <a:spcBef>
                <a:spcPts val="0"/>
              </a:spcBef>
              <a:spcAft>
                <a:spcPts val="0"/>
              </a:spcAft>
              <a:buClr>
                <a:schemeClr val="accent1"/>
              </a:buClr>
              <a:buSzPts val="2400"/>
              <a:buChar char="•"/>
            </a:pPr>
            <a:r>
              <a:rPr lang="en-IE" sz="2400" b="1">
                <a:solidFill>
                  <a:srgbClr val="3C78D8"/>
                </a:solidFill>
              </a:rPr>
              <a:t>Transgender:</a:t>
            </a:r>
            <a:r>
              <a:rPr lang="en-IE" sz="2400"/>
              <a:t>   Someone who identifies with a gender other than that which was assigned to them at birth.</a:t>
            </a:r>
            <a:endParaRPr sz="2400"/>
          </a:p>
          <a:p>
            <a:pPr marL="0" lvl="0" indent="0" algn="l" rtl="0">
              <a:lnSpc>
                <a:spcPct val="80000"/>
              </a:lnSpc>
              <a:spcBef>
                <a:spcPts val="0"/>
              </a:spcBef>
              <a:spcAft>
                <a:spcPts val="0"/>
              </a:spcAft>
              <a:buNone/>
            </a:pPr>
            <a:endParaRPr sz="2400"/>
          </a:p>
          <a:p>
            <a:pPr marL="457200" lvl="0" indent="-381000" algn="l" rtl="0">
              <a:lnSpc>
                <a:spcPct val="80000"/>
              </a:lnSpc>
              <a:spcBef>
                <a:spcPts val="0"/>
              </a:spcBef>
              <a:spcAft>
                <a:spcPts val="0"/>
              </a:spcAft>
              <a:buClr>
                <a:srgbClr val="3C78D8"/>
              </a:buClr>
              <a:buSzPts val="2400"/>
              <a:buChar char="•"/>
            </a:pPr>
            <a:r>
              <a:rPr lang="en-IE" sz="2400" b="1">
                <a:solidFill>
                  <a:srgbClr val="3C78D8"/>
                </a:solidFill>
              </a:rPr>
              <a:t>Trans man:</a:t>
            </a:r>
            <a:r>
              <a:rPr lang="en-IE" sz="2400"/>
              <a:t> A person who was assigned female at birth and identifies as male</a:t>
            </a:r>
            <a:endParaRPr sz="2400"/>
          </a:p>
          <a:p>
            <a:pPr marL="0" lvl="0" indent="0" algn="l" rtl="0">
              <a:lnSpc>
                <a:spcPct val="80000"/>
              </a:lnSpc>
              <a:spcBef>
                <a:spcPts val="0"/>
              </a:spcBef>
              <a:spcAft>
                <a:spcPts val="0"/>
              </a:spcAft>
              <a:buNone/>
            </a:pPr>
            <a:endParaRPr sz="2400"/>
          </a:p>
          <a:p>
            <a:pPr marL="457200" lvl="0" indent="-381000" algn="l" rtl="0">
              <a:lnSpc>
                <a:spcPct val="80000"/>
              </a:lnSpc>
              <a:spcBef>
                <a:spcPts val="0"/>
              </a:spcBef>
              <a:spcAft>
                <a:spcPts val="0"/>
              </a:spcAft>
              <a:buClr>
                <a:srgbClr val="3C78D8"/>
              </a:buClr>
              <a:buSzPts val="2400"/>
              <a:buChar char="•"/>
            </a:pPr>
            <a:r>
              <a:rPr lang="en-IE" sz="2400" b="1">
                <a:solidFill>
                  <a:srgbClr val="3C78D8"/>
                </a:solidFill>
              </a:rPr>
              <a:t>Trans woman:</a:t>
            </a:r>
            <a:r>
              <a:rPr lang="en-IE" sz="2400"/>
              <a:t> A person who was assigned male at birth and identifies as female</a:t>
            </a:r>
            <a:endParaRPr sz="2400"/>
          </a:p>
          <a:p>
            <a:pPr marL="0" lvl="0" indent="0" algn="l" rtl="0">
              <a:lnSpc>
                <a:spcPct val="80000"/>
              </a:lnSpc>
              <a:spcBef>
                <a:spcPts val="0"/>
              </a:spcBef>
              <a:spcAft>
                <a:spcPts val="0"/>
              </a:spcAft>
              <a:buSzPts val="1800"/>
              <a:buNone/>
            </a:pPr>
            <a:endParaRPr sz="2400"/>
          </a:p>
          <a:p>
            <a:pPr marL="457200" lvl="0" indent="-381000" algn="l" rtl="0">
              <a:lnSpc>
                <a:spcPct val="80000"/>
              </a:lnSpc>
              <a:spcBef>
                <a:spcPts val="0"/>
              </a:spcBef>
              <a:spcAft>
                <a:spcPts val="0"/>
              </a:spcAft>
              <a:buClr>
                <a:srgbClr val="3D85C6"/>
              </a:buClr>
              <a:buSzPts val="2400"/>
              <a:buChar char="•"/>
            </a:pPr>
            <a:r>
              <a:rPr lang="en-IE" sz="2400" b="1">
                <a:solidFill>
                  <a:srgbClr val="3C78D8"/>
                </a:solidFill>
              </a:rPr>
              <a:t>Cisgender:</a:t>
            </a:r>
            <a:r>
              <a:rPr lang="en-IE" sz="2400"/>
              <a:t> Someone who’s gender identity is alligned with the sex they were assigned at birth</a:t>
            </a:r>
            <a:endParaRPr sz="2400"/>
          </a:p>
          <a:p>
            <a:pPr marL="342900" lvl="0" indent="-190500" algn="l" rtl="0">
              <a:lnSpc>
                <a:spcPct val="80000"/>
              </a:lnSpc>
              <a:spcBef>
                <a:spcPts val="600"/>
              </a:spcBef>
              <a:spcAft>
                <a:spcPts val="0"/>
              </a:spcAft>
              <a:buClr>
                <a:schemeClr val="dk1"/>
              </a:buClr>
              <a:buSzPts val="2400"/>
              <a:buNone/>
            </a:pPr>
            <a:endParaRPr sz="2400">
              <a:solidFill>
                <a:srgbClr val="942192"/>
              </a:solidFill>
            </a:endParaRPr>
          </a:p>
          <a:p>
            <a:pPr marL="342900" lvl="0" indent="-342900" algn="l" rtl="0">
              <a:lnSpc>
                <a:spcPct val="80000"/>
              </a:lnSpc>
              <a:spcBef>
                <a:spcPts val="600"/>
              </a:spcBef>
              <a:spcAft>
                <a:spcPts val="0"/>
              </a:spcAft>
              <a:buClr>
                <a:schemeClr val="accent1"/>
              </a:buClr>
              <a:buSzPts val="2400"/>
              <a:buChar char="•"/>
            </a:pPr>
            <a:r>
              <a:rPr lang="en-IE" sz="2400" b="1">
                <a:solidFill>
                  <a:srgbClr val="3C78D8"/>
                </a:solidFill>
              </a:rPr>
              <a:t>Intersex:</a:t>
            </a:r>
            <a:r>
              <a:rPr lang="en-IE" sz="2400">
                <a:solidFill>
                  <a:schemeClr val="accent1"/>
                </a:solidFill>
              </a:rPr>
              <a:t>  </a:t>
            </a:r>
            <a:r>
              <a:rPr lang="en-IE" sz="2400"/>
              <a:t>An Umbrella term used for a variety of conditions where reproductive or sexual anatomy does not fit the typical definition of female or male.</a:t>
            </a:r>
            <a:endParaRPr sz="2400"/>
          </a:p>
          <a:p>
            <a:pPr marL="342900" lvl="0" indent="-190500" algn="l" rtl="0">
              <a:lnSpc>
                <a:spcPct val="80000"/>
              </a:lnSpc>
              <a:spcBef>
                <a:spcPts val="600"/>
              </a:spcBef>
              <a:spcAft>
                <a:spcPts val="0"/>
              </a:spcAft>
              <a:buClr>
                <a:schemeClr val="dk1"/>
              </a:buClr>
              <a:buSzPts val="2400"/>
              <a:buNone/>
            </a:pPr>
            <a:endParaRPr sz="2400"/>
          </a:p>
          <a:p>
            <a:pPr marL="342900" lvl="0" indent="-139700" algn="l" rtl="0">
              <a:lnSpc>
                <a:spcPct val="100000"/>
              </a:lnSpc>
              <a:spcBef>
                <a:spcPts val="640"/>
              </a:spcBef>
              <a:spcAft>
                <a:spcPts val="0"/>
              </a:spcAft>
              <a:buClr>
                <a:schemeClr val="dk1"/>
              </a:buClr>
              <a:buSzPts val="32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8"/>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Tahoma"/>
              <a:buNone/>
            </a:pPr>
            <a:r>
              <a:rPr lang="en-IE"/>
              <a:t>Non-binary identities</a:t>
            </a:r>
            <a:endParaRPr/>
          </a:p>
        </p:txBody>
      </p:sp>
      <p:sp>
        <p:nvSpPr>
          <p:cNvPr id="149" name="Google Shape;149;p8"/>
          <p:cNvSpPr txBox="1"/>
          <p:nvPr/>
        </p:nvSpPr>
        <p:spPr>
          <a:xfrm>
            <a:off x="771650" y="2422675"/>
            <a:ext cx="10714800" cy="3596700"/>
          </a:xfrm>
          <a:prstGeom prst="rect">
            <a:avLst/>
          </a:prstGeom>
          <a:noFill/>
          <a:ln>
            <a:noFill/>
          </a:ln>
        </p:spPr>
        <p:txBody>
          <a:bodyPr spcFirstLastPara="1" wrap="square" lIns="91425" tIns="45700" rIns="91425" bIns="45700" anchor="t" anchorCtr="0">
            <a:spAutoFit/>
          </a:bodyPr>
          <a:lstStyle/>
          <a:p>
            <a:pPr marL="914400" marR="0" lvl="1" indent="-457200" algn="l" rtl="0">
              <a:lnSpc>
                <a:spcPct val="100000"/>
              </a:lnSpc>
              <a:spcBef>
                <a:spcPts val="0"/>
              </a:spcBef>
              <a:spcAft>
                <a:spcPts val="0"/>
              </a:spcAft>
              <a:buClr>
                <a:srgbClr val="000066"/>
              </a:buClr>
              <a:buSzPts val="2400"/>
              <a:buFont typeface="Arial"/>
              <a:buChar char="•"/>
            </a:pPr>
            <a:r>
              <a:rPr lang="en-IE" sz="2400" b="0" i="0" u="none" strike="noStrike" cap="none">
                <a:solidFill>
                  <a:srgbClr val="000066"/>
                </a:solidFill>
                <a:latin typeface="Tahoma"/>
                <a:ea typeface="Tahoma"/>
                <a:cs typeface="Tahoma"/>
                <a:sym typeface="Tahoma"/>
              </a:rPr>
              <a:t>Many people do not identify at one end of the gender spectrum or the other, and may be:</a:t>
            </a:r>
            <a:endParaRPr sz="1400" b="0" i="0" u="none" strike="noStrike" cap="none">
              <a:solidFill>
                <a:srgbClr val="000000"/>
              </a:solidFill>
              <a:latin typeface="Arial"/>
              <a:ea typeface="Arial"/>
              <a:cs typeface="Arial"/>
              <a:sym typeface="Arial"/>
            </a:endParaRPr>
          </a:p>
          <a:p>
            <a:pPr marL="914400" marR="0" lvl="1" indent="-457200" algn="l" rtl="0">
              <a:lnSpc>
                <a:spcPct val="100000"/>
              </a:lnSpc>
              <a:spcBef>
                <a:spcPts val="600"/>
              </a:spcBef>
              <a:spcAft>
                <a:spcPts val="0"/>
              </a:spcAft>
              <a:buClr>
                <a:srgbClr val="000066"/>
              </a:buClr>
              <a:buSzPts val="2400"/>
              <a:buFont typeface="Arial"/>
              <a:buChar char="•"/>
            </a:pPr>
            <a:r>
              <a:rPr lang="en-IE" sz="2400" b="0" i="0" u="none" strike="noStrike" cap="none">
                <a:solidFill>
                  <a:srgbClr val="000066"/>
                </a:solidFill>
                <a:latin typeface="Tahoma"/>
                <a:ea typeface="Tahoma"/>
                <a:cs typeface="Tahoma"/>
                <a:sym typeface="Tahoma"/>
              </a:rPr>
              <a:t>Somewhere in between</a:t>
            </a:r>
            <a:endParaRPr sz="1400" b="0" i="0" u="none" strike="noStrike" cap="none">
              <a:solidFill>
                <a:srgbClr val="000000"/>
              </a:solidFill>
              <a:latin typeface="Arial"/>
              <a:ea typeface="Arial"/>
              <a:cs typeface="Arial"/>
              <a:sym typeface="Arial"/>
            </a:endParaRPr>
          </a:p>
          <a:p>
            <a:pPr marL="914400" marR="0" lvl="1" indent="-457200" algn="l" rtl="0">
              <a:lnSpc>
                <a:spcPct val="100000"/>
              </a:lnSpc>
              <a:spcBef>
                <a:spcPts val="600"/>
              </a:spcBef>
              <a:spcAft>
                <a:spcPts val="0"/>
              </a:spcAft>
              <a:buClr>
                <a:srgbClr val="000066"/>
              </a:buClr>
              <a:buSzPts val="2400"/>
              <a:buFont typeface="Arial"/>
              <a:buChar char="•"/>
            </a:pPr>
            <a:r>
              <a:rPr lang="en-IE" sz="2400" b="0" i="0" u="none" strike="noStrike" cap="none">
                <a:solidFill>
                  <a:srgbClr val="000066"/>
                </a:solidFill>
                <a:latin typeface="Tahoma"/>
                <a:ea typeface="Tahoma"/>
                <a:cs typeface="Tahoma"/>
                <a:sym typeface="Tahoma"/>
              </a:rPr>
              <a:t>A bit of both</a:t>
            </a:r>
            <a:endParaRPr sz="2400" b="0" i="0" u="none" strike="noStrike" cap="none">
              <a:solidFill>
                <a:srgbClr val="000066"/>
              </a:solidFill>
              <a:latin typeface="Tahoma"/>
              <a:ea typeface="Tahoma"/>
              <a:cs typeface="Tahoma"/>
              <a:sym typeface="Tahoma"/>
            </a:endParaRPr>
          </a:p>
          <a:p>
            <a:pPr marL="914400" marR="0" lvl="1" indent="-457200" algn="l" rtl="0">
              <a:lnSpc>
                <a:spcPct val="100000"/>
              </a:lnSpc>
              <a:spcBef>
                <a:spcPts val="600"/>
              </a:spcBef>
              <a:spcAft>
                <a:spcPts val="0"/>
              </a:spcAft>
              <a:buClr>
                <a:srgbClr val="000066"/>
              </a:buClr>
              <a:buSzPts val="2400"/>
              <a:buFont typeface="Arial"/>
              <a:buChar char="•"/>
            </a:pPr>
            <a:r>
              <a:rPr lang="en-IE" sz="2400" b="0" i="0" u="none" strike="noStrike" cap="none">
                <a:solidFill>
                  <a:srgbClr val="000066"/>
                </a:solidFill>
                <a:latin typeface="Tahoma"/>
                <a:ea typeface="Tahoma"/>
                <a:cs typeface="Tahoma"/>
                <a:sym typeface="Tahoma"/>
              </a:rPr>
              <a:t>Some people feel they are just human beings without any gender identification and describe themselves as non-gender.</a:t>
            </a:r>
            <a:r>
              <a:rPr lang="en-IE" sz="2400">
                <a:solidFill>
                  <a:srgbClr val="000066"/>
                </a:solidFill>
                <a:latin typeface="Tahoma"/>
                <a:ea typeface="Tahoma"/>
                <a:cs typeface="Tahoma"/>
                <a:sym typeface="Tahoma"/>
              </a:rPr>
              <a:t> </a:t>
            </a:r>
            <a:r>
              <a:rPr lang="en-IE" sz="1400" b="0" i="0" u="none" strike="noStrike" cap="none">
                <a:solidFill>
                  <a:srgbClr val="000066"/>
                </a:solidFill>
                <a:latin typeface="Tahoma"/>
                <a:ea typeface="Tahoma"/>
                <a:cs typeface="Tahoma"/>
                <a:sym typeface="Tahoma"/>
              </a:rPr>
              <a:t>Levitt &amp; Ippolito (2014)</a:t>
            </a:r>
            <a:endParaRPr sz="1400" b="0" i="0" u="none" strike="noStrike" cap="none">
              <a:solidFill>
                <a:srgbClr val="000066"/>
              </a:solidFill>
              <a:latin typeface="Tahoma"/>
              <a:ea typeface="Tahoma"/>
              <a:cs typeface="Tahoma"/>
              <a:sym typeface="Tahoma"/>
            </a:endParaRPr>
          </a:p>
          <a:p>
            <a:pPr marL="914400" lvl="1" indent="-381000" algn="l" rtl="0">
              <a:spcBef>
                <a:spcPts val="600"/>
              </a:spcBef>
              <a:spcAft>
                <a:spcPts val="0"/>
              </a:spcAft>
              <a:buClr>
                <a:srgbClr val="000066"/>
              </a:buClr>
              <a:buSzPts val="2400"/>
              <a:buFont typeface="Tahoma"/>
              <a:buChar char="•"/>
            </a:pPr>
            <a:r>
              <a:rPr lang="en-IE" sz="2400">
                <a:solidFill>
                  <a:srgbClr val="000066"/>
                </a:solidFill>
                <a:latin typeface="Tahoma"/>
                <a:ea typeface="Tahoma"/>
                <a:cs typeface="Tahoma"/>
                <a:sym typeface="Tahoma"/>
              </a:rPr>
              <a:t>Some terms that non-binary people might use are gender neutral, androgynous, gender fluid, demigirl, demiboy.</a:t>
            </a:r>
            <a:endParaRPr sz="2400">
              <a:solidFill>
                <a:srgbClr val="000066"/>
              </a:solidFill>
              <a:latin typeface="Tahoma"/>
              <a:ea typeface="Tahoma"/>
              <a:cs typeface="Tahoma"/>
              <a:sym typeface="Tahoma"/>
            </a:endParaRPr>
          </a:p>
          <a:p>
            <a:pPr marL="914400" marR="0" lvl="0" indent="0" algn="l" rtl="0">
              <a:lnSpc>
                <a:spcPct val="100000"/>
              </a:lnSpc>
              <a:spcBef>
                <a:spcPts val="600"/>
              </a:spcBef>
              <a:spcAft>
                <a:spcPts val="0"/>
              </a:spcAft>
              <a:buNone/>
            </a:pPr>
            <a:endParaRPr>
              <a:solidFill>
                <a:srgbClr val="000066"/>
              </a:solidFill>
              <a:latin typeface="Tahoma"/>
              <a:ea typeface="Tahoma"/>
              <a:cs typeface="Tahoma"/>
              <a:sym typeface="Tahoma"/>
            </a:endParaRPr>
          </a:p>
        </p:txBody>
      </p:sp>
      <p:sp>
        <p:nvSpPr>
          <p:cNvPr id="150" name="Google Shape;150;p8"/>
          <p:cNvSpPr/>
          <p:nvPr/>
        </p:nvSpPr>
        <p:spPr>
          <a:xfrm flipH="1">
            <a:off x="1595376" y="1382380"/>
            <a:ext cx="8628743" cy="673775"/>
          </a:xfrm>
          <a:prstGeom prst="leftRightArrow">
            <a:avLst>
              <a:gd name="adj1" fmla="val 50000"/>
              <a:gd name="adj2" fmla="val 187987"/>
            </a:avLst>
          </a:prstGeom>
          <a:gradFill>
            <a:gsLst>
              <a:gs pos="0">
                <a:srgbClr val="3366FF"/>
              </a:gs>
              <a:gs pos="100000">
                <a:srgbClr val="FF99CC"/>
              </a:gs>
            </a:gsLst>
            <a:lin ang="0" scaled="0"/>
          </a:gradFill>
          <a:ln w="9525" cap="flat" cmpd="sng">
            <a:solidFill>
              <a:srgbClr val="000000"/>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9"/>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800"/>
              <a:buFont typeface="Tahoma"/>
              <a:buNone/>
            </a:pPr>
            <a:r>
              <a:rPr lang="en-IE" sz="2800"/>
              <a:t>There are more of us than you think!</a:t>
            </a:r>
            <a:endParaRPr sz="2800"/>
          </a:p>
        </p:txBody>
      </p:sp>
      <p:sp>
        <p:nvSpPr>
          <p:cNvPr id="157" name="Google Shape;157;p9"/>
          <p:cNvSpPr txBox="1">
            <a:spLocks noGrp="1"/>
          </p:cNvSpPr>
          <p:nvPr>
            <p:ph type="body" idx="1"/>
          </p:nvPr>
        </p:nvSpPr>
        <p:spPr>
          <a:xfrm>
            <a:off x="609600" y="1734011"/>
            <a:ext cx="7634514" cy="396073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400"/>
              <a:buFont typeface="Arial"/>
              <a:buNone/>
            </a:pPr>
            <a:r>
              <a:rPr lang="en-IE" sz="2400"/>
              <a:t>An estimated </a:t>
            </a:r>
            <a:r>
              <a:rPr lang="en-IE" sz="2400" b="1"/>
              <a:t>1% of the population will experience some form of gender variance</a:t>
            </a:r>
            <a:endParaRPr/>
          </a:p>
          <a:p>
            <a:pPr marL="0" lvl="0" indent="0" algn="l" rtl="0">
              <a:lnSpc>
                <a:spcPct val="100000"/>
              </a:lnSpc>
              <a:spcBef>
                <a:spcPts val="480"/>
              </a:spcBef>
              <a:spcAft>
                <a:spcPts val="0"/>
              </a:spcAft>
              <a:buClr>
                <a:schemeClr val="dk1"/>
              </a:buClr>
              <a:buSzPts val="2400"/>
              <a:buFont typeface="Arial"/>
              <a:buNone/>
            </a:pPr>
            <a:endParaRPr sz="2400"/>
          </a:p>
          <a:p>
            <a:pPr marL="0" lvl="0" indent="0" algn="l" rtl="0">
              <a:lnSpc>
                <a:spcPct val="100000"/>
              </a:lnSpc>
              <a:spcBef>
                <a:spcPts val="480"/>
              </a:spcBef>
              <a:spcAft>
                <a:spcPts val="0"/>
              </a:spcAft>
              <a:buClr>
                <a:schemeClr val="dk1"/>
              </a:buClr>
              <a:buSzPts val="2400"/>
              <a:buFont typeface="Arial"/>
              <a:buNone/>
            </a:pPr>
            <a:r>
              <a:rPr lang="en-IE" sz="2400"/>
              <a:t>In an Irish context, this means </a:t>
            </a:r>
            <a:endParaRPr/>
          </a:p>
          <a:p>
            <a:pPr marL="0" lvl="0" indent="0" algn="l" rtl="0">
              <a:lnSpc>
                <a:spcPct val="100000"/>
              </a:lnSpc>
              <a:spcBef>
                <a:spcPts val="480"/>
              </a:spcBef>
              <a:spcAft>
                <a:spcPts val="0"/>
              </a:spcAft>
              <a:buClr>
                <a:schemeClr val="dk1"/>
              </a:buClr>
              <a:buSzPts val="2400"/>
              <a:buFont typeface="Arial"/>
              <a:buNone/>
            </a:pPr>
            <a:r>
              <a:rPr lang="en-IE" sz="2400" b="1"/>
              <a:t>45,882 people</a:t>
            </a:r>
            <a:endParaRPr/>
          </a:p>
          <a:p>
            <a:pPr marL="0" lvl="0" indent="0" algn="l" rtl="0">
              <a:lnSpc>
                <a:spcPct val="100000"/>
              </a:lnSpc>
              <a:spcBef>
                <a:spcPts val="480"/>
              </a:spcBef>
              <a:spcAft>
                <a:spcPts val="0"/>
              </a:spcAft>
              <a:buClr>
                <a:schemeClr val="dk1"/>
              </a:buClr>
              <a:buSzPts val="2400"/>
              <a:buFont typeface="Arial"/>
              <a:buNone/>
            </a:pPr>
            <a:endParaRPr sz="2400">
              <a:solidFill>
                <a:srgbClr val="000000"/>
              </a:solidFill>
            </a:endParaRPr>
          </a:p>
          <a:p>
            <a:pPr marL="0" lvl="0" indent="0" algn="l" rtl="0">
              <a:lnSpc>
                <a:spcPct val="100000"/>
              </a:lnSpc>
              <a:spcBef>
                <a:spcPts val="480"/>
              </a:spcBef>
              <a:spcAft>
                <a:spcPts val="0"/>
              </a:spcAft>
              <a:buClr>
                <a:schemeClr val="accent1"/>
              </a:buClr>
              <a:buSzPts val="1848"/>
              <a:buNone/>
            </a:pPr>
            <a:r>
              <a:rPr lang="en-IE" sz="2400"/>
              <a:t>Intersex conditions appear in approx. 3 in every 200 births so this would equate to about </a:t>
            </a:r>
            <a:endParaRPr/>
          </a:p>
          <a:p>
            <a:pPr marL="0" lvl="0" indent="0" algn="l" rtl="0">
              <a:lnSpc>
                <a:spcPct val="100000"/>
              </a:lnSpc>
              <a:spcBef>
                <a:spcPts val="480"/>
              </a:spcBef>
              <a:spcAft>
                <a:spcPts val="0"/>
              </a:spcAft>
              <a:buClr>
                <a:schemeClr val="accent1"/>
              </a:buClr>
              <a:buSzPts val="1848"/>
              <a:buNone/>
            </a:pPr>
            <a:r>
              <a:rPr lang="en-IE" sz="2400" b="1"/>
              <a:t>75,000 </a:t>
            </a:r>
            <a:r>
              <a:rPr lang="en-IE" sz="2400" b="1">
                <a:solidFill>
                  <a:srgbClr val="000000"/>
                </a:solidFill>
              </a:rPr>
              <a:t>Intersex people in Ireland</a:t>
            </a:r>
            <a:endParaRPr/>
          </a:p>
          <a:p>
            <a:pPr marL="342900" lvl="0" indent="-139700" algn="l" rtl="0">
              <a:lnSpc>
                <a:spcPct val="100000"/>
              </a:lnSpc>
              <a:spcBef>
                <a:spcPts val="640"/>
              </a:spcBef>
              <a:spcAft>
                <a:spcPts val="0"/>
              </a:spcAft>
              <a:buClr>
                <a:schemeClr val="dk1"/>
              </a:buClr>
              <a:buSzPts val="3200"/>
              <a:buNone/>
            </a:pPr>
            <a:endParaRPr/>
          </a:p>
        </p:txBody>
      </p:sp>
      <p:grpSp>
        <p:nvGrpSpPr>
          <p:cNvPr id="158" name="Google Shape;158;p9"/>
          <p:cNvGrpSpPr/>
          <p:nvPr/>
        </p:nvGrpSpPr>
        <p:grpSpPr>
          <a:xfrm>
            <a:off x="8511949" y="1360144"/>
            <a:ext cx="3313113" cy="4818063"/>
            <a:chOff x="5587645" y="1268760"/>
            <a:chExt cx="3088811" cy="4493357"/>
          </a:xfrm>
        </p:grpSpPr>
        <p:pic>
          <p:nvPicPr>
            <p:cNvPr id="159" name="Google Shape;159;p9" descr="C:\Users\teni\Dropbox\Gender Recognition project 2014\Darren Value.jpg"/>
            <p:cNvPicPr preferRelativeResize="0"/>
            <p:nvPr/>
          </p:nvPicPr>
          <p:blipFill rotWithShape="1">
            <a:blip r:embed="rId3">
              <a:alphaModFix/>
            </a:blip>
            <a:srcRect/>
            <a:stretch/>
          </p:blipFill>
          <p:spPr>
            <a:xfrm>
              <a:off x="5587645" y="1268760"/>
              <a:ext cx="1527850" cy="2291775"/>
            </a:xfrm>
            <a:prstGeom prst="rect">
              <a:avLst/>
            </a:prstGeom>
            <a:noFill/>
            <a:ln>
              <a:noFill/>
            </a:ln>
          </p:spPr>
        </p:pic>
        <p:pic>
          <p:nvPicPr>
            <p:cNvPr id="160" name="Google Shape;160;p9" descr="C:\Users\teni\Dropbox\Gender Recognition project 2014\Sara Equality.jpg"/>
            <p:cNvPicPr preferRelativeResize="0"/>
            <p:nvPr/>
          </p:nvPicPr>
          <p:blipFill rotWithShape="1">
            <a:blip r:embed="rId4">
              <a:alphaModFix/>
            </a:blip>
            <a:srcRect/>
            <a:stretch/>
          </p:blipFill>
          <p:spPr>
            <a:xfrm>
              <a:off x="7132050" y="1268760"/>
              <a:ext cx="1527850" cy="2291775"/>
            </a:xfrm>
            <a:prstGeom prst="rect">
              <a:avLst/>
            </a:prstGeom>
            <a:noFill/>
            <a:ln>
              <a:noFill/>
            </a:ln>
          </p:spPr>
        </p:pic>
        <p:pic>
          <p:nvPicPr>
            <p:cNvPr id="161" name="Google Shape;161;p9" descr="C:\Users\teni\Dropbox\Gender Recognition project 2014\Claire Respect.jpg"/>
            <p:cNvPicPr preferRelativeResize="0"/>
            <p:nvPr/>
          </p:nvPicPr>
          <p:blipFill rotWithShape="1">
            <a:blip r:embed="rId5">
              <a:alphaModFix/>
            </a:blip>
            <a:srcRect/>
            <a:stretch/>
          </p:blipFill>
          <p:spPr>
            <a:xfrm>
              <a:off x="5592725" y="3555030"/>
              <a:ext cx="1522770" cy="2207087"/>
            </a:xfrm>
            <a:prstGeom prst="rect">
              <a:avLst/>
            </a:prstGeom>
            <a:noFill/>
            <a:ln>
              <a:noFill/>
            </a:ln>
          </p:spPr>
        </p:pic>
        <p:pic>
          <p:nvPicPr>
            <p:cNvPr id="162" name="Google Shape;162;p9" descr="C:\Users\teni\Dropbox\Gender Recognition project 2014\Sam Visibility.jpg"/>
            <p:cNvPicPr preferRelativeResize="0"/>
            <p:nvPr/>
          </p:nvPicPr>
          <p:blipFill rotWithShape="1">
            <a:blip r:embed="rId6">
              <a:alphaModFix/>
            </a:blip>
            <a:srcRect/>
            <a:stretch/>
          </p:blipFill>
          <p:spPr>
            <a:xfrm>
              <a:off x="7115495" y="3555030"/>
              <a:ext cx="1560961" cy="2206467"/>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47aac937da_0_12"/>
          <p:cNvSpPr txBox="1">
            <a:spLocks noGrp="1"/>
          </p:cNvSpPr>
          <p:nvPr>
            <p:ph type="title"/>
          </p:nvPr>
        </p:nvSpPr>
        <p:spPr>
          <a:xfrm>
            <a:off x="609600" y="0"/>
            <a:ext cx="6882000" cy="85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IE" sz="3000"/>
              <a:t>Transition</a:t>
            </a:r>
            <a:endParaRPr sz="3000"/>
          </a:p>
        </p:txBody>
      </p:sp>
      <p:sp>
        <p:nvSpPr>
          <p:cNvPr id="169" name="Google Shape;169;g47aac937da_0_12"/>
          <p:cNvSpPr txBox="1">
            <a:spLocks noGrp="1"/>
          </p:cNvSpPr>
          <p:nvPr>
            <p:ph type="body" idx="1"/>
          </p:nvPr>
        </p:nvSpPr>
        <p:spPr>
          <a:xfrm>
            <a:off x="609600" y="1616243"/>
            <a:ext cx="10972800" cy="4526100"/>
          </a:xfrm>
          <a:prstGeom prst="rect">
            <a:avLst/>
          </a:prstGeom>
        </p:spPr>
        <p:txBody>
          <a:bodyPr spcFirstLastPara="1" wrap="square" lIns="91425" tIns="45700" rIns="91425" bIns="45700" anchor="t" anchorCtr="0">
            <a:noAutofit/>
          </a:bodyPr>
          <a:lstStyle/>
          <a:p>
            <a:pPr marL="342900" lvl="0" indent="-342900" algn="l" rtl="0">
              <a:spcBef>
                <a:spcPts val="0"/>
              </a:spcBef>
              <a:spcAft>
                <a:spcPts val="0"/>
              </a:spcAft>
              <a:buSzPts val="2400"/>
              <a:buChar char="•"/>
            </a:pPr>
            <a:r>
              <a:rPr lang="en-IE" sz="2400"/>
              <a:t>The process through which</a:t>
            </a:r>
            <a:r>
              <a:rPr lang="en-IE" sz="2400" i="1"/>
              <a:t> </a:t>
            </a:r>
            <a:r>
              <a:rPr lang="en-IE" sz="2400" b="1" i="1"/>
              <a:t>some</a:t>
            </a:r>
            <a:r>
              <a:rPr lang="en-IE" sz="2400" i="1"/>
              <a:t> </a:t>
            </a:r>
            <a:r>
              <a:rPr lang="en-IE" sz="2400"/>
              <a:t>trans people begin to outwardly live as the gender with which they identify, rather than the one assigned at birth. </a:t>
            </a:r>
            <a:endParaRPr sz="1400">
              <a:latin typeface="Arial"/>
              <a:ea typeface="Arial"/>
              <a:cs typeface="Arial"/>
              <a:sym typeface="Arial"/>
            </a:endParaRPr>
          </a:p>
          <a:p>
            <a:pPr marL="342900" lvl="0" indent="-190500" algn="l" rtl="0">
              <a:spcBef>
                <a:spcPts val="400"/>
              </a:spcBef>
              <a:spcAft>
                <a:spcPts val="0"/>
              </a:spcAft>
              <a:buClr>
                <a:schemeClr val="dk1"/>
              </a:buClr>
              <a:buSzPts val="2400"/>
              <a:buFont typeface="Arial"/>
              <a:buNone/>
            </a:pPr>
            <a:endParaRPr sz="2400"/>
          </a:p>
          <a:p>
            <a:pPr marL="342900" lvl="0" indent="-342900" algn="l" rtl="0">
              <a:spcBef>
                <a:spcPts val="400"/>
              </a:spcBef>
              <a:spcAft>
                <a:spcPts val="0"/>
              </a:spcAft>
              <a:buSzPts val="2400"/>
              <a:buChar char="•"/>
            </a:pPr>
            <a:r>
              <a:rPr lang="en-IE" sz="2400"/>
              <a:t>Transition </a:t>
            </a:r>
            <a:r>
              <a:rPr lang="en-IE" sz="2400" b="1" i="1"/>
              <a:t>might</a:t>
            </a:r>
            <a:r>
              <a:rPr lang="en-IE" sz="2400"/>
              <a:t> include social, physical or legal changes such as:</a:t>
            </a:r>
            <a:endParaRPr sz="1400">
              <a:latin typeface="Arial"/>
              <a:ea typeface="Arial"/>
              <a:cs typeface="Arial"/>
              <a:sym typeface="Arial"/>
            </a:endParaRPr>
          </a:p>
          <a:p>
            <a:pPr marL="800100" lvl="1" indent="-368300" algn="l" rtl="0">
              <a:spcBef>
                <a:spcPts val="400"/>
              </a:spcBef>
              <a:spcAft>
                <a:spcPts val="0"/>
              </a:spcAft>
              <a:buSzPts val="2400"/>
              <a:buChar char="•"/>
            </a:pPr>
            <a:r>
              <a:rPr lang="en-IE" sz="2400"/>
              <a:t>Coming out to family, friends, school, etc.</a:t>
            </a:r>
            <a:endParaRPr sz="2400">
              <a:latin typeface="Arial"/>
              <a:ea typeface="Arial"/>
              <a:cs typeface="Arial"/>
              <a:sym typeface="Arial"/>
            </a:endParaRPr>
          </a:p>
          <a:p>
            <a:pPr marL="800100" lvl="1" indent="-368300" algn="l" rtl="0">
              <a:spcBef>
                <a:spcPts val="400"/>
              </a:spcBef>
              <a:spcAft>
                <a:spcPts val="0"/>
              </a:spcAft>
              <a:buSzPts val="2400"/>
              <a:buChar char="•"/>
            </a:pPr>
            <a:r>
              <a:rPr lang="en-IE" sz="2400"/>
              <a:t>Changing physical appearance.</a:t>
            </a:r>
            <a:endParaRPr sz="2400">
              <a:latin typeface="Arial"/>
              <a:ea typeface="Arial"/>
              <a:cs typeface="Arial"/>
              <a:sym typeface="Arial"/>
            </a:endParaRPr>
          </a:p>
          <a:p>
            <a:pPr marL="800100" lvl="1" indent="-368300" algn="l" rtl="0">
              <a:spcBef>
                <a:spcPts val="400"/>
              </a:spcBef>
              <a:spcAft>
                <a:spcPts val="0"/>
              </a:spcAft>
              <a:buSzPts val="2400"/>
              <a:buChar char="•"/>
            </a:pPr>
            <a:r>
              <a:rPr lang="en-IE" sz="2400"/>
              <a:t>Changing name, pronoun and sex designation on legal documents. </a:t>
            </a:r>
            <a:endParaRPr sz="2400">
              <a:latin typeface="Arial"/>
              <a:ea typeface="Arial"/>
              <a:cs typeface="Arial"/>
              <a:sym typeface="Arial"/>
            </a:endParaRPr>
          </a:p>
          <a:p>
            <a:pPr marL="800100" lvl="1" indent="-368300" algn="l" rtl="0">
              <a:spcBef>
                <a:spcPts val="400"/>
              </a:spcBef>
              <a:spcAft>
                <a:spcPts val="0"/>
              </a:spcAft>
              <a:buSzPts val="2400"/>
              <a:buChar char="•"/>
            </a:pPr>
            <a:r>
              <a:rPr lang="en-IE" sz="2400"/>
              <a:t>Medical assistance (e.g. through hormones or surgery).</a:t>
            </a:r>
            <a:endParaRPr sz="2400"/>
          </a:p>
          <a:p>
            <a:pPr marL="0" lvl="0" indent="0" algn="ctr" rtl="0">
              <a:spcBef>
                <a:spcPts val="36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47aac937da_0_18"/>
          <p:cNvSpPr txBox="1">
            <a:spLocks noGrp="1"/>
          </p:cNvSpPr>
          <p:nvPr>
            <p:ph type="ctrTitle"/>
          </p:nvPr>
        </p:nvSpPr>
        <p:spPr>
          <a:xfrm>
            <a:off x="914400" y="1733125"/>
            <a:ext cx="10363200" cy="18672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IE"/>
              <a:t>What Do You Think Is The Best Way To Support a Social Transition In School?</a:t>
            </a:r>
            <a:endParaRPr/>
          </a:p>
        </p:txBody>
      </p:sp>
      <p:sp>
        <p:nvSpPr>
          <p:cNvPr id="176" name="Google Shape;176;g47aac937da_0_18"/>
          <p:cNvSpPr txBox="1">
            <a:spLocks noGrp="1"/>
          </p:cNvSpPr>
          <p:nvPr>
            <p:ph type="subTitle" idx="1"/>
          </p:nvPr>
        </p:nvSpPr>
        <p:spPr>
          <a:xfrm>
            <a:off x="2743200" y="5111931"/>
            <a:ext cx="8534400" cy="17526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47aac937da_0_24"/>
          <p:cNvSpPr txBox="1">
            <a:spLocks noGrp="1"/>
          </p:cNvSpPr>
          <p:nvPr>
            <p:ph type="title"/>
          </p:nvPr>
        </p:nvSpPr>
        <p:spPr>
          <a:xfrm>
            <a:off x="609600" y="0"/>
            <a:ext cx="7646100" cy="85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IE" sz="2400"/>
              <a:t>Supporting a Trans Student and Their Family</a:t>
            </a:r>
            <a:endParaRPr sz="2400"/>
          </a:p>
        </p:txBody>
      </p:sp>
      <p:sp>
        <p:nvSpPr>
          <p:cNvPr id="183" name="Google Shape;183;g47aac937da_0_24"/>
          <p:cNvSpPr txBox="1">
            <a:spLocks noGrp="1"/>
          </p:cNvSpPr>
          <p:nvPr>
            <p:ph type="body" idx="1"/>
          </p:nvPr>
        </p:nvSpPr>
        <p:spPr>
          <a:xfrm>
            <a:off x="609600" y="1186475"/>
            <a:ext cx="10900800" cy="4808100"/>
          </a:xfrm>
          <a:prstGeom prst="rect">
            <a:avLst/>
          </a:prstGeom>
        </p:spPr>
        <p:txBody>
          <a:bodyPr spcFirstLastPara="1" wrap="square" lIns="91425" tIns="45700" rIns="91425" bIns="45700" anchor="t" anchorCtr="0">
            <a:noAutofit/>
          </a:bodyPr>
          <a:lstStyle/>
          <a:p>
            <a:pPr marL="457200" lvl="0" indent="-381000" algn="l" rtl="0">
              <a:lnSpc>
                <a:spcPct val="150000"/>
              </a:lnSpc>
              <a:spcBef>
                <a:spcPts val="360"/>
              </a:spcBef>
              <a:spcAft>
                <a:spcPts val="0"/>
              </a:spcAft>
              <a:buSzPts val="2400"/>
              <a:buChar char="●"/>
            </a:pPr>
            <a:r>
              <a:rPr lang="en-IE" sz="2400" dirty="0"/>
              <a:t>If a student discloses it is important to listen, be respectful and don’t panic. </a:t>
            </a:r>
            <a:endParaRPr sz="2400" dirty="0"/>
          </a:p>
          <a:p>
            <a:pPr marL="457200" lvl="0" indent="-381000" algn="l" rtl="0">
              <a:lnSpc>
                <a:spcPct val="150000"/>
              </a:lnSpc>
              <a:spcBef>
                <a:spcPts val="0"/>
              </a:spcBef>
              <a:spcAft>
                <a:spcPts val="0"/>
              </a:spcAft>
              <a:buSzPts val="2400"/>
              <a:buChar char="●"/>
            </a:pPr>
            <a:r>
              <a:rPr lang="en-IE" sz="2400" dirty="0"/>
              <a:t>Ask the student what they would like to do. They might not be ready do anything about this immediately.</a:t>
            </a:r>
            <a:endParaRPr sz="2400" dirty="0"/>
          </a:p>
          <a:p>
            <a:pPr marL="457200" lvl="0" indent="-381000" algn="l" rtl="0">
              <a:lnSpc>
                <a:spcPct val="150000"/>
              </a:lnSpc>
              <a:spcBef>
                <a:spcPts val="0"/>
              </a:spcBef>
              <a:spcAft>
                <a:spcPts val="0"/>
              </a:spcAft>
              <a:buSzPts val="2400"/>
              <a:buChar char="●"/>
            </a:pPr>
            <a:r>
              <a:rPr lang="en-IE" sz="2400" dirty="0"/>
              <a:t>If they are ready to make a social transition then try and arrange a meeting with the family to discuss how they would like to proceed and what a transition plan might look like.</a:t>
            </a:r>
            <a:endParaRPr sz="2400" dirty="0"/>
          </a:p>
          <a:p>
            <a:pPr marL="457200" lvl="0" indent="-381000" algn="l" rtl="0">
              <a:lnSpc>
                <a:spcPct val="150000"/>
              </a:lnSpc>
              <a:spcBef>
                <a:spcPts val="0"/>
              </a:spcBef>
              <a:spcAft>
                <a:spcPts val="0"/>
              </a:spcAft>
              <a:buSzPts val="2400"/>
              <a:buChar char="●"/>
            </a:pPr>
            <a:r>
              <a:rPr lang="en-IE" sz="2400" dirty="0"/>
              <a:t>Remember that parents may be emotional and unsure, they may be experiencing a sense of grief and loss. They may not be ready to accept yet. Compromises might need to be reached.</a:t>
            </a:r>
            <a:endParaRP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1"/>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Transition Plan</a:t>
            </a:r>
            <a:endParaRPr sz="2800"/>
          </a:p>
        </p:txBody>
      </p:sp>
      <p:sp>
        <p:nvSpPr>
          <p:cNvPr id="190" name="Google Shape;190;p21"/>
          <p:cNvSpPr txBox="1">
            <a:spLocks noGrp="1"/>
          </p:cNvSpPr>
          <p:nvPr>
            <p:ph type="body" idx="1"/>
          </p:nvPr>
        </p:nvSpPr>
        <p:spPr>
          <a:xfrm>
            <a:off x="609600" y="1713053"/>
            <a:ext cx="10972800" cy="3703899"/>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220"/>
              <a:buFont typeface="Arial"/>
              <a:buChar char="•"/>
            </a:pPr>
            <a:r>
              <a:rPr lang="en-IE" sz="2220"/>
              <a:t>Important that the student and staff have a realistic expectation of what this might look like</a:t>
            </a:r>
            <a:endParaRPr/>
          </a:p>
          <a:p>
            <a:pPr marL="342900" lvl="0" indent="-201930" algn="l" rtl="0">
              <a:lnSpc>
                <a:spcPct val="90000"/>
              </a:lnSpc>
              <a:spcBef>
                <a:spcPts val="444"/>
              </a:spcBef>
              <a:spcAft>
                <a:spcPts val="0"/>
              </a:spcAft>
              <a:buClr>
                <a:schemeClr val="dk1"/>
              </a:buClr>
              <a:buSzPts val="2220"/>
              <a:buFont typeface="Arial"/>
              <a:buNone/>
            </a:pPr>
            <a:endParaRPr sz="2220"/>
          </a:p>
          <a:p>
            <a:pPr marL="342900" lvl="0" indent="-342900" algn="l" rtl="0">
              <a:lnSpc>
                <a:spcPct val="90000"/>
              </a:lnSpc>
              <a:spcBef>
                <a:spcPts val="444"/>
              </a:spcBef>
              <a:spcAft>
                <a:spcPts val="0"/>
              </a:spcAft>
              <a:buClr>
                <a:schemeClr val="dk1"/>
              </a:buClr>
              <a:buSzPts val="2220"/>
              <a:buFont typeface="Arial"/>
              <a:buChar char="•"/>
            </a:pPr>
            <a:r>
              <a:rPr lang="en-IE" sz="2220"/>
              <a:t>Name and Pronoun</a:t>
            </a:r>
            <a:endParaRPr/>
          </a:p>
          <a:p>
            <a:pPr marL="342900" lvl="0" indent="-201930" algn="l" rtl="0">
              <a:lnSpc>
                <a:spcPct val="90000"/>
              </a:lnSpc>
              <a:spcBef>
                <a:spcPts val="444"/>
              </a:spcBef>
              <a:spcAft>
                <a:spcPts val="0"/>
              </a:spcAft>
              <a:buClr>
                <a:schemeClr val="dk1"/>
              </a:buClr>
              <a:buSzPts val="2220"/>
              <a:buFont typeface="Arial"/>
              <a:buNone/>
            </a:pPr>
            <a:endParaRPr sz="2220"/>
          </a:p>
          <a:p>
            <a:pPr marL="342900" lvl="0" indent="-342900" algn="l" rtl="0">
              <a:lnSpc>
                <a:spcPct val="90000"/>
              </a:lnSpc>
              <a:spcBef>
                <a:spcPts val="444"/>
              </a:spcBef>
              <a:spcAft>
                <a:spcPts val="0"/>
              </a:spcAft>
              <a:buClr>
                <a:schemeClr val="dk1"/>
              </a:buClr>
              <a:buSzPts val="2220"/>
              <a:buFont typeface="Arial"/>
              <a:buChar char="•"/>
            </a:pPr>
            <a:r>
              <a:rPr lang="en-IE" sz="2220"/>
              <a:t>Uniforms</a:t>
            </a:r>
            <a:endParaRPr/>
          </a:p>
          <a:p>
            <a:pPr marL="342900" lvl="0" indent="-201930" algn="l" rtl="0">
              <a:lnSpc>
                <a:spcPct val="90000"/>
              </a:lnSpc>
              <a:spcBef>
                <a:spcPts val="444"/>
              </a:spcBef>
              <a:spcAft>
                <a:spcPts val="0"/>
              </a:spcAft>
              <a:buClr>
                <a:schemeClr val="dk1"/>
              </a:buClr>
              <a:buSzPts val="2220"/>
              <a:buFont typeface="Arial"/>
              <a:buNone/>
            </a:pPr>
            <a:endParaRPr sz="2220"/>
          </a:p>
          <a:p>
            <a:pPr marL="342900" lvl="0" indent="-342900" algn="l" rtl="0">
              <a:lnSpc>
                <a:spcPct val="90000"/>
              </a:lnSpc>
              <a:spcBef>
                <a:spcPts val="444"/>
              </a:spcBef>
              <a:spcAft>
                <a:spcPts val="0"/>
              </a:spcAft>
              <a:buClr>
                <a:schemeClr val="dk1"/>
              </a:buClr>
              <a:buSzPts val="2220"/>
              <a:buFont typeface="Arial"/>
              <a:buChar char="•"/>
            </a:pPr>
            <a:r>
              <a:rPr lang="en-IE" sz="2220"/>
              <a:t>Bathrooms</a:t>
            </a:r>
            <a:endParaRPr/>
          </a:p>
          <a:p>
            <a:pPr marL="342900" lvl="0" indent="-201930" algn="l" rtl="0">
              <a:lnSpc>
                <a:spcPct val="90000"/>
              </a:lnSpc>
              <a:spcBef>
                <a:spcPts val="444"/>
              </a:spcBef>
              <a:spcAft>
                <a:spcPts val="0"/>
              </a:spcAft>
              <a:buClr>
                <a:schemeClr val="dk1"/>
              </a:buClr>
              <a:buSzPts val="2220"/>
              <a:buFont typeface="Arial"/>
              <a:buNone/>
            </a:pPr>
            <a:endParaRPr sz="2220"/>
          </a:p>
          <a:p>
            <a:pPr marL="342900" lvl="0" indent="-342900" algn="l" rtl="0">
              <a:lnSpc>
                <a:spcPct val="90000"/>
              </a:lnSpc>
              <a:spcBef>
                <a:spcPts val="444"/>
              </a:spcBef>
              <a:spcAft>
                <a:spcPts val="0"/>
              </a:spcAft>
              <a:buClr>
                <a:schemeClr val="dk1"/>
              </a:buClr>
              <a:buSzPts val="2220"/>
              <a:buFont typeface="Arial"/>
              <a:buChar char="•"/>
            </a:pPr>
            <a:r>
              <a:rPr lang="en-IE" sz="2220"/>
              <a:t>PE and changing facilities</a:t>
            </a:r>
            <a:endParaRPr sz="2220"/>
          </a:p>
          <a:p>
            <a:pPr marL="0" lvl="0" indent="0" algn="l" rtl="0">
              <a:lnSpc>
                <a:spcPct val="90000"/>
              </a:lnSpc>
              <a:spcBef>
                <a:spcPts val="444"/>
              </a:spcBef>
              <a:spcAft>
                <a:spcPts val="0"/>
              </a:spcAft>
              <a:buSzPts val="1800"/>
              <a:buNone/>
            </a:pPr>
            <a:endParaRPr sz="2220"/>
          </a:p>
          <a:p>
            <a:pPr marL="342900" lvl="0" indent="-201930" algn="l" rtl="0">
              <a:lnSpc>
                <a:spcPct val="90000"/>
              </a:lnSpc>
              <a:spcBef>
                <a:spcPts val="444"/>
              </a:spcBef>
              <a:spcAft>
                <a:spcPts val="0"/>
              </a:spcAft>
              <a:buClr>
                <a:schemeClr val="dk1"/>
              </a:buClr>
              <a:buSzPts val="2220"/>
              <a:buFont typeface="Arial"/>
              <a:buNone/>
            </a:pPr>
            <a:endParaRPr sz="2220"/>
          </a:p>
          <a:p>
            <a:pPr marL="342900" lvl="0" indent="-201930" algn="l" rtl="0">
              <a:lnSpc>
                <a:spcPct val="90000"/>
              </a:lnSpc>
              <a:spcBef>
                <a:spcPts val="444"/>
              </a:spcBef>
              <a:spcAft>
                <a:spcPts val="0"/>
              </a:spcAft>
              <a:buClr>
                <a:schemeClr val="dk1"/>
              </a:buClr>
              <a:buSzPts val="2220"/>
              <a:buNone/>
            </a:pPr>
            <a:endParaRPr sz="222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2"/>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Tahoma"/>
              <a:buNone/>
            </a:pPr>
            <a:r>
              <a:rPr lang="en-IE"/>
              <a:t>Medical Interventions</a:t>
            </a:r>
            <a:endParaRPr/>
          </a:p>
        </p:txBody>
      </p:sp>
      <p:sp>
        <p:nvSpPr>
          <p:cNvPr id="197" name="Google Shape;197;p12"/>
          <p:cNvSpPr txBox="1">
            <a:spLocks noGrp="1"/>
          </p:cNvSpPr>
          <p:nvPr>
            <p:ph type="body" idx="1"/>
          </p:nvPr>
        </p:nvSpPr>
        <p:spPr>
          <a:xfrm>
            <a:off x="702197" y="2056082"/>
            <a:ext cx="10972800" cy="2666389"/>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Char char="•"/>
            </a:pPr>
            <a:r>
              <a:rPr lang="en-IE" sz="2400" dirty="0"/>
              <a:t>Not all trans people embark on medical interventions</a:t>
            </a:r>
            <a:endParaRPr dirty="0"/>
          </a:p>
          <a:p>
            <a:pPr marL="342900" lvl="0" indent="-190500" algn="l" rtl="0">
              <a:lnSpc>
                <a:spcPct val="100000"/>
              </a:lnSpc>
              <a:spcBef>
                <a:spcPts val="480"/>
              </a:spcBef>
              <a:spcAft>
                <a:spcPts val="0"/>
              </a:spcAft>
              <a:buClr>
                <a:schemeClr val="dk1"/>
              </a:buClr>
              <a:buSzPts val="2400"/>
              <a:buNone/>
            </a:pPr>
            <a:endParaRPr sz="2400" dirty="0"/>
          </a:p>
          <a:p>
            <a:pPr marL="342900" lvl="0" indent="-342900" algn="l" rtl="0">
              <a:lnSpc>
                <a:spcPct val="100000"/>
              </a:lnSpc>
              <a:spcBef>
                <a:spcPts val="480"/>
              </a:spcBef>
              <a:spcAft>
                <a:spcPts val="0"/>
              </a:spcAft>
              <a:buClr>
                <a:schemeClr val="dk1"/>
              </a:buClr>
              <a:buSzPts val="2400"/>
              <a:buChar char="•"/>
            </a:pPr>
            <a:r>
              <a:rPr lang="en-IE" sz="2400" dirty="0"/>
              <a:t>School is supporting a social transition only</a:t>
            </a:r>
            <a:endParaRPr dirty="0"/>
          </a:p>
          <a:p>
            <a:pPr marL="342900" lvl="0" indent="-190500" algn="l" rtl="0">
              <a:lnSpc>
                <a:spcPct val="100000"/>
              </a:lnSpc>
              <a:spcBef>
                <a:spcPts val="480"/>
              </a:spcBef>
              <a:spcAft>
                <a:spcPts val="0"/>
              </a:spcAft>
              <a:buClr>
                <a:schemeClr val="dk1"/>
              </a:buClr>
              <a:buSzPts val="2400"/>
              <a:buNone/>
            </a:pPr>
            <a:endParaRPr sz="2400" dirty="0"/>
          </a:p>
          <a:p>
            <a:pPr marL="342900" lvl="0" indent="-342900" algn="l" rtl="0">
              <a:lnSpc>
                <a:spcPct val="100000"/>
              </a:lnSpc>
              <a:spcBef>
                <a:spcPts val="480"/>
              </a:spcBef>
              <a:spcAft>
                <a:spcPts val="0"/>
              </a:spcAft>
              <a:buClr>
                <a:schemeClr val="dk1"/>
              </a:buClr>
              <a:buSzPts val="2400"/>
              <a:buChar char="•"/>
            </a:pPr>
            <a:r>
              <a:rPr lang="en-IE" sz="2400" dirty="0"/>
              <a:t>Not the role of the school to ascertain if this is a phase or not</a:t>
            </a:r>
            <a:endParaRP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2"/>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Tahoma"/>
              <a:buNone/>
            </a:pPr>
            <a:r>
              <a:rPr lang="en-IE" sz="3200"/>
              <a:t>Informing other Students</a:t>
            </a:r>
            <a:endParaRPr sz="3200"/>
          </a:p>
        </p:txBody>
      </p:sp>
      <p:sp>
        <p:nvSpPr>
          <p:cNvPr id="204" name="Google Shape;204;p22"/>
          <p:cNvSpPr txBox="1">
            <a:spLocks noGrp="1"/>
          </p:cNvSpPr>
          <p:nvPr>
            <p:ph type="body" idx="1"/>
          </p:nvPr>
        </p:nvSpPr>
        <p:spPr>
          <a:xfrm>
            <a:off x="609600" y="2032933"/>
            <a:ext cx="10972800" cy="3522916"/>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Font typeface="Arial"/>
              <a:buChar char="•"/>
            </a:pPr>
            <a:r>
              <a:rPr lang="en-IE" sz="2400"/>
              <a:t>Primary objective is to protect the student from bullying and intrusive questions</a:t>
            </a:r>
            <a:endParaRPr/>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342900" algn="l" rtl="0">
              <a:lnSpc>
                <a:spcPct val="100000"/>
              </a:lnSpc>
              <a:spcBef>
                <a:spcPts val="480"/>
              </a:spcBef>
              <a:spcAft>
                <a:spcPts val="0"/>
              </a:spcAft>
              <a:buClr>
                <a:schemeClr val="dk1"/>
              </a:buClr>
              <a:buSzPts val="2400"/>
              <a:buFont typeface="Arial"/>
              <a:buChar char="•"/>
            </a:pPr>
            <a:r>
              <a:rPr lang="en-IE" sz="2400"/>
              <a:t>The transgender student should be consulted prior to speaking with their peers</a:t>
            </a:r>
            <a:endParaRPr/>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342900" algn="l" rtl="0">
              <a:lnSpc>
                <a:spcPct val="100000"/>
              </a:lnSpc>
              <a:spcBef>
                <a:spcPts val="480"/>
              </a:spcBef>
              <a:spcAft>
                <a:spcPts val="0"/>
              </a:spcAft>
              <a:buClr>
                <a:schemeClr val="dk1"/>
              </a:buClr>
              <a:buSzPts val="2400"/>
              <a:buFont typeface="Arial"/>
              <a:buChar char="•"/>
            </a:pPr>
            <a:r>
              <a:rPr lang="en-IE" sz="2400"/>
              <a:t>The transgender student should never be responsible for educating the other students about what it means to be transgender</a:t>
            </a:r>
            <a:endParaRPr/>
          </a:p>
          <a:p>
            <a:pPr marL="342900" lvl="0" indent="-190500" algn="l" rtl="0">
              <a:lnSpc>
                <a:spcPct val="100000"/>
              </a:lnSpc>
              <a:spcBef>
                <a:spcPts val="480"/>
              </a:spcBef>
              <a:spcAft>
                <a:spcPts val="0"/>
              </a:spcAft>
              <a:buClr>
                <a:schemeClr val="dk1"/>
              </a:buClr>
              <a:buSzPts val="2400"/>
              <a:buNone/>
            </a:pP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3"/>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Where do we start? What do we say?</a:t>
            </a:r>
            <a:endParaRPr sz="2800"/>
          </a:p>
        </p:txBody>
      </p:sp>
      <p:sp>
        <p:nvSpPr>
          <p:cNvPr id="211" name="Google Shape;211;p23"/>
          <p:cNvSpPr txBox="1">
            <a:spLocks noGrp="1"/>
          </p:cNvSpPr>
          <p:nvPr>
            <p:ph type="body" idx="1"/>
          </p:nvPr>
        </p:nvSpPr>
        <p:spPr>
          <a:xfrm>
            <a:off x="609600" y="1616243"/>
            <a:ext cx="10972800" cy="4113225"/>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Font typeface="Arial"/>
              <a:buChar char="•"/>
            </a:pPr>
            <a:r>
              <a:rPr lang="en-IE" sz="2400"/>
              <a:t>You will not be explaining what gender diversity is</a:t>
            </a:r>
            <a:endParaRPr/>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342900" algn="l" rtl="0">
              <a:lnSpc>
                <a:spcPct val="100000"/>
              </a:lnSpc>
              <a:spcBef>
                <a:spcPts val="480"/>
              </a:spcBef>
              <a:spcAft>
                <a:spcPts val="0"/>
              </a:spcAft>
              <a:buClr>
                <a:schemeClr val="dk1"/>
              </a:buClr>
              <a:buSzPts val="2400"/>
              <a:buFont typeface="Arial"/>
              <a:buChar char="•"/>
            </a:pPr>
            <a:r>
              <a:rPr lang="en-IE" sz="2400"/>
              <a:t>You will be outlining what changes the other students may observe</a:t>
            </a:r>
            <a:endParaRPr/>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342900" algn="l" rtl="0">
              <a:lnSpc>
                <a:spcPct val="100000"/>
              </a:lnSpc>
              <a:spcBef>
                <a:spcPts val="480"/>
              </a:spcBef>
              <a:spcAft>
                <a:spcPts val="0"/>
              </a:spcAft>
              <a:buClr>
                <a:schemeClr val="dk1"/>
              </a:buClr>
              <a:buSzPts val="2400"/>
              <a:buFont typeface="Arial"/>
              <a:buChar char="•"/>
            </a:pPr>
            <a:r>
              <a:rPr lang="en-IE" sz="2400"/>
              <a:t>You will be looking for support from them</a:t>
            </a:r>
            <a:endParaRPr/>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342900" algn="l" rtl="0">
              <a:lnSpc>
                <a:spcPct val="100000"/>
              </a:lnSpc>
              <a:spcBef>
                <a:spcPts val="480"/>
              </a:spcBef>
              <a:spcAft>
                <a:spcPts val="0"/>
              </a:spcAft>
              <a:buClr>
                <a:schemeClr val="dk1"/>
              </a:buClr>
              <a:buSzPts val="2400"/>
              <a:buFont typeface="Arial"/>
              <a:buChar char="•"/>
            </a:pPr>
            <a:r>
              <a:rPr lang="en-IE" sz="2400"/>
              <a:t>You will be setting out what behaviour is and is not acceptable</a:t>
            </a:r>
            <a:endParaRPr/>
          </a:p>
          <a:p>
            <a:pPr marL="0" lvl="0" indent="0" algn="l" rtl="0">
              <a:lnSpc>
                <a:spcPct val="100000"/>
              </a:lnSpc>
              <a:spcBef>
                <a:spcPts val="480"/>
              </a:spcBef>
              <a:spcAft>
                <a:spcPts val="0"/>
              </a:spcAft>
              <a:buNone/>
            </a:pPr>
            <a:endParaRPr/>
          </a:p>
          <a:p>
            <a:pPr marL="342900" lvl="0" indent="-190500" algn="l" rtl="0">
              <a:lnSpc>
                <a:spcPct val="100000"/>
              </a:lnSpc>
              <a:spcBef>
                <a:spcPts val="480"/>
              </a:spcBef>
              <a:spcAft>
                <a:spcPts val="0"/>
              </a:spcAft>
              <a:buClr>
                <a:schemeClr val="dk1"/>
              </a:buClr>
              <a:buSzPts val="2400"/>
              <a:buNone/>
            </a:pP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How can we prevent Bullying?</a:t>
            </a:r>
            <a:endParaRPr sz="2800"/>
          </a:p>
        </p:txBody>
      </p:sp>
      <p:sp>
        <p:nvSpPr>
          <p:cNvPr id="218" name="Google Shape;218;p24"/>
          <p:cNvSpPr txBox="1">
            <a:spLocks noGrp="1"/>
          </p:cNvSpPr>
          <p:nvPr>
            <p:ph type="body" idx="1"/>
          </p:nvPr>
        </p:nvSpPr>
        <p:spPr>
          <a:xfrm>
            <a:off x="609600" y="1454198"/>
            <a:ext cx="109728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0"/>
              </a:spcBef>
              <a:spcAft>
                <a:spcPts val="0"/>
              </a:spcAft>
              <a:buClr>
                <a:schemeClr val="dk1"/>
              </a:buClr>
              <a:buSzPts val="2400"/>
              <a:buFont typeface="Arial"/>
              <a:buChar char="•"/>
            </a:pPr>
            <a:r>
              <a:rPr lang="en-IE" sz="2400" dirty="0"/>
              <a:t>Ensure that students know that it is rude to ask </a:t>
            </a:r>
            <a:r>
              <a:rPr lang="en-IE" sz="2400" u="sng" dirty="0"/>
              <a:t>anyone </a:t>
            </a:r>
            <a:r>
              <a:rPr lang="en-IE" sz="2400" dirty="0"/>
              <a:t>about surgery or hormones</a:t>
            </a:r>
            <a:endParaRPr dirty="0"/>
          </a:p>
          <a:p>
            <a:pPr marL="342900" lvl="0" indent="-190500" algn="l" rtl="0">
              <a:lnSpc>
                <a:spcPct val="120000"/>
              </a:lnSpc>
              <a:spcBef>
                <a:spcPts val="480"/>
              </a:spcBef>
              <a:spcAft>
                <a:spcPts val="0"/>
              </a:spcAft>
              <a:buClr>
                <a:schemeClr val="dk1"/>
              </a:buClr>
              <a:buSzPts val="2400"/>
              <a:buFont typeface="Arial"/>
              <a:buNone/>
            </a:pPr>
            <a:endParaRPr sz="2400" dirty="0"/>
          </a:p>
          <a:p>
            <a:pPr marL="342900" lvl="0" indent="-342900" algn="l" rtl="0">
              <a:lnSpc>
                <a:spcPct val="120000"/>
              </a:lnSpc>
              <a:spcBef>
                <a:spcPts val="480"/>
              </a:spcBef>
              <a:spcAft>
                <a:spcPts val="0"/>
              </a:spcAft>
              <a:buClr>
                <a:schemeClr val="dk1"/>
              </a:buClr>
              <a:buSzPts val="2400"/>
              <a:buFont typeface="Arial"/>
              <a:buChar char="•"/>
            </a:pPr>
            <a:r>
              <a:rPr lang="en-IE" sz="2400" dirty="0"/>
              <a:t>Acknowledge that a change of name and pronoun will be challenging for everyone, but repeated and purposeful mis-</a:t>
            </a:r>
            <a:r>
              <a:rPr lang="en-IE" sz="2400" dirty="0" err="1"/>
              <a:t>pronouning</a:t>
            </a:r>
            <a:r>
              <a:rPr lang="en-IE" sz="2400" dirty="0"/>
              <a:t> and using the birth name will be deemed bullying </a:t>
            </a:r>
            <a:endParaRPr dirty="0"/>
          </a:p>
          <a:p>
            <a:pPr marL="0" lvl="0" indent="0" algn="l" rtl="0">
              <a:lnSpc>
                <a:spcPct val="120000"/>
              </a:lnSpc>
              <a:spcBef>
                <a:spcPts val="480"/>
              </a:spcBef>
              <a:spcAft>
                <a:spcPts val="0"/>
              </a:spcAft>
              <a:buClr>
                <a:schemeClr val="dk1"/>
              </a:buClr>
              <a:buSzPts val="2400"/>
              <a:buNone/>
            </a:pPr>
            <a:endParaRPr sz="2400" dirty="0"/>
          </a:p>
          <a:p>
            <a:pPr marL="342900" lvl="0" indent="-342900" algn="l" rtl="0">
              <a:lnSpc>
                <a:spcPct val="120000"/>
              </a:lnSpc>
              <a:spcBef>
                <a:spcPts val="480"/>
              </a:spcBef>
              <a:spcAft>
                <a:spcPts val="0"/>
              </a:spcAft>
              <a:buClr>
                <a:schemeClr val="dk1"/>
              </a:buClr>
              <a:buSzPts val="2400"/>
              <a:buFont typeface="Arial"/>
              <a:buChar char="•"/>
            </a:pPr>
            <a:r>
              <a:rPr lang="en-IE" sz="2400" dirty="0"/>
              <a:t>Is there a teacher (or two) who can be approached with any questions that students might have?</a:t>
            </a:r>
            <a:endParaRPr dirty="0"/>
          </a:p>
          <a:p>
            <a:pPr marL="342900" lvl="0" indent="-190500" algn="l" rtl="0">
              <a:lnSpc>
                <a:spcPct val="100000"/>
              </a:lnSpc>
              <a:spcBef>
                <a:spcPts val="480"/>
              </a:spcBef>
              <a:spcAft>
                <a:spcPts val="0"/>
              </a:spcAft>
              <a:buClr>
                <a:schemeClr val="dk1"/>
              </a:buClr>
              <a:buSzPts val="2400"/>
              <a:buNone/>
            </a:pPr>
            <a:endParaRP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0"/>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Tahoma"/>
              <a:buNone/>
            </a:pPr>
            <a:r>
              <a:rPr lang="en-IE"/>
              <a:t>Effect of puberty</a:t>
            </a:r>
            <a:endParaRPr/>
          </a:p>
        </p:txBody>
      </p:sp>
      <p:sp>
        <p:nvSpPr>
          <p:cNvPr id="225" name="Google Shape;225;p10"/>
          <p:cNvSpPr txBox="1">
            <a:spLocks noGrp="1"/>
          </p:cNvSpPr>
          <p:nvPr>
            <p:ph type="body" idx="1"/>
          </p:nvPr>
        </p:nvSpPr>
        <p:spPr>
          <a:xfrm>
            <a:off x="609600" y="1490876"/>
            <a:ext cx="10972800" cy="4273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1632"/>
              <a:buFont typeface="Arial"/>
              <a:buChar char="•"/>
            </a:pPr>
            <a:r>
              <a:rPr lang="en-IE" sz="2400"/>
              <a:t>Female identified developing in a male form: facial hair, voice, muscle, bone structure etc.</a:t>
            </a:r>
            <a:endParaRPr/>
          </a:p>
          <a:p>
            <a:pPr marL="342900" lvl="0" indent="-239268" algn="l" rtl="0">
              <a:lnSpc>
                <a:spcPct val="90000"/>
              </a:lnSpc>
              <a:spcBef>
                <a:spcPts val="400"/>
              </a:spcBef>
              <a:spcAft>
                <a:spcPts val="0"/>
              </a:spcAft>
              <a:buClr>
                <a:schemeClr val="dk1"/>
              </a:buClr>
              <a:buSzPts val="1632"/>
              <a:buFont typeface="Arial"/>
              <a:buNone/>
            </a:pPr>
            <a:endParaRPr sz="2400"/>
          </a:p>
          <a:p>
            <a:pPr marL="342900" lvl="0" indent="-342900" algn="l" rtl="0">
              <a:lnSpc>
                <a:spcPct val="90000"/>
              </a:lnSpc>
              <a:spcBef>
                <a:spcPts val="400"/>
              </a:spcBef>
              <a:spcAft>
                <a:spcPts val="0"/>
              </a:spcAft>
              <a:buClr>
                <a:schemeClr val="dk1"/>
              </a:buClr>
              <a:buSzPts val="1632"/>
              <a:buFont typeface="Arial"/>
              <a:buChar char="•"/>
            </a:pPr>
            <a:r>
              <a:rPr lang="en-IE" sz="2400"/>
              <a:t>Male identified developing in a female form: breasts, menstruation, voice etc.</a:t>
            </a:r>
            <a:endParaRPr/>
          </a:p>
          <a:p>
            <a:pPr marL="342900" lvl="0" indent="-239268" algn="l" rtl="0">
              <a:lnSpc>
                <a:spcPct val="90000"/>
              </a:lnSpc>
              <a:spcBef>
                <a:spcPts val="400"/>
              </a:spcBef>
              <a:spcAft>
                <a:spcPts val="0"/>
              </a:spcAft>
              <a:buClr>
                <a:schemeClr val="dk1"/>
              </a:buClr>
              <a:buSzPts val="1632"/>
              <a:buFont typeface="Arial"/>
              <a:buNone/>
            </a:pPr>
            <a:endParaRPr sz="2400"/>
          </a:p>
          <a:p>
            <a:pPr marL="342900" lvl="0" indent="-342900" algn="l" rtl="0">
              <a:lnSpc>
                <a:spcPct val="90000"/>
              </a:lnSpc>
              <a:spcBef>
                <a:spcPts val="400"/>
              </a:spcBef>
              <a:spcAft>
                <a:spcPts val="0"/>
              </a:spcAft>
              <a:buClr>
                <a:schemeClr val="dk1"/>
              </a:buClr>
              <a:buSzPts val="1632"/>
              <a:buFont typeface="Arial"/>
              <a:buChar char="•"/>
            </a:pPr>
            <a:r>
              <a:rPr lang="en-IE" sz="2400"/>
              <a:t>Brings huge psychological stress, risk of self harm/suicide is much higher in gender incongruent people</a:t>
            </a:r>
            <a:endParaRPr/>
          </a:p>
          <a:p>
            <a:pPr marL="342900" lvl="0" indent="-239268" algn="l" rtl="0">
              <a:lnSpc>
                <a:spcPct val="90000"/>
              </a:lnSpc>
              <a:spcBef>
                <a:spcPts val="400"/>
              </a:spcBef>
              <a:spcAft>
                <a:spcPts val="0"/>
              </a:spcAft>
              <a:buClr>
                <a:schemeClr val="dk1"/>
              </a:buClr>
              <a:buSzPts val="1632"/>
              <a:buFont typeface="Arial"/>
              <a:buNone/>
            </a:pPr>
            <a:endParaRPr sz="2400"/>
          </a:p>
          <a:p>
            <a:pPr marL="342900" lvl="0" indent="-342900" algn="l" rtl="0">
              <a:lnSpc>
                <a:spcPct val="90000"/>
              </a:lnSpc>
              <a:spcBef>
                <a:spcPts val="400"/>
              </a:spcBef>
              <a:spcAft>
                <a:spcPts val="0"/>
              </a:spcAft>
              <a:buClr>
                <a:schemeClr val="dk1"/>
              </a:buClr>
              <a:buSzPts val="1632"/>
              <a:buFont typeface="Arial"/>
              <a:buChar char="•"/>
            </a:pPr>
            <a:r>
              <a:rPr lang="en-IE" sz="2400"/>
              <a:t>Additional stressors: bullying, family rejection</a:t>
            </a:r>
            <a:endParaRPr/>
          </a:p>
          <a:p>
            <a:pPr marL="342900" lvl="0" indent="-139700" algn="l" rtl="0">
              <a:lnSpc>
                <a:spcPct val="100000"/>
              </a:lnSpc>
              <a:spcBef>
                <a:spcPts val="640"/>
              </a:spcBef>
              <a:spcAft>
                <a:spcPts val="0"/>
              </a:spcAft>
              <a:buClr>
                <a:schemeClr val="dk1"/>
              </a:buClr>
              <a:buSzPts val="32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1"/>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Tahoma"/>
              <a:buNone/>
            </a:pPr>
            <a:r>
              <a:rPr lang="en-IE"/>
              <a:t>Common Issues</a:t>
            </a:r>
            <a:endParaRPr/>
          </a:p>
        </p:txBody>
      </p:sp>
      <p:sp>
        <p:nvSpPr>
          <p:cNvPr id="232" name="Google Shape;232;p11"/>
          <p:cNvSpPr txBox="1">
            <a:spLocks noGrp="1"/>
          </p:cNvSpPr>
          <p:nvPr>
            <p:ph type="body" idx="1"/>
          </p:nvPr>
        </p:nvSpPr>
        <p:spPr>
          <a:xfrm>
            <a:off x="609600" y="2252850"/>
            <a:ext cx="10972800" cy="3476618"/>
          </a:xfrm>
          <a:prstGeom prst="rect">
            <a:avLst/>
          </a:prstGeom>
          <a:noFill/>
          <a:ln>
            <a:noFill/>
          </a:ln>
        </p:spPr>
        <p:txBody>
          <a:bodyPr spcFirstLastPara="1" wrap="square" lIns="91425" tIns="45700" rIns="91425" bIns="45700" anchor="t" anchorCtr="0">
            <a:normAutofit/>
          </a:bodyPr>
          <a:lstStyle/>
          <a:p>
            <a:pPr marL="566738" lvl="0" indent="-457200" algn="l" rtl="0">
              <a:lnSpc>
                <a:spcPct val="90000"/>
              </a:lnSpc>
              <a:spcBef>
                <a:spcPts val="0"/>
              </a:spcBef>
              <a:spcAft>
                <a:spcPts val="0"/>
              </a:spcAft>
              <a:buClr>
                <a:schemeClr val="dk1"/>
              </a:buClr>
              <a:buSzPts val="1632"/>
              <a:buChar char="•"/>
            </a:pPr>
            <a:r>
              <a:rPr lang="en-IE" sz="2400"/>
              <a:t>Co-occurring mental health issues</a:t>
            </a:r>
            <a:endParaRPr/>
          </a:p>
          <a:p>
            <a:pPr marL="566738" lvl="0" indent="-353567" algn="l" rtl="0">
              <a:lnSpc>
                <a:spcPct val="90000"/>
              </a:lnSpc>
              <a:spcBef>
                <a:spcPts val="400"/>
              </a:spcBef>
              <a:spcAft>
                <a:spcPts val="0"/>
              </a:spcAft>
              <a:buClr>
                <a:schemeClr val="dk1"/>
              </a:buClr>
              <a:buSzPts val="1632"/>
              <a:buNone/>
            </a:pPr>
            <a:endParaRPr sz="2400"/>
          </a:p>
          <a:p>
            <a:pPr marL="566738" lvl="0" indent="-457200" algn="l" rtl="0">
              <a:lnSpc>
                <a:spcPct val="90000"/>
              </a:lnSpc>
              <a:spcBef>
                <a:spcPts val="400"/>
              </a:spcBef>
              <a:spcAft>
                <a:spcPts val="0"/>
              </a:spcAft>
              <a:buClr>
                <a:schemeClr val="dk1"/>
              </a:buClr>
              <a:buSzPts val="1632"/>
              <a:buChar char="•"/>
            </a:pPr>
            <a:r>
              <a:rPr lang="en-IE" sz="2400"/>
              <a:t>Self harm often plays a significant part</a:t>
            </a:r>
            <a:endParaRPr/>
          </a:p>
          <a:p>
            <a:pPr marL="566738" lvl="0" indent="-353567" algn="l" rtl="0">
              <a:lnSpc>
                <a:spcPct val="90000"/>
              </a:lnSpc>
              <a:spcBef>
                <a:spcPts val="400"/>
              </a:spcBef>
              <a:spcAft>
                <a:spcPts val="0"/>
              </a:spcAft>
              <a:buClr>
                <a:schemeClr val="dk1"/>
              </a:buClr>
              <a:buSzPts val="1632"/>
              <a:buNone/>
            </a:pPr>
            <a:endParaRPr sz="2400"/>
          </a:p>
          <a:p>
            <a:pPr marL="566738" lvl="0" indent="-457200" algn="l" rtl="0">
              <a:lnSpc>
                <a:spcPct val="90000"/>
              </a:lnSpc>
              <a:spcBef>
                <a:spcPts val="400"/>
              </a:spcBef>
              <a:spcAft>
                <a:spcPts val="0"/>
              </a:spcAft>
              <a:buClr>
                <a:schemeClr val="dk1"/>
              </a:buClr>
              <a:buSzPts val="1632"/>
              <a:buChar char="•"/>
            </a:pPr>
            <a:r>
              <a:rPr lang="en-IE" sz="2400"/>
              <a:t>Heightened risk of suicidality </a:t>
            </a:r>
            <a:r>
              <a:rPr lang="en-IE" sz="1600"/>
              <a:t>(Mayock et al. 2009, Mc Neill et al 2013)</a:t>
            </a:r>
            <a:endParaRPr/>
          </a:p>
          <a:p>
            <a:pPr marL="566738" lvl="0" indent="-353567" algn="l" rtl="0">
              <a:lnSpc>
                <a:spcPct val="90000"/>
              </a:lnSpc>
              <a:spcBef>
                <a:spcPts val="400"/>
              </a:spcBef>
              <a:spcAft>
                <a:spcPts val="0"/>
              </a:spcAft>
              <a:buClr>
                <a:schemeClr val="dk1"/>
              </a:buClr>
              <a:buSzPts val="1632"/>
              <a:buNone/>
            </a:pPr>
            <a:endParaRPr sz="2400"/>
          </a:p>
          <a:p>
            <a:pPr marL="566738" lvl="0" indent="-457200" algn="l" rtl="0">
              <a:lnSpc>
                <a:spcPct val="90000"/>
              </a:lnSpc>
              <a:spcBef>
                <a:spcPts val="400"/>
              </a:spcBef>
              <a:spcAft>
                <a:spcPts val="0"/>
              </a:spcAft>
              <a:buClr>
                <a:schemeClr val="dk1"/>
              </a:buClr>
              <a:buSzPts val="1632"/>
              <a:buChar char="•"/>
            </a:pPr>
            <a:r>
              <a:rPr lang="en-IE" sz="2400"/>
              <a:t>Over a quarter of those who identified as Transgender indicated that they had attempted suicide at least once </a:t>
            </a:r>
            <a:r>
              <a:rPr lang="en-IE" sz="1600"/>
              <a:t>(Mayock et al. 2009, Mc Neill et al, 2013)</a:t>
            </a:r>
            <a:endParaRPr/>
          </a:p>
          <a:p>
            <a:pPr marL="566738" lvl="0" indent="-388111" algn="l" rtl="0">
              <a:lnSpc>
                <a:spcPct val="90000"/>
              </a:lnSpc>
              <a:spcBef>
                <a:spcPts val="400"/>
              </a:spcBef>
              <a:spcAft>
                <a:spcPts val="0"/>
              </a:spcAft>
              <a:buClr>
                <a:schemeClr val="dk1"/>
              </a:buClr>
              <a:buSzPts val="1088"/>
              <a:buNone/>
            </a:pPr>
            <a:endParaRPr sz="1600"/>
          </a:p>
          <a:p>
            <a:pPr marL="342900" lvl="0" indent="-165100" algn="l" rtl="0">
              <a:lnSpc>
                <a:spcPct val="100000"/>
              </a:lnSpc>
              <a:spcBef>
                <a:spcPts val="560"/>
              </a:spcBef>
              <a:spcAft>
                <a:spcPts val="0"/>
              </a:spcAft>
              <a:buClr>
                <a:schemeClr val="dk1"/>
              </a:buClr>
              <a:buSzPts val="2800"/>
              <a:buNone/>
            </a:pP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7"/>
          <p:cNvSpPr txBox="1">
            <a:spLocks noGrp="1"/>
          </p:cNvSpPr>
          <p:nvPr>
            <p:ph type="title"/>
          </p:nvPr>
        </p:nvSpPr>
        <p:spPr>
          <a:xfrm>
            <a:off x="609600" y="0"/>
            <a:ext cx="7292100" cy="8502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300"/>
              <a:buFont typeface="Tahoma"/>
              <a:buNone/>
            </a:pPr>
            <a:r>
              <a:rPr lang="en-IE" sz="2400"/>
              <a:t>Is it something that the school must act on?</a:t>
            </a:r>
            <a:endParaRPr sz="2400"/>
          </a:p>
        </p:txBody>
      </p:sp>
      <p:sp>
        <p:nvSpPr>
          <p:cNvPr id="239" name="Google Shape;239;p17"/>
          <p:cNvSpPr txBox="1">
            <a:spLocks noGrp="1"/>
          </p:cNvSpPr>
          <p:nvPr>
            <p:ph type="body" idx="1"/>
          </p:nvPr>
        </p:nvSpPr>
        <p:spPr>
          <a:xfrm>
            <a:off x="609600" y="1616244"/>
            <a:ext cx="10972800" cy="3441894"/>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Clr>
                <a:schemeClr val="accent1"/>
              </a:buClr>
              <a:buSzPts val="3600"/>
              <a:buChar char="•"/>
            </a:pPr>
            <a:r>
              <a:rPr lang="en-IE" sz="3600" b="1">
                <a:solidFill>
                  <a:schemeClr val="accent1"/>
                </a:solidFill>
              </a:rPr>
              <a:t>Yes !</a:t>
            </a:r>
            <a:endParaRPr sz="3600"/>
          </a:p>
          <a:p>
            <a:pPr marL="342900" lvl="0" indent="-190500" algn="l" rtl="0">
              <a:lnSpc>
                <a:spcPct val="100000"/>
              </a:lnSpc>
              <a:spcBef>
                <a:spcPts val="480"/>
              </a:spcBef>
              <a:spcAft>
                <a:spcPts val="0"/>
              </a:spcAft>
              <a:buClr>
                <a:schemeClr val="dk1"/>
              </a:buClr>
              <a:buSzPts val="2400"/>
              <a:buNone/>
            </a:pPr>
            <a:endParaRPr sz="2400"/>
          </a:p>
          <a:p>
            <a:pPr marL="342900" lvl="0" indent="-342900" algn="l" rtl="0">
              <a:lnSpc>
                <a:spcPct val="100000"/>
              </a:lnSpc>
              <a:spcBef>
                <a:spcPts val="480"/>
              </a:spcBef>
              <a:spcAft>
                <a:spcPts val="0"/>
              </a:spcAft>
              <a:buClr>
                <a:schemeClr val="dk1"/>
              </a:buClr>
              <a:buSzPts val="3000"/>
              <a:buFont typeface="Arial"/>
              <a:buChar char="•"/>
            </a:pPr>
            <a:r>
              <a:rPr lang="en-IE" sz="3000"/>
              <a:t>Protected by Equal Status Acts 2000-2015</a:t>
            </a:r>
            <a:endParaRPr sz="3000"/>
          </a:p>
          <a:p>
            <a:pPr marL="342900" lvl="0" indent="-190500" algn="l" rtl="0">
              <a:lnSpc>
                <a:spcPct val="100000"/>
              </a:lnSpc>
              <a:spcBef>
                <a:spcPts val="480"/>
              </a:spcBef>
              <a:spcAft>
                <a:spcPts val="0"/>
              </a:spcAft>
              <a:buClr>
                <a:schemeClr val="dk1"/>
              </a:buClr>
              <a:buSzPts val="2400"/>
              <a:buFont typeface="Arial"/>
              <a:buNone/>
            </a:pPr>
            <a:endParaRPr sz="3000"/>
          </a:p>
          <a:p>
            <a:pPr marL="342900" lvl="0" indent="-342900" algn="l" rtl="0">
              <a:lnSpc>
                <a:spcPct val="100000"/>
              </a:lnSpc>
              <a:spcBef>
                <a:spcPts val="480"/>
              </a:spcBef>
              <a:spcAft>
                <a:spcPts val="0"/>
              </a:spcAft>
              <a:buClr>
                <a:schemeClr val="dk1"/>
              </a:buClr>
              <a:buSzPts val="3000"/>
              <a:buFont typeface="Arial"/>
              <a:buChar char="•"/>
            </a:pPr>
            <a:r>
              <a:rPr lang="en-IE" sz="3000"/>
              <a:t>Protected by Employment and Equality Acts 1998-2015</a:t>
            </a:r>
            <a:endParaRPr sz="3000"/>
          </a:p>
          <a:p>
            <a:pPr marL="342900" lvl="0" indent="-190500" algn="l" rtl="0">
              <a:lnSpc>
                <a:spcPct val="100000"/>
              </a:lnSpc>
              <a:spcBef>
                <a:spcPts val="480"/>
              </a:spcBef>
              <a:spcAft>
                <a:spcPts val="0"/>
              </a:spcAft>
              <a:buClr>
                <a:schemeClr val="dk1"/>
              </a:buClr>
              <a:buSzPts val="2400"/>
              <a:buFont typeface="Arial"/>
              <a:buNone/>
            </a:pPr>
            <a:endParaRPr sz="3000"/>
          </a:p>
          <a:p>
            <a:pPr marL="342900" lvl="0" indent="-342900" algn="l" rtl="0">
              <a:lnSpc>
                <a:spcPct val="100000"/>
              </a:lnSpc>
              <a:spcBef>
                <a:spcPts val="480"/>
              </a:spcBef>
              <a:spcAft>
                <a:spcPts val="0"/>
              </a:spcAft>
              <a:buClr>
                <a:schemeClr val="dk1"/>
              </a:buClr>
              <a:buSzPts val="3000"/>
              <a:buFont typeface="Arial"/>
              <a:buChar char="•"/>
            </a:pPr>
            <a:r>
              <a:rPr lang="en-IE" sz="3000"/>
              <a:t>Protected on both the gender and disability ground</a:t>
            </a:r>
            <a:endParaRPr sz="3000"/>
          </a:p>
          <a:p>
            <a:pPr marL="342900" lvl="0" indent="-190500" algn="l" rtl="0">
              <a:lnSpc>
                <a:spcPct val="100000"/>
              </a:lnSpc>
              <a:spcBef>
                <a:spcPts val="480"/>
              </a:spcBef>
              <a:spcAft>
                <a:spcPts val="0"/>
              </a:spcAft>
              <a:buClr>
                <a:schemeClr val="dk1"/>
              </a:buClr>
              <a:buSzPts val="2400"/>
              <a:buFont typeface="Arial"/>
              <a:buNone/>
            </a:pPr>
            <a:endParaRPr sz="2400"/>
          </a:p>
          <a:p>
            <a:pPr marL="342900" lvl="0" indent="-190500" algn="l" rtl="0">
              <a:lnSpc>
                <a:spcPct val="100000"/>
              </a:lnSpc>
              <a:spcBef>
                <a:spcPts val="480"/>
              </a:spcBef>
              <a:spcAft>
                <a:spcPts val="0"/>
              </a:spcAft>
              <a:buClr>
                <a:schemeClr val="dk1"/>
              </a:buClr>
              <a:buSzPts val="2400"/>
              <a:buNone/>
            </a:pP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8"/>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What is the Gender Ground?</a:t>
            </a:r>
            <a:endParaRPr sz="2800"/>
          </a:p>
        </p:txBody>
      </p:sp>
      <p:sp>
        <p:nvSpPr>
          <p:cNvPr id="246" name="Google Shape;246;p18"/>
          <p:cNvSpPr txBox="1">
            <a:spLocks noGrp="1"/>
          </p:cNvSpPr>
          <p:nvPr>
            <p:ph type="body" idx="1"/>
          </p:nvPr>
        </p:nvSpPr>
        <p:spPr>
          <a:xfrm>
            <a:off x="609600" y="2449621"/>
            <a:ext cx="10972800" cy="2133954"/>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00000"/>
              </a:lnSpc>
              <a:spcBef>
                <a:spcPts val="0"/>
              </a:spcBef>
              <a:spcAft>
                <a:spcPts val="0"/>
              </a:spcAft>
              <a:buClr>
                <a:schemeClr val="dk1"/>
              </a:buClr>
              <a:buSzPts val="3000"/>
              <a:buFont typeface="Arial"/>
              <a:buChar char="•"/>
            </a:pPr>
            <a:r>
              <a:rPr lang="en-IE" sz="3000"/>
              <a:t>Established by the Court of Justice of the EU</a:t>
            </a:r>
            <a:endParaRPr sz="3000"/>
          </a:p>
          <a:p>
            <a:pPr marL="0" lvl="0" indent="0" algn="l" rtl="0">
              <a:lnSpc>
                <a:spcPct val="100000"/>
              </a:lnSpc>
              <a:spcBef>
                <a:spcPts val="480"/>
              </a:spcBef>
              <a:spcAft>
                <a:spcPts val="0"/>
              </a:spcAft>
              <a:buClr>
                <a:schemeClr val="dk1"/>
              </a:buClr>
              <a:buSzPts val="2400"/>
              <a:buNone/>
            </a:pPr>
            <a:endParaRPr sz="3000"/>
          </a:p>
          <a:p>
            <a:pPr marL="342900" lvl="0" indent="-342900" algn="l" rtl="0">
              <a:lnSpc>
                <a:spcPct val="100000"/>
              </a:lnSpc>
              <a:spcBef>
                <a:spcPts val="480"/>
              </a:spcBef>
              <a:spcAft>
                <a:spcPts val="0"/>
              </a:spcAft>
              <a:buClr>
                <a:schemeClr val="dk1"/>
              </a:buClr>
              <a:buSzPts val="3000"/>
              <a:buFont typeface="Arial"/>
              <a:buChar char="•"/>
            </a:pPr>
            <a:r>
              <a:rPr lang="en-IE" sz="3000"/>
              <a:t>A person cannot be subject to less favourable treatment because of their gender identity than someone who is not transgender</a:t>
            </a:r>
            <a:endParaRPr sz="3000"/>
          </a:p>
          <a:p>
            <a:pPr marL="342900" lvl="0" indent="-190500" algn="l" rtl="0">
              <a:lnSpc>
                <a:spcPct val="100000"/>
              </a:lnSpc>
              <a:spcBef>
                <a:spcPts val="480"/>
              </a:spcBef>
              <a:spcAft>
                <a:spcPts val="0"/>
              </a:spcAft>
              <a:buClr>
                <a:schemeClr val="dk1"/>
              </a:buClr>
              <a:buSzPts val="2400"/>
              <a:buNone/>
            </a:pPr>
            <a:endParaRPr sz="3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9"/>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What is the Disability Ground?</a:t>
            </a:r>
            <a:endParaRPr sz="2800"/>
          </a:p>
        </p:txBody>
      </p:sp>
      <p:sp>
        <p:nvSpPr>
          <p:cNvPr id="252" name="Google Shape;252;p19"/>
          <p:cNvSpPr txBox="1">
            <a:spLocks noGrp="1"/>
          </p:cNvSpPr>
          <p:nvPr>
            <p:ph type="body" idx="1"/>
          </p:nvPr>
        </p:nvSpPr>
        <p:spPr>
          <a:xfrm>
            <a:off x="609600" y="1998208"/>
            <a:ext cx="10972800" cy="3198825"/>
          </a:xfrm>
          <a:prstGeom prst="rect">
            <a:avLst/>
          </a:prstGeom>
          <a:no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2400"/>
              <a:buFont typeface="Arial"/>
              <a:buChar char="•"/>
            </a:pPr>
            <a:r>
              <a:rPr lang="en-IE" sz="2400"/>
              <a:t>In this context includes a range of physical and psychological conditions</a:t>
            </a:r>
            <a:endParaRPr/>
          </a:p>
          <a:p>
            <a:pPr marL="342900" lvl="0" indent="-342900" algn="l" rtl="0">
              <a:lnSpc>
                <a:spcPct val="150000"/>
              </a:lnSpc>
              <a:spcBef>
                <a:spcPts val="480"/>
              </a:spcBef>
              <a:spcAft>
                <a:spcPts val="0"/>
              </a:spcAft>
              <a:buClr>
                <a:schemeClr val="dk1"/>
              </a:buClr>
              <a:buSzPts val="2400"/>
              <a:buFont typeface="Arial"/>
              <a:buChar char="•"/>
            </a:pPr>
            <a:r>
              <a:rPr lang="en-IE" sz="2400"/>
              <a:t>Gender dysphoria is a recognised medical condition</a:t>
            </a:r>
            <a:endParaRPr/>
          </a:p>
          <a:p>
            <a:pPr marL="342900" lvl="0" indent="-342900" algn="l" rtl="0">
              <a:lnSpc>
                <a:spcPct val="150000"/>
              </a:lnSpc>
              <a:spcBef>
                <a:spcPts val="480"/>
              </a:spcBef>
              <a:spcAft>
                <a:spcPts val="0"/>
              </a:spcAft>
              <a:buClr>
                <a:schemeClr val="dk1"/>
              </a:buClr>
              <a:buSzPts val="2400"/>
              <a:buFont typeface="Arial"/>
              <a:buChar char="•"/>
            </a:pPr>
            <a:r>
              <a:rPr lang="en-IE" sz="2400"/>
              <a:t>Obligation for service provider to provide reasonable accommodations</a:t>
            </a:r>
            <a:endParaRPr/>
          </a:p>
          <a:p>
            <a:pPr marL="342900" lvl="0" indent="-342900" algn="l" rtl="0">
              <a:lnSpc>
                <a:spcPct val="150000"/>
              </a:lnSpc>
              <a:spcBef>
                <a:spcPts val="480"/>
              </a:spcBef>
              <a:spcAft>
                <a:spcPts val="0"/>
              </a:spcAft>
              <a:buClr>
                <a:schemeClr val="dk1"/>
              </a:buClr>
              <a:buSzPts val="2400"/>
              <a:buFont typeface="Arial"/>
              <a:buChar char="•"/>
            </a:pPr>
            <a:r>
              <a:rPr lang="en-IE" sz="2400"/>
              <a:t>Not the function of the school to ascertain whether or not the student is transgender</a:t>
            </a:r>
            <a:endParaRPr/>
          </a:p>
          <a:p>
            <a:pPr marL="342900" lvl="0" indent="-190500" algn="l" rtl="0">
              <a:lnSpc>
                <a:spcPct val="100000"/>
              </a:lnSpc>
              <a:spcBef>
                <a:spcPts val="480"/>
              </a:spcBef>
              <a:spcAft>
                <a:spcPts val="0"/>
              </a:spcAft>
              <a:buClr>
                <a:schemeClr val="dk1"/>
              </a:buClr>
              <a:buSzPts val="2400"/>
              <a:buNone/>
            </a:pP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7"/>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Gender Recognition Legislation</a:t>
            </a:r>
            <a:endParaRPr sz="2800"/>
          </a:p>
        </p:txBody>
      </p:sp>
      <p:sp>
        <p:nvSpPr>
          <p:cNvPr id="259" name="Google Shape;259;p27"/>
          <p:cNvSpPr txBox="1">
            <a:spLocks noGrp="1"/>
          </p:cNvSpPr>
          <p:nvPr>
            <p:ph type="body" idx="1"/>
          </p:nvPr>
        </p:nvSpPr>
        <p:spPr>
          <a:xfrm>
            <a:off x="609600" y="1998209"/>
            <a:ext cx="10972800" cy="377756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0"/>
              </a:spcBef>
              <a:spcAft>
                <a:spcPts val="0"/>
              </a:spcAft>
              <a:buClr>
                <a:schemeClr val="dk1"/>
              </a:buClr>
              <a:buSzPts val="2400"/>
              <a:buFont typeface="Arial"/>
              <a:buChar char="•"/>
            </a:pPr>
            <a:r>
              <a:rPr lang="en-IE" sz="2400"/>
              <a:t>The Gender Recognition Certificate (GRC) can be used to obtain a new birth certificate</a:t>
            </a:r>
            <a:endParaRPr/>
          </a:p>
          <a:p>
            <a:pPr marL="342900" lvl="0" indent="-342900" algn="l" rtl="0">
              <a:lnSpc>
                <a:spcPct val="120000"/>
              </a:lnSpc>
              <a:spcBef>
                <a:spcPts val="480"/>
              </a:spcBef>
              <a:spcAft>
                <a:spcPts val="0"/>
              </a:spcAft>
              <a:buClr>
                <a:schemeClr val="dk1"/>
              </a:buClr>
              <a:buSzPts val="2400"/>
              <a:buFont typeface="Arial"/>
              <a:buChar char="•"/>
            </a:pPr>
            <a:r>
              <a:rPr lang="en-IE" sz="2400"/>
              <a:t>People who have a GRC have a new legal gender status ‘for all purposes’</a:t>
            </a:r>
            <a:endParaRPr/>
          </a:p>
          <a:p>
            <a:pPr marL="342900" lvl="0" indent="-342900" algn="l" rtl="0">
              <a:lnSpc>
                <a:spcPct val="120000"/>
              </a:lnSpc>
              <a:spcBef>
                <a:spcPts val="480"/>
              </a:spcBef>
              <a:spcAft>
                <a:spcPts val="0"/>
              </a:spcAft>
              <a:buClr>
                <a:schemeClr val="dk1"/>
              </a:buClr>
              <a:buSzPts val="2400"/>
              <a:buFont typeface="Arial"/>
              <a:buChar char="•"/>
            </a:pPr>
            <a:r>
              <a:rPr lang="en-IE" sz="2400"/>
              <a:t>It is not necessary to have had any medical treatment to be granted a GRC if over 18</a:t>
            </a:r>
            <a:endParaRPr/>
          </a:p>
          <a:p>
            <a:pPr marL="342900" lvl="0" indent="-342900" algn="l" rtl="0">
              <a:lnSpc>
                <a:spcPct val="120000"/>
              </a:lnSpc>
              <a:spcBef>
                <a:spcPts val="480"/>
              </a:spcBef>
              <a:spcAft>
                <a:spcPts val="0"/>
              </a:spcAft>
              <a:buClr>
                <a:schemeClr val="dk1"/>
              </a:buClr>
              <a:buSzPts val="2400"/>
              <a:buFont typeface="Arial"/>
              <a:buChar char="•"/>
            </a:pPr>
            <a:r>
              <a:rPr lang="en-IE" sz="2400"/>
              <a:t>16 &amp; 17 year olds can obtain a GRC with the support of their parents</a:t>
            </a:r>
            <a:endParaRPr/>
          </a:p>
          <a:p>
            <a:pPr marL="342900" lvl="0" indent="-342900" algn="l" rtl="0">
              <a:lnSpc>
                <a:spcPct val="120000"/>
              </a:lnSpc>
              <a:spcBef>
                <a:spcPts val="480"/>
              </a:spcBef>
              <a:spcAft>
                <a:spcPts val="0"/>
              </a:spcAft>
              <a:buClr>
                <a:schemeClr val="dk1"/>
              </a:buClr>
              <a:buSzPts val="2400"/>
              <a:buFont typeface="Arial"/>
              <a:buChar char="•"/>
            </a:pPr>
            <a:r>
              <a:rPr lang="en-IE" sz="2400"/>
              <a:t>Under 16s are not recognised in the Act</a:t>
            </a: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5"/>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Frequently asked Questions</a:t>
            </a:r>
            <a:endParaRPr sz="2800"/>
          </a:p>
        </p:txBody>
      </p:sp>
      <p:sp>
        <p:nvSpPr>
          <p:cNvPr id="266" name="Google Shape;266;p25"/>
          <p:cNvSpPr txBox="1">
            <a:spLocks noGrp="1"/>
          </p:cNvSpPr>
          <p:nvPr>
            <p:ph type="body" idx="1"/>
          </p:nvPr>
        </p:nvSpPr>
        <p:spPr>
          <a:xfrm>
            <a:off x="609600" y="995850"/>
            <a:ext cx="10972800" cy="46590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10000"/>
              </a:lnSpc>
              <a:spcBef>
                <a:spcPts val="0"/>
              </a:spcBef>
              <a:spcAft>
                <a:spcPts val="0"/>
              </a:spcAft>
              <a:buClr>
                <a:schemeClr val="dk1"/>
              </a:buClr>
              <a:buSzPts val="2400"/>
              <a:buFont typeface="Arial"/>
              <a:buChar char="•"/>
            </a:pPr>
            <a:r>
              <a:rPr lang="en-IE" sz="2400"/>
              <a:t>Is it necessary to inform the entire school?</a:t>
            </a:r>
            <a:endParaRPr sz="2400"/>
          </a:p>
          <a:p>
            <a:pPr marL="0" lvl="0" indent="0" algn="l" rtl="0">
              <a:lnSpc>
                <a:spcPct val="110000"/>
              </a:lnSpc>
              <a:spcBef>
                <a:spcPts val="480"/>
              </a:spcBef>
              <a:spcAft>
                <a:spcPts val="0"/>
              </a:spcAft>
              <a:buClr>
                <a:schemeClr val="dk1"/>
              </a:buClr>
              <a:buSzPts val="2400"/>
              <a:buFont typeface="Arial"/>
              <a:buNone/>
            </a:pPr>
            <a:endParaRPr sz="2400"/>
          </a:p>
          <a:p>
            <a:pPr marL="342900" lvl="0" indent="-342900" algn="l" rtl="0">
              <a:lnSpc>
                <a:spcPct val="110000"/>
              </a:lnSpc>
              <a:spcBef>
                <a:spcPts val="480"/>
              </a:spcBef>
              <a:spcAft>
                <a:spcPts val="0"/>
              </a:spcAft>
              <a:buClr>
                <a:schemeClr val="dk1"/>
              </a:buClr>
              <a:buSzPts val="2400"/>
              <a:buFont typeface="Arial"/>
              <a:buChar char="•"/>
            </a:pPr>
            <a:r>
              <a:rPr lang="en-IE" sz="2400"/>
              <a:t>Is it not more advisable to move to a co-educational school?</a:t>
            </a:r>
            <a:endParaRPr sz="2400"/>
          </a:p>
          <a:p>
            <a:pPr marL="0" lvl="0" indent="0" algn="l" rtl="0">
              <a:lnSpc>
                <a:spcPct val="110000"/>
              </a:lnSpc>
              <a:spcBef>
                <a:spcPts val="480"/>
              </a:spcBef>
              <a:spcAft>
                <a:spcPts val="0"/>
              </a:spcAft>
              <a:buNone/>
            </a:pPr>
            <a:endParaRPr sz="2400"/>
          </a:p>
          <a:p>
            <a:pPr marL="457200" lvl="0" indent="-381000" algn="l" rtl="0">
              <a:lnSpc>
                <a:spcPct val="110000"/>
              </a:lnSpc>
              <a:spcBef>
                <a:spcPts val="480"/>
              </a:spcBef>
              <a:spcAft>
                <a:spcPts val="0"/>
              </a:spcAft>
              <a:buSzPts val="2400"/>
              <a:buChar char="•"/>
            </a:pPr>
            <a:r>
              <a:rPr lang="en-IE" sz="2400"/>
              <a:t>What about overnight trips?</a:t>
            </a:r>
            <a:endParaRPr sz="2400"/>
          </a:p>
          <a:p>
            <a:pPr marL="342900" lvl="0" indent="-190500" algn="l" rtl="0">
              <a:lnSpc>
                <a:spcPct val="110000"/>
              </a:lnSpc>
              <a:spcBef>
                <a:spcPts val="480"/>
              </a:spcBef>
              <a:spcAft>
                <a:spcPts val="0"/>
              </a:spcAft>
              <a:buClr>
                <a:schemeClr val="dk1"/>
              </a:buClr>
              <a:buSzPts val="2400"/>
              <a:buFont typeface="Arial"/>
              <a:buNone/>
            </a:pPr>
            <a:endParaRPr sz="2400"/>
          </a:p>
          <a:p>
            <a:pPr marL="342900" lvl="0" indent="-342900" algn="l" rtl="0">
              <a:lnSpc>
                <a:spcPct val="110000"/>
              </a:lnSpc>
              <a:spcBef>
                <a:spcPts val="480"/>
              </a:spcBef>
              <a:spcAft>
                <a:spcPts val="0"/>
              </a:spcAft>
              <a:buClr>
                <a:schemeClr val="dk1"/>
              </a:buClr>
              <a:buSzPts val="2400"/>
              <a:buFont typeface="Arial"/>
              <a:buChar char="•"/>
            </a:pPr>
            <a:r>
              <a:rPr lang="en-IE" sz="2400"/>
              <a:t>What if the parents are divorced or separated and not in agreement?</a:t>
            </a:r>
            <a:endParaRPr/>
          </a:p>
          <a:p>
            <a:pPr marL="342900" lvl="0" indent="-190500" algn="l" rtl="0">
              <a:lnSpc>
                <a:spcPct val="110000"/>
              </a:lnSpc>
              <a:spcBef>
                <a:spcPts val="480"/>
              </a:spcBef>
              <a:spcAft>
                <a:spcPts val="0"/>
              </a:spcAft>
              <a:buClr>
                <a:schemeClr val="dk1"/>
              </a:buClr>
              <a:buSzPts val="2400"/>
              <a:buFont typeface="Arial"/>
              <a:buNone/>
            </a:pPr>
            <a:endParaRPr sz="2400"/>
          </a:p>
          <a:p>
            <a:pPr marL="342900" lvl="0" indent="-342900" algn="l" rtl="0">
              <a:lnSpc>
                <a:spcPct val="110000"/>
              </a:lnSpc>
              <a:spcBef>
                <a:spcPts val="480"/>
              </a:spcBef>
              <a:spcAft>
                <a:spcPts val="0"/>
              </a:spcAft>
              <a:buClr>
                <a:schemeClr val="dk1"/>
              </a:buClr>
              <a:buSzPts val="2400"/>
              <a:buFont typeface="Arial"/>
              <a:buChar char="•"/>
            </a:pPr>
            <a:r>
              <a:rPr lang="en-IE" sz="2400"/>
              <a:t>What supports will be needed for non-binary students?</a:t>
            </a:r>
            <a:endParaRPr/>
          </a:p>
          <a:p>
            <a:pPr marL="342900" lvl="0" indent="-190500" algn="l" rtl="0">
              <a:lnSpc>
                <a:spcPct val="110000"/>
              </a:lnSpc>
              <a:spcBef>
                <a:spcPts val="480"/>
              </a:spcBef>
              <a:spcAft>
                <a:spcPts val="0"/>
              </a:spcAft>
              <a:buClr>
                <a:schemeClr val="dk1"/>
              </a:buClr>
              <a:buSzPts val="2400"/>
              <a:buFont typeface="Arial"/>
              <a:buNone/>
            </a:pPr>
            <a:endParaRPr sz="2400"/>
          </a:p>
          <a:p>
            <a:pPr marL="342900" lvl="0" indent="-342900" algn="l" rtl="0">
              <a:lnSpc>
                <a:spcPct val="110000"/>
              </a:lnSpc>
              <a:spcBef>
                <a:spcPts val="480"/>
              </a:spcBef>
              <a:spcAft>
                <a:spcPts val="0"/>
              </a:spcAft>
              <a:buClr>
                <a:schemeClr val="dk1"/>
              </a:buClr>
              <a:buSzPts val="2400"/>
              <a:buFont typeface="Arial"/>
              <a:buChar char="•"/>
            </a:pPr>
            <a:r>
              <a:rPr lang="en-IE" sz="2400"/>
              <a:t>Is a Deed Poll necessary to facilitate a name change?</a:t>
            </a:r>
            <a:endParaRPr/>
          </a:p>
          <a:p>
            <a:pPr marL="0" lvl="0" indent="0" algn="l" rtl="0">
              <a:lnSpc>
                <a:spcPct val="110000"/>
              </a:lnSpc>
              <a:spcBef>
                <a:spcPts val="480"/>
              </a:spcBef>
              <a:spcAft>
                <a:spcPts val="0"/>
              </a:spcAft>
              <a:buClr>
                <a:schemeClr val="dk1"/>
              </a:buClr>
              <a:buSzPts val="2400"/>
              <a:buNone/>
            </a:pPr>
            <a:endParaRPr sz="2400"/>
          </a:p>
          <a:p>
            <a:pPr marL="342900" lvl="0" indent="-190500" algn="l" rtl="0">
              <a:lnSpc>
                <a:spcPct val="90000"/>
              </a:lnSpc>
              <a:spcBef>
                <a:spcPts val="480"/>
              </a:spcBef>
              <a:spcAft>
                <a:spcPts val="0"/>
              </a:spcAft>
              <a:buClr>
                <a:schemeClr val="dk1"/>
              </a:buClr>
              <a:buSzPts val="2400"/>
              <a:buNone/>
            </a:pP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6"/>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Frequently asked Questions</a:t>
            </a:r>
            <a:endParaRPr sz="2800"/>
          </a:p>
        </p:txBody>
      </p:sp>
      <p:sp>
        <p:nvSpPr>
          <p:cNvPr id="273" name="Google Shape;273;p26"/>
          <p:cNvSpPr txBox="1">
            <a:spLocks noGrp="1"/>
          </p:cNvSpPr>
          <p:nvPr>
            <p:ph type="body" idx="1"/>
          </p:nvPr>
        </p:nvSpPr>
        <p:spPr>
          <a:xfrm>
            <a:off x="609600" y="2090805"/>
            <a:ext cx="10972800" cy="3117803"/>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0"/>
              </a:spcBef>
              <a:spcAft>
                <a:spcPts val="0"/>
              </a:spcAft>
              <a:buClr>
                <a:schemeClr val="dk1"/>
              </a:buClr>
              <a:buSzPts val="2400"/>
              <a:buFont typeface="Arial"/>
              <a:buChar char="•"/>
            </a:pPr>
            <a:r>
              <a:rPr lang="en-IE" sz="2400"/>
              <a:t>How can we support the siblings of a transgender student?</a:t>
            </a:r>
            <a:endParaRPr/>
          </a:p>
          <a:p>
            <a:pPr marL="342900" lvl="0" indent="-190500" algn="l" rtl="0">
              <a:lnSpc>
                <a:spcPct val="120000"/>
              </a:lnSpc>
              <a:spcBef>
                <a:spcPts val="480"/>
              </a:spcBef>
              <a:spcAft>
                <a:spcPts val="0"/>
              </a:spcAft>
              <a:buClr>
                <a:schemeClr val="dk1"/>
              </a:buClr>
              <a:buSzPts val="2400"/>
              <a:buFont typeface="Arial"/>
              <a:buNone/>
            </a:pPr>
            <a:endParaRPr sz="2400"/>
          </a:p>
          <a:p>
            <a:pPr marL="342900" lvl="0" indent="-342900" algn="l" rtl="0">
              <a:lnSpc>
                <a:spcPct val="120000"/>
              </a:lnSpc>
              <a:spcBef>
                <a:spcPts val="480"/>
              </a:spcBef>
              <a:spcAft>
                <a:spcPts val="0"/>
              </a:spcAft>
              <a:buClr>
                <a:schemeClr val="dk1"/>
              </a:buClr>
              <a:buSzPts val="2400"/>
              <a:buFont typeface="Arial"/>
              <a:buChar char="•"/>
            </a:pPr>
            <a:r>
              <a:rPr lang="en-IE" sz="2400"/>
              <a:t>What if a parent of another student makes a complaint?</a:t>
            </a:r>
            <a:endParaRPr/>
          </a:p>
          <a:p>
            <a:pPr marL="342900" lvl="0" indent="-190500" algn="l" rtl="0">
              <a:lnSpc>
                <a:spcPct val="120000"/>
              </a:lnSpc>
              <a:spcBef>
                <a:spcPts val="480"/>
              </a:spcBef>
              <a:spcAft>
                <a:spcPts val="0"/>
              </a:spcAft>
              <a:buClr>
                <a:schemeClr val="dk1"/>
              </a:buClr>
              <a:buSzPts val="2400"/>
              <a:buFont typeface="Arial"/>
              <a:buNone/>
            </a:pPr>
            <a:endParaRPr sz="2400"/>
          </a:p>
          <a:p>
            <a:pPr marL="342900" lvl="0" indent="-342900" algn="l" rtl="0">
              <a:lnSpc>
                <a:spcPct val="120000"/>
              </a:lnSpc>
              <a:spcBef>
                <a:spcPts val="480"/>
              </a:spcBef>
              <a:spcAft>
                <a:spcPts val="0"/>
              </a:spcAft>
              <a:buClr>
                <a:schemeClr val="dk1"/>
              </a:buClr>
              <a:buSzPts val="2400"/>
              <a:buFont typeface="Arial"/>
              <a:buChar char="•"/>
            </a:pPr>
            <a:r>
              <a:rPr lang="en-IE" sz="2400"/>
              <a:t>Does the school have a duty to inform the parents of other students if it is not widely known that a student is transgender?</a:t>
            </a:r>
            <a:endParaRPr/>
          </a:p>
          <a:p>
            <a:pPr marL="342900" lvl="0" indent="-190500" algn="l" rtl="0">
              <a:lnSpc>
                <a:spcPct val="100000"/>
              </a:lnSpc>
              <a:spcBef>
                <a:spcPts val="480"/>
              </a:spcBef>
              <a:spcAft>
                <a:spcPts val="0"/>
              </a:spcAft>
              <a:buClr>
                <a:schemeClr val="dk1"/>
              </a:buClr>
              <a:buSzPts val="2400"/>
              <a:buNone/>
            </a:pP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47aac937da_0_36"/>
          <p:cNvSpPr txBox="1">
            <a:spLocks noGrp="1"/>
          </p:cNvSpPr>
          <p:nvPr>
            <p:ph type="title"/>
          </p:nvPr>
        </p:nvSpPr>
        <p:spPr>
          <a:xfrm>
            <a:off x="609600" y="0"/>
            <a:ext cx="6882000" cy="85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280" name="Google Shape;280;g47aac937da_0_36"/>
          <p:cNvSpPr txBox="1">
            <a:spLocks noGrp="1"/>
          </p:cNvSpPr>
          <p:nvPr>
            <p:ph type="body" idx="1"/>
          </p:nvPr>
        </p:nvSpPr>
        <p:spPr>
          <a:xfrm>
            <a:off x="609600" y="1616243"/>
            <a:ext cx="10972800" cy="4526100"/>
          </a:xfrm>
          <a:prstGeom prst="rect">
            <a:avLst/>
          </a:prstGeom>
        </p:spPr>
        <p:txBody>
          <a:bodyPr spcFirstLastPara="1" wrap="square" lIns="91425" tIns="45700" rIns="91425" bIns="45700" anchor="t" anchorCtr="0">
            <a:noAutofit/>
          </a:bodyPr>
          <a:lstStyle/>
          <a:p>
            <a:pPr marL="0" lvl="0" indent="0" algn="ctr" rtl="0">
              <a:spcBef>
                <a:spcPts val="360"/>
              </a:spcBef>
              <a:spcAft>
                <a:spcPts val="0"/>
              </a:spcAft>
              <a:buNone/>
            </a:pPr>
            <a:endParaRPr sz="4800" b="1"/>
          </a:p>
          <a:p>
            <a:pPr marL="0" lvl="0" indent="0" algn="ctr" rtl="0">
              <a:spcBef>
                <a:spcPts val="360"/>
              </a:spcBef>
              <a:spcAft>
                <a:spcPts val="0"/>
              </a:spcAft>
              <a:buNone/>
            </a:pPr>
            <a:endParaRPr sz="4800" b="1"/>
          </a:p>
        </p:txBody>
      </p:sp>
      <p:pic>
        <p:nvPicPr>
          <p:cNvPr id="281" name="Google Shape;281;g47aac937da_0_36"/>
          <p:cNvPicPr preferRelativeResize="0"/>
          <p:nvPr/>
        </p:nvPicPr>
        <p:blipFill>
          <a:blip r:embed="rId3">
            <a:alphaModFix/>
          </a:blip>
          <a:stretch>
            <a:fillRect/>
          </a:stretch>
        </p:blipFill>
        <p:spPr>
          <a:xfrm>
            <a:off x="0" y="0"/>
            <a:ext cx="12192001" cy="68579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8"/>
          <p:cNvSpPr txBox="1">
            <a:spLocks noGrp="1"/>
          </p:cNvSpPr>
          <p:nvPr>
            <p:ph type="title"/>
          </p:nvPr>
        </p:nvSpPr>
        <p:spPr>
          <a:xfrm>
            <a:off x="609600" y="0"/>
            <a:ext cx="6882064" cy="8502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Tahoma"/>
              <a:buNone/>
            </a:pPr>
            <a:r>
              <a:rPr lang="en-IE" sz="2800"/>
              <a:t>How to contact us</a:t>
            </a:r>
            <a:endParaRPr sz="2800"/>
          </a:p>
        </p:txBody>
      </p:sp>
      <p:sp>
        <p:nvSpPr>
          <p:cNvPr id="288" name="Google Shape;288;p28"/>
          <p:cNvSpPr txBox="1">
            <a:spLocks noGrp="1"/>
          </p:cNvSpPr>
          <p:nvPr>
            <p:ph type="body" idx="1"/>
          </p:nvPr>
        </p:nvSpPr>
        <p:spPr>
          <a:xfrm>
            <a:off x="609600" y="1616243"/>
            <a:ext cx="10972800" cy="45261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dk1"/>
              </a:buClr>
              <a:buSzPts val="3200"/>
              <a:buChar char="•"/>
            </a:pPr>
            <a:r>
              <a:rPr lang="en-IE"/>
              <a:t>Hannah Solley, Family Support &amp; Education Officer</a:t>
            </a:r>
            <a:endParaRPr/>
          </a:p>
          <a:p>
            <a:pPr marL="342900" lvl="0" indent="-139700" algn="ctr" rtl="0">
              <a:lnSpc>
                <a:spcPct val="100000"/>
              </a:lnSpc>
              <a:spcBef>
                <a:spcPts val="640"/>
              </a:spcBef>
              <a:spcAft>
                <a:spcPts val="0"/>
              </a:spcAft>
              <a:buClr>
                <a:schemeClr val="dk1"/>
              </a:buClr>
              <a:buSzPts val="3200"/>
              <a:buNone/>
            </a:pPr>
            <a:endParaRPr/>
          </a:p>
          <a:p>
            <a:pPr marL="342900" lvl="0" indent="-342900" algn="ctr" rtl="0">
              <a:lnSpc>
                <a:spcPct val="100000"/>
              </a:lnSpc>
              <a:spcBef>
                <a:spcPts val="640"/>
              </a:spcBef>
              <a:spcAft>
                <a:spcPts val="0"/>
              </a:spcAft>
              <a:buClr>
                <a:schemeClr val="dk1"/>
              </a:buClr>
              <a:buSzPts val="3200"/>
              <a:buChar char="•"/>
            </a:pPr>
            <a:r>
              <a:rPr lang="en-IE"/>
              <a:t>087 063 7933</a:t>
            </a:r>
            <a:endParaRPr/>
          </a:p>
          <a:p>
            <a:pPr marL="342900" lvl="0" indent="-139700" algn="ctr" rtl="0">
              <a:lnSpc>
                <a:spcPct val="100000"/>
              </a:lnSpc>
              <a:spcBef>
                <a:spcPts val="640"/>
              </a:spcBef>
              <a:spcAft>
                <a:spcPts val="0"/>
              </a:spcAft>
              <a:buClr>
                <a:schemeClr val="dk1"/>
              </a:buClr>
              <a:buSzPts val="3200"/>
              <a:buNone/>
            </a:pPr>
            <a:endParaRPr/>
          </a:p>
          <a:p>
            <a:pPr marL="342900" lvl="0" indent="-342900" algn="ctr" rtl="0">
              <a:lnSpc>
                <a:spcPct val="100000"/>
              </a:lnSpc>
              <a:spcBef>
                <a:spcPts val="640"/>
              </a:spcBef>
              <a:spcAft>
                <a:spcPts val="0"/>
              </a:spcAft>
              <a:buClr>
                <a:schemeClr val="dk1"/>
              </a:buClr>
              <a:buSzPts val="3200"/>
              <a:buChar char="•"/>
            </a:pPr>
            <a:r>
              <a:rPr lang="en-IE" u="sng">
                <a:solidFill>
                  <a:schemeClr val="hlink"/>
                </a:solidFill>
                <a:hlinkClick r:id="rId3"/>
              </a:rPr>
              <a:t>hannah@teni.ie</a:t>
            </a:r>
            <a:endParaRPr/>
          </a:p>
          <a:p>
            <a:pPr marL="342900" lvl="0" indent="-139700" algn="ctr" rtl="0">
              <a:lnSpc>
                <a:spcPct val="100000"/>
              </a:lnSpc>
              <a:spcBef>
                <a:spcPts val="640"/>
              </a:spcBef>
              <a:spcAft>
                <a:spcPts val="0"/>
              </a:spcAft>
              <a:buClr>
                <a:schemeClr val="dk1"/>
              </a:buClr>
              <a:buSzPts val="3200"/>
              <a:buNone/>
            </a:pPr>
            <a:endParaRPr/>
          </a:p>
          <a:p>
            <a:pPr marL="342900" lvl="0" indent="-342900" algn="ctr" rtl="0">
              <a:lnSpc>
                <a:spcPct val="100000"/>
              </a:lnSpc>
              <a:spcBef>
                <a:spcPts val="640"/>
              </a:spcBef>
              <a:spcAft>
                <a:spcPts val="0"/>
              </a:spcAft>
              <a:buClr>
                <a:schemeClr val="dk1"/>
              </a:buClr>
              <a:buSzPts val="3200"/>
              <a:buChar char="•"/>
            </a:pPr>
            <a:r>
              <a:rPr lang="en-IE" u="sng">
                <a:solidFill>
                  <a:schemeClr val="hlink"/>
                </a:solidFill>
                <a:hlinkClick r:id="rId4"/>
              </a:rPr>
              <a:t>office@teni.ie</a:t>
            </a:r>
            <a:endParaRPr/>
          </a:p>
        </p:txBody>
      </p:sp>
    </p:spTree>
  </p:cSld>
  <p:clrMapOvr>
    <a:masterClrMapping/>
  </p:clrMapOvr>
</p:sld>
</file>

<file path=ppt/theme/theme1.xml><?xml version="1.0" encoding="utf-8"?>
<a:theme xmlns:a="http://schemas.openxmlformats.org/drawingml/2006/main" name="TENI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FC1756-B222-47D5-A834-175D9E7E5DDF}"/>
</file>

<file path=customXml/itemProps2.xml><?xml version="1.0" encoding="utf-8"?>
<ds:datastoreItem xmlns:ds="http://schemas.openxmlformats.org/officeDocument/2006/customXml" ds:itemID="{BFA5886A-F3EE-4B0C-81EB-D1183043101D}">
  <ds:schemaRefs>
    <ds:schemaRef ds:uri="http://schemas.microsoft.com/sharepoint/v3/contenttype/forms"/>
  </ds:schemaRefs>
</ds:datastoreItem>
</file>

<file path=customXml/itemProps3.xml><?xml version="1.0" encoding="utf-8"?>
<ds:datastoreItem xmlns:ds="http://schemas.openxmlformats.org/officeDocument/2006/customXml" ds:itemID="{5E42C7B9-4CC6-4CE7-B715-4C565C3D104D}">
  <ds:schemaRefs>
    <ds:schemaRef ds:uri="http://schemas.microsoft.com/office/2006/metadata/properties"/>
    <ds:schemaRef ds:uri="http://schemas.microsoft.com/office/infopath/2007/PartnerControls"/>
    <ds:schemaRef ds:uri="http://schemas.microsoft.com/sharepoint/v3"/>
    <ds:schemaRef ds:uri="http://schemas.microsoft.com/sharepoint/v3/fields"/>
    <ds:schemaRef ds:uri="01d9a2ad-257b-435a-9783-6313bfb5c4aa"/>
  </ds:schemaRefs>
</ds:datastoreItem>
</file>

<file path=docProps/app.xml><?xml version="1.0" encoding="utf-8"?>
<Properties xmlns="http://schemas.openxmlformats.org/officeDocument/2006/extended-properties" xmlns:vt="http://schemas.openxmlformats.org/officeDocument/2006/docPropsVTypes">
  <TotalTime>1</TotalTime>
  <Words>2950</Words>
  <Application>Microsoft Office PowerPoint</Application>
  <PresentationFormat>Widescreen</PresentationFormat>
  <Paragraphs>216</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Tahoma</vt:lpstr>
      <vt:lpstr>Calibri</vt:lpstr>
      <vt:lpstr>TENI theme</vt:lpstr>
      <vt:lpstr> </vt:lpstr>
      <vt:lpstr>Transgender Equality Network Ireland</vt:lpstr>
      <vt:lpstr>Transgender Equality Network Ireland</vt:lpstr>
      <vt:lpstr>Family Support and Education Officer</vt:lpstr>
      <vt:lpstr>Definitions &amp; Language </vt:lpstr>
      <vt:lpstr>  Sex vs. Gender: What’s The Difference? </vt:lpstr>
      <vt:lpstr>Gender, sex &amp; sexuality</vt:lpstr>
      <vt:lpstr>Terminology</vt:lpstr>
      <vt:lpstr>Non-binary identities</vt:lpstr>
      <vt:lpstr>There are more of us than you think!</vt:lpstr>
      <vt:lpstr>Transition</vt:lpstr>
      <vt:lpstr>What Do You Think Is The Best Way To Support a Social Transition In School?</vt:lpstr>
      <vt:lpstr>Supporting a Trans Student and Their Family</vt:lpstr>
      <vt:lpstr>Transition Plan</vt:lpstr>
      <vt:lpstr>Medical Interventions</vt:lpstr>
      <vt:lpstr>Informing other Students</vt:lpstr>
      <vt:lpstr>Where do we start? What do we say?</vt:lpstr>
      <vt:lpstr>How can we prevent Bullying?</vt:lpstr>
      <vt:lpstr>Effect of puberty</vt:lpstr>
      <vt:lpstr>Common Issues</vt:lpstr>
      <vt:lpstr>Is it something that the school must act on?</vt:lpstr>
      <vt:lpstr>What is the Gender Ground?</vt:lpstr>
      <vt:lpstr>What is the Disability Ground?</vt:lpstr>
      <vt:lpstr>Gender Recognition Legislation</vt:lpstr>
      <vt:lpstr>Frequently asked Questions</vt:lpstr>
      <vt:lpstr>Frequently asked Questions</vt:lpstr>
      <vt:lpstr>PowerPoint Presentation</vt:lpstr>
      <vt:lpstr>How to 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Catherine Cross</dc:creator>
  <cp:lastModifiedBy>Paula Fitzpatrick (ETBI)</cp:lastModifiedBy>
  <cp:revision>2</cp:revision>
  <dcterms:created xsi:type="dcterms:W3CDTF">2018-02-07T15:08:38Z</dcterms:created>
  <dcterms:modified xsi:type="dcterms:W3CDTF">2020-01-27T16:17:58Z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ies>
</file>