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360" r:id="rId5"/>
    <p:sldId id="557" r:id="rId6"/>
    <p:sldId id="529" r:id="rId7"/>
    <p:sldId id="530" r:id="rId8"/>
    <p:sldId id="553" r:id="rId9"/>
    <p:sldId id="532" r:id="rId10"/>
    <p:sldId id="533" r:id="rId11"/>
    <p:sldId id="534" r:id="rId12"/>
    <p:sldId id="535" r:id="rId13"/>
    <p:sldId id="542" r:id="rId14"/>
    <p:sldId id="541" r:id="rId15"/>
    <p:sldId id="536" r:id="rId16"/>
    <p:sldId id="537" r:id="rId17"/>
    <p:sldId id="538" r:id="rId18"/>
    <p:sldId id="539" r:id="rId19"/>
    <p:sldId id="559" r:id="rId20"/>
    <p:sldId id="554" r:id="rId21"/>
    <p:sldId id="564" r:id="rId22"/>
    <p:sldId id="540" r:id="rId23"/>
    <p:sldId id="563" r:id="rId24"/>
    <p:sldId id="556" r:id="rId25"/>
    <p:sldId id="544" r:id="rId26"/>
    <p:sldId id="545" r:id="rId27"/>
    <p:sldId id="546" r:id="rId28"/>
    <p:sldId id="547" r:id="rId29"/>
    <p:sldId id="548" r:id="rId30"/>
    <p:sldId id="549" r:id="rId31"/>
    <p:sldId id="550" r:id="rId32"/>
    <p:sldId id="551" r:id="rId33"/>
    <p:sldId id="462" r:id="rId34"/>
    <p:sldId id="484" r:id="rId35"/>
    <p:sldId id="562" r:id="rId36"/>
    <p:sldId id="513" r:id="rId37"/>
    <p:sldId id="566" r:id="rId38"/>
    <p:sldId id="561" r:id="rId39"/>
    <p:sldId id="506" r:id="rId40"/>
    <p:sldId id="560" r:id="rId41"/>
    <p:sldId id="558" r:id="rId42"/>
  </p:sldIdLst>
  <p:sldSz cx="9144000" cy="6858000" type="screen4x3"/>
  <p:notesSz cx="6858000" cy="17716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A584B81-4C0C-4C52-B799-0F0FC08C30F6}">
          <p14:sldIdLst/>
        </p14:section>
        <p14:section name="Overview of the Work of Education Committee" id="{5CD91C5A-A4DE-4F2A-ACEE-F907ECF20066}">
          <p14:sldIdLst/>
        </p14:section>
        <p14:section name="Functions as set out in the Code of Practice" id="{E545FC37-D529-4519-8A50-A6975A0108BE}">
          <p14:sldIdLst/>
        </p14:section>
        <p14:section name="Ways of Working" id="{A66DDA73-93F1-48E0-A3EC-2365FAE0421B}">
          <p14:sldIdLst/>
        </p14:section>
        <p14:section name="Policy on the Continuum" id="{CFAB3817-A44C-4166-80FC-FA13DB46E468}">
          <p14:sldIdLst/>
        </p14:section>
        <p14:section name="ITE" id="{89356237-B109-41D0-9F03-BF655CB577D6}">
          <p14:sldIdLst/>
        </p14:section>
        <p14:section name="Review and Accreditation" id="{941D7949-22F9-4DF9-A51C-803DE79B66D5}">
          <p14:sldIdLst/>
        </p14:section>
        <p14:section name="Entry Requirements" id="{F45E1AA7-BC2F-4E0C-B7B8-BE558E949B3C}">
          <p14:sldIdLst/>
        </p14:section>
        <p14:section name="Cosán" id="{8C19D261-0EAD-4CC3-9AE3-813FF8B48B8D}">
          <p14:sldIdLst>
            <p14:sldId id="360"/>
            <p14:sldId id="557"/>
            <p14:sldId id="529"/>
            <p14:sldId id="530"/>
            <p14:sldId id="553"/>
            <p14:sldId id="532"/>
            <p14:sldId id="533"/>
            <p14:sldId id="534"/>
            <p14:sldId id="535"/>
            <p14:sldId id="542"/>
            <p14:sldId id="541"/>
            <p14:sldId id="536"/>
            <p14:sldId id="537"/>
            <p14:sldId id="538"/>
            <p14:sldId id="539"/>
            <p14:sldId id="559"/>
            <p14:sldId id="554"/>
            <p14:sldId id="564"/>
            <p14:sldId id="540"/>
            <p14:sldId id="563"/>
            <p14:sldId id="556"/>
            <p14:sldId id="544"/>
            <p14:sldId id="545"/>
            <p14:sldId id="546"/>
            <p14:sldId id="547"/>
            <p14:sldId id="548"/>
            <p14:sldId id="549"/>
            <p14:sldId id="550"/>
            <p14:sldId id="551"/>
            <p14:sldId id="462"/>
            <p14:sldId id="484"/>
            <p14:sldId id="562"/>
            <p14:sldId id="513"/>
            <p14:sldId id="566"/>
            <p14:sldId id="561"/>
            <p14:sldId id="506"/>
            <p14:sldId id="560"/>
            <p14:sldId id="558"/>
          </p14:sldIdLst>
        </p14:section>
        <p14:section name="Droichead" id="{12643183-1A6B-4030-84D2-119D46B49ADD}">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5">
          <p15:clr>
            <a:srgbClr val="A4A3A4"/>
          </p15:clr>
        </p15:guide>
        <p15:guide id="2" pos="2209">
          <p15:clr>
            <a:srgbClr val="A4A3A4"/>
          </p15:clr>
        </p15:guide>
        <p15:guide id="3" orient="horz" pos="3127">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33"/>
    <a:srgbClr val="CC0033"/>
    <a:srgbClr val="FF00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17" autoAdjust="0"/>
    <p:restoredTop sz="94660"/>
  </p:normalViewPr>
  <p:slideViewPr>
    <p:cSldViewPr snapToGrid="0">
      <p:cViewPr varScale="1">
        <p:scale>
          <a:sx n="49" d="100"/>
          <a:sy n="49" d="100"/>
        </p:scale>
        <p:origin x="1302" y="54"/>
      </p:cViewPr>
      <p:guideLst>
        <p:guide orient="horz" pos="2160"/>
        <p:guide pos="2880"/>
      </p:guideLst>
    </p:cSldViewPr>
  </p:slideViewPr>
  <p:notesTextViewPr>
    <p:cViewPr>
      <p:scale>
        <a:sx n="3" d="2"/>
        <a:sy n="3" d="2"/>
      </p:scale>
      <p:origin x="0" y="0"/>
    </p:cViewPr>
  </p:notesTextViewPr>
  <p:notesViewPr>
    <p:cSldViewPr snapToGrid="0">
      <p:cViewPr>
        <p:scale>
          <a:sx n="1" d="2"/>
          <a:sy n="1" d="2"/>
        </p:scale>
        <p:origin x="0" y="0"/>
      </p:cViewPr>
      <p:guideLst>
        <p:guide orient="horz" pos="2905"/>
        <p:guide pos="2209"/>
        <p:guide orient="horz" pos="3127"/>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Fitzpatrick (ETBI)" userId="752344f7-f9bc-4602-a149-6ce00e4e3c6f" providerId="ADAL" clId="{87A4E531-F784-494A-A02F-35CCE54B4326}"/>
    <pc:docChg chg="custSel modSld">
      <pc:chgData name="Paula Fitzpatrick (ETBI)" userId="752344f7-f9bc-4602-a149-6ce00e4e3c6f" providerId="ADAL" clId="{87A4E531-F784-494A-A02F-35CCE54B4326}" dt="2020-01-29T00:02:20.574" v="0" actId="27636"/>
      <pc:docMkLst>
        <pc:docMk/>
      </pc:docMkLst>
      <pc:sldChg chg="modSp">
        <pc:chgData name="Paula Fitzpatrick (ETBI)" userId="752344f7-f9bc-4602-a149-6ce00e4e3c6f" providerId="ADAL" clId="{87A4E531-F784-494A-A02F-35CCE54B4326}" dt="2020-01-29T00:02:20.574" v="0" actId="27636"/>
        <pc:sldMkLst>
          <pc:docMk/>
          <pc:sldMk cId="480636141" sldId="532"/>
        </pc:sldMkLst>
        <pc:spChg chg="mod">
          <ac:chgData name="Paula Fitzpatrick (ETBI)" userId="752344f7-f9bc-4602-a149-6ce00e4e3c6f" providerId="ADAL" clId="{87A4E531-F784-494A-A02F-35CCE54B4326}" dt="2020-01-29T00:02:20.574" v="0" actId="27636"/>
          <ac:spMkLst>
            <pc:docMk/>
            <pc:sldMk cId="480636141" sldId="532"/>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14DE9-1BC5-48EA-BB94-6AFB312371E0}" type="doc">
      <dgm:prSet loTypeId="urn:microsoft.com/office/officeart/2005/8/layout/radial6" loCatId="cycle" qsTypeId="urn:microsoft.com/office/officeart/2005/8/quickstyle/simple1" qsCatId="simple" csTypeId="urn:microsoft.com/office/officeart/2005/8/colors/colorful3" csCatId="colorful" phldr="1"/>
      <dgm:spPr>
        <a:scene3d>
          <a:camera prst="orthographicFront">
            <a:rot lat="0" lon="0" rev="0"/>
          </a:camera>
          <a:lightRig rig="glow" dir="t">
            <a:rot lat="0" lon="0" rev="4800000"/>
          </a:lightRig>
        </a:scene3d>
      </dgm:spPr>
      <dgm:t>
        <a:bodyPr/>
        <a:lstStyle/>
        <a:p>
          <a:endParaRPr lang="en-GB"/>
        </a:p>
      </dgm:t>
    </dgm:pt>
    <dgm:pt modelId="{1FC5CA00-5AB6-4DAD-8D03-7183CAB2E94C}">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800" b="1"/>
            <a:t>Professional Autonomy/ Responsibility</a:t>
          </a:r>
        </a:p>
      </dgm:t>
    </dgm:pt>
    <dgm:pt modelId="{20F378E6-C4B7-4121-9C65-13E65D81CE23}" type="parTrans" cxnId="{70CFD2EA-4085-4452-A1A5-0F1FB3E52A3C}">
      <dgm:prSet/>
      <dgm:spPr>
        <a:scene3d>
          <a:camera prst="orthographicFront"/>
          <a:lightRig rig="threePt" dir="t"/>
        </a:scene3d>
        <a:sp3d>
          <a:bevelT/>
        </a:sp3d>
      </dgm:spPr>
      <dgm:t>
        <a:bodyPr/>
        <a:lstStyle/>
        <a:p>
          <a:endParaRPr lang="en-GB" sz="1800" b="1">
            <a:solidFill>
              <a:schemeClr val="bg1"/>
            </a:solidFill>
          </a:endParaRPr>
        </a:p>
      </dgm:t>
    </dgm:pt>
    <dgm:pt modelId="{D1D8E6FA-2A1E-4844-8D67-C81FA1B69D04}" type="sibTrans" cxnId="{70CFD2EA-4085-4452-A1A5-0F1FB3E52A3C}">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94D7B8B1-3945-4F3E-B1FC-5EF217C1CF0C}">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800" b="1"/>
            <a:t>Flexibility</a:t>
          </a:r>
        </a:p>
      </dgm:t>
    </dgm:pt>
    <dgm:pt modelId="{2145A345-A80B-4679-92BD-41D43F14DE29}" type="parTrans" cxnId="{456B8F3E-8544-4F13-9309-33E535004E2A}">
      <dgm:prSet/>
      <dgm:spPr>
        <a:scene3d>
          <a:camera prst="orthographicFront"/>
          <a:lightRig rig="threePt" dir="t"/>
        </a:scene3d>
        <a:sp3d>
          <a:bevelT/>
        </a:sp3d>
      </dgm:spPr>
      <dgm:t>
        <a:bodyPr/>
        <a:lstStyle/>
        <a:p>
          <a:endParaRPr lang="en-GB" sz="1800" b="1">
            <a:solidFill>
              <a:schemeClr val="bg1"/>
            </a:solidFill>
          </a:endParaRPr>
        </a:p>
      </dgm:t>
    </dgm:pt>
    <dgm:pt modelId="{75F4BCC7-32C0-440E-B696-A6BABA52932D}" type="sibTrans" cxnId="{456B8F3E-8544-4F13-9309-33E535004E2A}">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AFF7DE6E-A2C8-4211-B9DD-B9D86A85E183}">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800" b="1"/>
            <a:t>Accessibility</a:t>
          </a:r>
        </a:p>
      </dgm:t>
    </dgm:pt>
    <dgm:pt modelId="{498ABA62-FBDB-44C7-A191-6CD4D33F0607}" type="parTrans" cxnId="{3BC27E69-8FA2-41F3-9022-AE3AF2C0C6D8}">
      <dgm:prSet/>
      <dgm:spPr>
        <a:scene3d>
          <a:camera prst="orthographicFront"/>
          <a:lightRig rig="threePt" dir="t"/>
        </a:scene3d>
        <a:sp3d>
          <a:bevelT/>
        </a:sp3d>
      </dgm:spPr>
      <dgm:t>
        <a:bodyPr/>
        <a:lstStyle/>
        <a:p>
          <a:endParaRPr lang="en-GB" sz="1800" b="1">
            <a:solidFill>
              <a:schemeClr val="bg1"/>
            </a:solidFill>
          </a:endParaRPr>
        </a:p>
      </dgm:t>
    </dgm:pt>
    <dgm:pt modelId="{4695F911-8141-44CB-B4A8-23C6887092F7}" type="sibTrans" cxnId="{3BC27E69-8FA2-41F3-9022-AE3AF2C0C6D8}">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9CFFDE2F-040D-4D3F-8117-B79D4B2936FA}">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600" b="1"/>
            <a:t>Acknowledgement</a:t>
          </a:r>
        </a:p>
      </dgm:t>
    </dgm:pt>
    <dgm:pt modelId="{227D3ADB-2E76-4467-9BEB-6D18040AA5F3}" type="parTrans" cxnId="{241ECD56-08E7-4F3C-8B9E-CB4E6F0076AD}">
      <dgm:prSet/>
      <dgm:spPr>
        <a:scene3d>
          <a:camera prst="orthographicFront"/>
          <a:lightRig rig="threePt" dir="t"/>
        </a:scene3d>
        <a:sp3d>
          <a:bevelT/>
        </a:sp3d>
      </dgm:spPr>
      <dgm:t>
        <a:bodyPr/>
        <a:lstStyle/>
        <a:p>
          <a:endParaRPr lang="en-GB" sz="1800" b="1">
            <a:solidFill>
              <a:schemeClr val="bg1"/>
            </a:solidFill>
          </a:endParaRPr>
        </a:p>
      </dgm:t>
    </dgm:pt>
    <dgm:pt modelId="{B1696805-C414-4087-AD9D-324BDEEF9D59}" type="sibTrans" cxnId="{241ECD56-08E7-4F3C-8B9E-CB4E6F0076AD}">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33D2258F-AB68-49CC-86ED-C46686187FD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700" b="1"/>
            <a:t>Relevance &amp; Quality</a:t>
          </a:r>
        </a:p>
      </dgm:t>
    </dgm:pt>
    <dgm:pt modelId="{A3269A4D-75CF-488E-A36A-CC0E45F791F6}" type="parTrans" cxnId="{ABA09EF2-3CD6-4FDD-A419-3B68CD194FE1}">
      <dgm:prSet/>
      <dgm:spPr>
        <a:scene3d>
          <a:camera prst="orthographicFront"/>
          <a:lightRig rig="threePt" dir="t"/>
        </a:scene3d>
        <a:sp3d>
          <a:bevelT/>
        </a:sp3d>
      </dgm:spPr>
      <dgm:t>
        <a:bodyPr/>
        <a:lstStyle/>
        <a:p>
          <a:endParaRPr lang="en-GB" sz="1800" b="1">
            <a:solidFill>
              <a:schemeClr val="bg1"/>
            </a:solidFill>
          </a:endParaRPr>
        </a:p>
      </dgm:t>
    </dgm:pt>
    <dgm:pt modelId="{24CD03BE-2EAB-4FA3-B6F7-44E49C2B32B6}" type="sibTrans" cxnId="{ABA09EF2-3CD6-4FDD-A419-3B68CD194FE1}">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5390DAD2-F020-41E4-BF99-E509645FE01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1800" b="1"/>
            <a:t>Impact</a:t>
          </a:r>
        </a:p>
      </dgm:t>
    </dgm:pt>
    <dgm:pt modelId="{2C6B8991-6685-43A6-A32B-4850E62AC9DB}" type="parTrans" cxnId="{A52E3E66-5F3F-41B7-B0C4-21E52E534E21}">
      <dgm:prSet/>
      <dgm:spPr>
        <a:scene3d>
          <a:camera prst="orthographicFront"/>
          <a:lightRig rig="threePt" dir="t"/>
        </a:scene3d>
        <a:sp3d>
          <a:bevelT/>
        </a:sp3d>
      </dgm:spPr>
      <dgm:t>
        <a:bodyPr/>
        <a:lstStyle/>
        <a:p>
          <a:endParaRPr lang="en-GB" sz="1800" b="1">
            <a:solidFill>
              <a:schemeClr val="bg1"/>
            </a:solidFill>
          </a:endParaRPr>
        </a:p>
      </dgm:t>
    </dgm:pt>
    <dgm:pt modelId="{A252F067-EE54-4BF4-BD3C-9EABA1BC3772}" type="sibTrans" cxnId="{A52E3E66-5F3F-41B7-B0C4-21E52E534E21}">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GB" sz="1800" b="1">
            <a:solidFill>
              <a:schemeClr val="bg1"/>
            </a:solidFill>
          </a:endParaRPr>
        </a:p>
      </dgm:t>
    </dgm:pt>
    <dgm:pt modelId="{5EE1432B-9A4E-491A-83F4-9030362D1363}">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sz="2000" b="1"/>
            <a:t>Core Principles</a:t>
          </a:r>
          <a:endParaRPr lang="en-GB" sz="2000" b="1" i="1"/>
        </a:p>
      </dgm:t>
    </dgm:pt>
    <dgm:pt modelId="{745FDE3D-A0B2-4704-826E-BE526578F92F}" type="sibTrans" cxnId="{EAB38FB0-0A93-4BFD-865A-9B0CC4ACBE0E}">
      <dgm:prSet/>
      <dgm:spPr/>
      <dgm:t>
        <a:bodyPr/>
        <a:lstStyle/>
        <a:p>
          <a:endParaRPr lang="en-GB" sz="1800" b="1">
            <a:solidFill>
              <a:schemeClr val="bg1"/>
            </a:solidFill>
          </a:endParaRPr>
        </a:p>
      </dgm:t>
    </dgm:pt>
    <dgm:pt modelId="{9F2E1B95-5A2A-4007-9F27-D6A23425587D}" type="parTrans" cxnId="{EAB38FB0-0A93-4BFD-865A-9B0CC4ACBE0E}">
      <dgm:prSet/>
      <dgm:spPr/>
      <dgm:t>
        <a:bodyPr/>
        <a:lstStyle/>
        <a:p>
          <a:endParaRPr lang="en-GB" sz="1800" b="1">
            <a:solidFill>
              <a:schemeClr val="bg1"/>
            </a:solidFill>
          </a:endParaRPr>
        </a:p>
      </dgm:t>
    </dgm:pt>
    <dgm:pt modelId="{11B7D421-F255-4B04-B446-5CEA16957D50}" type="pres">
      <dgm:prSet presAssocID="{56114DE9-1BC5-48EA-BB94-6AFB312371E0}" presName="Name0" presStyleCnt="0">
        <dgm:presLayoutVars>
          <dgm:chMax val="1"/>
          <dgm:dir/>
          <dgm:animLvl val="ctr"/>
          <dgm:resizeHandles val="exact"/>
        </dgm:presLayoutVars>
      </dgm:prSet>
      <dgm:spPr/>
    </dgm:pt>
    <dgm:pt modelId="{6FE2D6CF-8620-438F-83D6-47F3C4AED902}" type="pres">
      <dgm:prSet presAssocID="{5EE1432B-9A4E-491A-83F4-9030362D1363}" presName="centerShape" presStyleLbl="node0" presStyleIdx="0" presStyleCnt="1" custLinFactNeighborX="3827" custLinFactNeighborY="-3203"/>
      <dgm:spPr/>
    </dgm:pt>
    <dgm:pt modelId="{FF2802F6-05F2-41C1-A799-8602A1A61CCF}" type="pres">
      <dgm:prSet presAssocID="{1FC5CA00-5AB6-4DAD-8D03-7183CAB2E94C}" presName="node" presStyleLbl="node1" presStyleIdx="0" presStyleCnt="6" custScaleX="172800" custScaleY="107018" custRadScaleRad="108639" custRadScaleInc="20810">
        <dgm:presLayoutVars>
          <dgm:bulletEnabled val="1"/>
        </dgm:presLayoutVars>
      </dgm:prSet>
      <dgm:spPr/>
    </dgm:pt>
    <dgm:pt modelId="{1C2143ED-C54D-4A97-9782-DDA8F93017EE}" type="pres">
      <dgm:prSet presAssocID="{1FC5CA00-5AB6-4DAD-8D03-7183CAB2E94C}"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61F3835-7ADD-4821-9EE6-B22C7421BC74}" type="pres">
      <dgm:prSet presAssocID="{D1D8E6FA-2A1E-4844-8D67-C81FA1B69D04}" presName="sibTrans" presStyleLbl="sibTrans2D1" presStyleIdx="0" presStyleCnt="6"/>
      <dgm:spPr/>
    </dgm:pt>
    <dgm:pt modelId="{B72CEA72-3B6F-46EE-9CE0-7D3DA281080B}" type="pres">
      <dgm:prSet presAssocID="{94D7B8B1-3945-4F3E-B1FC-5EF217C1CF0C}" presName="node" presStyleLbl="node1" presStyleIdx="1" presStyleCnt="6" custScaleX="141056" custScaleY="80007" custRadScaleRad="129013" custRadScaleInc="35986">
        <dgm:presLayoutVars>
          <dgm:bulletEnabled val="1"/>
        </dgm:presLayoutVars>
      </dgm:prSet>
      <dgm:spPr/>
    </dgm:pt>
    <dgm:pt modelId="{950A969A-52F4-41F8-8C6B-7D7793077046}" type="pres">
      <dgm:prSet presAssocID="{94D7B8B1-3945-4F3E-B1FC-5EF217C1CF0C}"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C1FB2779-C257-493A-A9AB-744D07EAB930}" type="pres">
      <dgm:prSet presAssocID="{75F4BCC7-32C0-440E-B696-A6BABA52932D}" presName="sibTrans" presStyleLbl="sibTrans2D1" presStyleIdx="1" presStyleCnt="6"/>
      <dgm:spPr/>
    </dgm:pt>
    <dgm:pt modelId="{989B4467-ED32-481C-8ABB-5D833FB8E79D}" type="pres">
      <dgm:prSet presAssocID="{AFF7DE6E-A2C8-4211-B9DD-B9D86A85E183}" presName="node" presStyleLbl="node1" presStyleIdx="2" presStyleCnt="6" custScaleX="163009" custScaleY="90385" custRadScaleRad="135074" custRadScaleInc="-43169">
        <dgm:presLayoutVars>
          <dgm:bulletEnabled val="1"/>
        </dgm:presLayoutVars>
      </dgm:prSet>
      <dgm:spPr/>
    </dgm:pt>
    <dgm:pt modelId="{8460B5E0-B14C-4704-B993-0411CE26A5E4}" type="pres">
      <dgm:prSet presAssocID="{AFF7DE6E-A2C8-4211-B9DD-B9D86A85E183}"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72C8DC61-2C2D-42D6-8DEC-43470072025F}" type="pres">
      <dgm:prSet presAssocID="{4695F911-8141-44CB-B4A8-23C6887092F7}" presName="sibTrans" presStyleLbl="sibTrans2D1" presStyleIdx="2" presStyleCnt="6"/>
      <dgm:spPr/>
    </dgm:pt>
    <dgm:pt modelId="{D7FB89DF-D44C-44D9-A05B-ACB059EFF52E}" type="pres">
      <dgm:prSet presAssocID="{33D2258F-AB68-49CC-86ED-C46686187FD2}" presName="node" presStyleLbl="node1" presStyleIdx="3" presStyleCnt="6" custScaleX="174232" custScaleY="107418" custRadScaleRad="95547" custRadScaleInc="-14190">
        <dgm:presLayoutVars>
          <dgm:bulletEnabled val="1"/>
        </dgm:presLayoutVars>
      </dgm:prSet>
      <dgm:spPr/>
    </dgm:pt>
    <dgm:pt modelId="{40DF9244-594B-4B95-883D-1C5711D11384}" type="pres">
      <dgm:prSet presAssocID="{33D2258F-AB68-49CC-86ED-C46686187FD2}"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3DDC1298-412C-480B-A20A-52A83CE40A0F}" type="pres">
      <dgm:prSet presAssocID="{24CD03BE-2EAB-4FA3-B6F7-44E49C2B32B6}" presName="sibTrans" presStyleLbl="sibTrans2D1" presStyleIdx="3" presStyleCnt="6"/>
      <dgm:spPr/>
    </dgm:pt>
    <dgm:pt modelId="{DB58801A-5167-4DDB-8A7B-3A6BDD02292A}" type="pres">
      <dgm:prSet presAssocID="{9CFFDE2F-040D-4D3F-8117-B79D4B2936FA}" presName="node" presStyleLbl="node1" presStyleIdx="4" presStyleCnt="6" custScaleX="208940" custScaleY="91461" custRadScaleRad="118371" custRadScaleInc="37836">
        <dgm:presLayoutVars>
          <dgm:bulletEnabled val="1"/>
        </dgm:presLayoutVars>
      </dgm:prSet>
      <dgm:spPr/>
    </dgm:pt>
    <dgm:pt modelId="{BFC22ED5-3003-4A6A-953C-C58A160B5E52}" type="pres">
      <dgm:prSet presAssocID="{9CFFDE2F-040D-4D3F-8117-B79D4B2936FA}"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89C21EC-0E6F-47C0-ABCF-4852583E2C87}" type="pres">
      <dgm:prSet presAssocID="{B1696805-C414-4087-AD9D-324BDEEF9D59}" presName="sibTrans" presStyleLbl="sibTrans2D1" presStyleIdx="4" presStyleCnt="6"/>
      <dgm:spPr/>
    </dgm:pt>
    <dgm:pt modelId="{E256DA47-DF3F-481E-B573-6DCE9502CC1F}" type="pres">
      <dgm:prSet presAssocID="{5390DAD2-F020-41E4-BF99-E509645FE014}" presName="node" presStyleLbl="node1" presStyleIdx="5" presStyleCnt="6" custScaleX="160037" custScaleY="84931" custRadScaleRad="118585" custRadScaleInc="-27407">
        <dgm:presLayoutVars>
          <dgm:bulletEnabled val="1"/>
        </dgm:presLayoutVars>
      </dgm:prSet>
      <dgm:spPr/>
    </dgm:pt>
    <dgm:pt modelId="{96AC1AB6-ED6C-40C8-9374-7365854A8691}" type="pres">
      <dgm:prSet presAssocID="{5390DAD2-F020-41E4-BF99-E509645FE014}" presName="dummy"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44F7231F-0468-4A98-826F-DA80A976ECF2}" type="pres">
      <dgm:prSet presAssocID="{A252F067-EE54-4BF4-BD3C-9EABA1BC3772}" presName="sibTrans" presStyleLbl="sibTrans2D1" presStyleIdx="5" presStyleCnt="6"/>
      <dgm:spPr/>
    </dgm:pt>
  </dgm:ptLst>
  <dgm:cxnLst>
    <dgm:cxn modelId="{C73F10FF-EBCE-4C8E-9737-FC646095C68C}" type="presOf" srcId="{75F4BCC7-32C0-440E-B696-A6BABA52932D}" destId="{C1FB2779-C257-493A-A9AB-744D07EAB930}" srcOrd="0" destOrd="0" presId="urn:microsoft.com/office/officeart/2005/8/layout/radial6"/>
    <dgm:cxn modelId="{A52E3E66-5F3F-41B7-B0C4-21E52E534E21}" srcId="{5EE1432B-9A4E-491A-83F4-9030362D1363}" destId="{5390DAD2-F020-41E4-BF99-E509645FE014}" srcOrd="5" destOrd="0" parTransId="{2C6B8991-6685-43A6-A32B-4850E62AC9DB}" sibTransId="{A252F067-EE54-4BF4-BD3C-9EABA1BC3772}"/>
    <dgm:cxn modelId="{70CFD2EA-4085-4452-A1A5-0F1FB3E52A3C}" srcId="{5EE1432B-9A4E-491A-83F4-9030362D1363}" destId="{1FC5CA00-5AB6-4DAD-8D03-7183CAB2E94C}" srcOrd="0" destOrd="0" parTransId="{20F378E6-C4B7-4121-9C65-13E65D81CE23}" sibTransId="{D1D8E6FA-2A1E-4844-8D67-C81FA1B69D04}"/>
    <dgm:cxn modelId="{5F7527CE-A935-4E6A-AF76-2EE8635684DE}" type="presOf" srcId="{B1696805-C414-4087-AD9D-324BDEEF9D59}" destId="{689C21EC-0E6F-47C0-ABCF-4852583E2C87}" srcOrd="0" destOrd="0" presId="urn:microsoft.com/office/officeart/2005/8/layout/radial6"/>
    <dgm:cxn modelId="{B783D8B2-FAFF-4DC7-93B1-7863308CF0BC}" type="presOf" srcId="{A252F067-EE54-4BF4-BD3C-9EABA1BC3772}" destId="{44F7231F-0468-4A98-826F-DA80A976ECF2}" srcOrd="0" destOrd="0" presId="urn:microsoft.com/office/officeart/2005/8/layout/radial6"/>
    <dgm:cxn modelId="{7ECCD97A-DEFB-4996-8264-0525A0D6FD1F}" type="presOf" srcId="{1FC5CA00-5AB6-4DAD-8D03-7183CAB2E94C}" destId="{FF2802F6-05F2-41C1-A799-8602A1A61CCF}" srcOrd="0" destOrd="0" presId="urn:microsoft.com/office/officeart/2005/8/layout/radial6"/>
    <dgm:cxn modelId="{71B95B10-E591-4164-BE3D-F033F9091C2A}" type="presOf" srcId="{94D7B8B1-3945-4F3E-B1FC-5EF217C1CF0C}" destId="{B72CEA72-3B6F-46EE-9CE0-7D3DA281080B}" srcOrd="0" destOrd="0" presId="urn:microsoft.com/office/officeart/2005/8/layout/radial6"/>
    <dgm:cxn modelId="{ABA09EF2-3CD6-4FDD-A419-3B68CD194FE1}" srcId="{5EE1432B-9A4E-491A-83F4-9030362D1363}" destId="{33D2258F-AB68-49CC-86ED-C46686187FD2}" srcOrd="3" destOrd="0" parTransId="{A3269A4D-75CF-488E-A36A-CC0E45F791F6}" sibTransId="{24CD03BE-2EAB-4FA3-B6F7-44E49C2B32B6}"/>
    <dgm:cxn modelId="{3DD4F33D-967B-4AA7-B721-D606F01DD330}" type="presOf" srcId="{D1D8E6FA-2A1E-4844-8D67-C81FA1B69D04}" destId="{161F3835-7ADD-4821-9EE6-B22C7421BC74}" srcOrd="0" destOrd="0" presId="urn:microsoft.com/office/officeart/2005/8/layout/radial6"/>
    <dgm:cxn modelId="{EAB38FB0-0A93-4BFD-865A-9B0CC4ACBE0E}" srcId="{56114DE9-1BC5-48EA-BB94-6AFB312371E0}" destId="{5EE1432B-9A4E-491A-83F4-9030362D1363}" srcOrd="0" destOrd="0" parTransId="{9F2E1B95-5A2A-4007-9F27-D6A23425587D}" sibTransId="{745FDE3D-A0B2-4704-826E-BE526578F92F}"/>
    <dgm:cxn modelId="{241ECD56-08E7-4F3C-8B9E-CB4E6F0076AD}" srcId="{5EE1432B-9A4E-491A-83F4-9030362D1363}" destId="{9CFFDE2F-040D-4D3F-8117-B79D4B2936FA}" srcOrd="4" destOrd="0" parTransId="{227D3ADB-2E76-4467-9BEB-6D18040AA5F3}" sibTransId="{B1696805-C414-4087-AD9D-324BDEEF9D59}"/>
    <dgm:cxn modelId="{FEBC9E20-CF3F-45CA-B021-7B32E76DC028}" type="presOf" srcId="{4695F911-8141-44CB-B4A8-23C6887092F7}" destId="{72C8DC61-2C2D-42D6-8DEC-43470072025F}" srcOrd="0" destOrd="0" presId="urn:microsoft.com/office/officeart/2005/8/layout/radial6"/>
    <dgm:cxn modelId="{EA454BE1-AC96-4FDC-9F56-309F5961C28C}" type="presOf" srcId="{56114DE9-1BC5-48EA-BB94-6AFB312371E0}" destId="{11B7D421-F255-4B04-B446-5CEA16957D50}" srcOrd="0" destOrd="0" presId="urn:microsoft.com/office/officeart/2005/8/layout/radial6"/>
    <dgm:cxn modelId="{42B7F231-4C26-4E05-A360-A6DD0010CA22}" type="presOf" srcId="{33D2258F-AB68-49CC-86ED-C46686187FD2}" destId="{D7FB89DF-D44C-44D9-A05B-ACB059EFF52E}" srcOrd="0" destOrd="0" presId="urn:microsoft.com/office/officeart/2005/8/layout/radial6"/>
    <dgm:cxn modelId="{3BC27E69-8FA2-41F3-9022-AE3AF2C0C6D8}" srcId="{5EE1432B-9A4E-491A-83F4-9030362D1363}" destId="{AFF7DE6E-A2C8-4211-B9DD-B9D86A85E183}" srcOrd="2" destOrd="0" parTransId="{498ABA62-FBDB-44C7-A191-6CD4D33F0607}" sibTransId="{4695F911-8141-44CB-B4A8-23C6887092F7}"/>
    <dgm:cxn modelId="{F74DA4B3-1339-4AD0-9A67-8016F482BBD0}" type="presOf" srcId="{24CD03BE-2EAB-4FA3-B6F7-44E49C2B32B6}" destId="{3DDC1298-412C-480B-A20A-52A83CE40A0F}" srcOrd="0" destOrd="0" presId="urn:microsoft.com/office/officeart/2005/8/layout/radial6"/>
    <dgm:cxn modelId="{6AEFAB8A-59F4-43ED-AF69-8E7B8D6AD9CA}" type="presOf" srcId="{5EE1432B-9A4E-491A-83F4-9030362D1363}" destId="{6FE2D6CF-8620-438F-83D6-47F3C4AED902}" srcOrd="0" destOrd="0" presId="urn:microsoft.com/office/officeart/2005/8/layout/radial6"/>
    <dgm:cxn modelId="{D5D23FFA-2A7B-4400-856E-24662FEDEB6D}" type="presOf" srcId="{5390DAD2-F020-41E4-BF99-E509645FE014}" destId="{E256DA47-DF3F-481E-B573-6DCE9502CC1F}" srcOrd="0" destOrd="0" presId="urn:microsoft.com/office/officeart/2005/8/layout/radial6"/>
    <dgm:cxn modelId="{8C7663C2-E875-407C-8C5A-FB57DE1F82AF}" type="presOf" srcId="{9CFFDE2F-040D-4D3F-8117-B79D4B2936FA}" destId="{DB58801A-5167-4DDB-8A7B-3A6BDD02292A}" srcOrd="0" destOrd="0" presId="urn:microsoft.com/office/officeart/2005/8/layout/radial6"/>
    <dgm:cxn modelId="{72F7B00D-C78D-4F76-9AA0-6F29611D6F38}" type="presOf" srcId="{AFF7DE6E-A2C8-4211-B9DD-B9D86A85E183}" destId="{989B4467-ED32-481C-8ABB-5D833FB8E79D}" srcOrd="0" destOrd="0" presId="urn:microsoft.com/office/officeart/2005/8/layout/radial6"/>
    <dgm:cxn modelId="{456B8F3E-8544-4F13-9309-33E535004E2A}" srcId="{5EE1432B-9A4E-491A-83F4-9030362D1363}" destId="{94D7B8B1-3945-4F3E-B1FC-5EF217C1CF0C}" srcOrd="1" destOrd="0" parTransId="{2145A345-A80B-4679-92BD-41D43F14DE29}" sibTransId="{75F4BCC7-32C0-440E-B696-A6BABA52932D}"/>
    <dgm:cxn modelId="{6BE93C75-64C9-42CD-8FCE-C53C9EB3F6BC}" type="presParOf" srcId="{11B7D421-F255-4B04-B446-5CEA16957D50}" destId="{6FE2D6CF-8620-438F-83D6-47F3C4AED902}" srcOrd="0" destOrd="0" presId="urn:microsoft.com/office/officeart/2005/8/layout/radial6"/>
    <dgm:cxn modelId="{DD14B088-65F3-4708-B304-A069A2D31CBA}" type="presParOf" srcId="{11B7D421-F255-4B04-B446-5CEA16957D50}" destId="{FF2802F6-05F2-41C1-A799-8602A1A61CCF}" srcOrd="1" destOrd="0" presId="urn:microsoft.com/office/officeart/2005/8/layout/radial6"/>
    <dgm:cxn modelId="{8A4C32FF-D3F2-43B5-BA2D-5C9FCEF751B8}" type="presParOf" srcId="{11B7D421-F255-4B04-B446-5CEA16957D50}" destId="{1C2143ED-C54D-4A97-9782-DDA8F93017EE}" srcOrd="2" destOrd="0" presId="urn:microsoft.com/office/officeart/2005/8/layout/radial6"/>
    <dgm:cxn modelId="{5EFEAE79-3B68-45D1-B87D-9821B8A809C4}" type="presParOf" srcId="{11B7D421-F255-4B04-B446-5CEA16957D50}" destId="{161F3835-7ADD-4821-9EE6-B22C7421BC74}" srcOrd="3" destOrd="0" presId="urn:microsoft.com/office/officeart/2005/8/layout/radial6"/>
    <dgm:cxn modelId="{C1E5034C-A717-49F2-83D5-58F5B442DDE8}" type="presParOf" srcId="{11B7D421-F255-4B04-B446-5CEA16957D50}" destId="{B72CEA72-3B6F-46EE-9CE0-7D3DA281080B}" srcOrd="4" destOrd="0" presId="urn:microsoft.com/office/officeart/2005/8/layout/radial6"/>
    <dgm:cxn modelId="{8C326CFC-24AB-45DD-84D3-98A05C0646AA}" type="presParOf" srcId="{11B7D421-F255-4B04-B446-5CEA16957D50}" destId="{950A969A-52F4-41F8-8C6B-7D7793077046}" srcOrd="5" destOrd="0" presId="urn:microsoft.com/office/officeart/2005/8/layout/radial6"/>
    <dgm:cxn modelId="{DF4A1F33-6B0C-45FA-9C05-36D7C57ACC7D}" type="presParOf" srcId="{11B7D421-F255-4B04-B446-5CEA16957D50}" destId="{C1FB2779-C257-493A-A9AB-744D07EAB930}" srcOrd="6" destOrd="0" presId="urn:microsoft.com/office/officeart/2005/8/layout/radial6"/>
    <dgm:cxn modelId="{9438D9C3-4068-4462-B3BA-7C8C1AAA0CE6}" type="presParOf" srcId="{11B7D421-F255-4B04-B446-5CEA16957D50}" destId="{989B4467-ED32-481C-8ABB-5D833FB8E79D}" srcOrd="7" destOrd="0" presId="urn:microsoft.com/office/officeart/2005/8/layout/radial6"/>
    <dgm:cxn modelId="{B4E9539D-B1B9-4A2F-B0F3-681BB7088573}" type="presParOf" srcId="{11B7D421-F255-4B04-B446-5CEA16957D50}" destId="{8460B5E0-B14C-4704-B993-0411CE26A5E4}" srcOrd="8" destOrd="0" presId="urn:microsoft.com/office/officeart/2005/8/layout/radial6"/>
    <dgm:cxn modelId="{16FFBB44-6B85-416C-B294-556E082AA8BF}" type="presParOf" srcId="{11B7D421-F255-4B04-B446-5CEA16957D50}" destId="{72C8DC61-2C2D-42D6-8DEC-43470072025F}" srcOrd="9" destOrd="0" presId="urn:microsoft.com/office/officeart/2005/8/layout/radial6"/>
    <dgm:cxn modelId="{7633BC0E-F379-42FA-AECE-25968541F25D}" type="presParOf" srcId="{11B7D421-F255-4B04-B446-5CEA16957D50}" destId="{D7FB89DF-D44C-44D9-A05B-ACB059EFF52E}" srcOrd="10" destOrd="0" presId="urn:microsoft.com/office/officeart/2005/8/layout/radial6"/>
    <dgm:cxn modelId="{5B1A4A1E-4D63-428A-8A7F-7B9288274F5A}" type="presParOf" srcId="{11B7D421-F255-4B04-B446-5CEA16957D50}" destId="{40DF9244-594B-4B95-883D-1C5711D11384}" srcOrd="11" destOrd="0" presId="urn:microsoft.com/office/officeart/2005/8/layout/radial6"/>
    <dgm:cxn modelId="{03E9B0F1-FFEB-461A-91D6-8F722E993D5E}" type="presParOf" srcId="{11B7D421-F255-4B04-B446-5CEA16957D50}" destId="{3DDC1298-412C-480B-A20A-52A83CE40A0F}" srcOrd="12" destOrd="0" presId="urn:microsoft.com/office/officeart/2005/8/layout/radial6"/>
    <dgm:cxn modelId="{35970CF1-8633-40FB-8124-2B752F814C74}" type="presParOf" srcId="{11B7D421-F255-4B04-B446-5CEA16957D50}" destId="{DB58801A-5167-4DDB-8A7B-3A6BDD02292A}" srcOrd="13" destOrd="0" presId="urn:microsoft.com/office/officeart/2005/8/layout/radial6"/>
    <dgm:cxn modelId="{F9059697-1235-43F6-A85C-4F6764D7896E}" type="presParOf" srcId="{11B7D421-F255-4B04-B446-5CEA16957D50}" destId="{BFC22ED5-3003-4A6A-953C-C58A160B5E52}" srcOrd="14" destOrd="0" presId="urn:microsoft.com/office/officeart/2005/8/layout/radial6"/>
    <dgm:cxn modelId="{3B86B7B1-648B-40F6-9E05-ADB3E6DAD892}" type="presParOf" srcId="{11B7D421-F255-4B04-B446-5CEA16957D50}" destId="{689C21EC-0E6F-47C0-ABCF-4852583E2C87}" srcOrd="15" destOrd="0" presId="urn:microsoft.com/office/officeart/2005/8/layout/radial6"/>
    <dgm:cxn modelId="{89EC4BE2-4B70-4742-8235-E1A43FF4308F}" type="presParOf" srcId="{11B7D421-F255-4B04-B446-5CEA16957D50}" destId="{E256DA47-DF3F-481E-B573-6DCE9502CC1F}" srcOrd="16" destOrd="0" presId="urn:microsoft.com/office/officeart/2005/8/layout/radial6"/>
    <dgm:cxn modelId="{A9D8D18C-9855-4D2C-940E-25537F38DEE6}" type="presParOf" srcId="{11B7D421-F255-4B04-B446-5CEA16957D50}" destId="{96AC1AB6-ED6C-40C8-9374-7365854A8691}" srcOrd="17" destOrd="0" presId="urn:microsoft.com/office/officeart/2005/8/layout/radial6"/>
    <dgm:cxn modelId="{4AFF4DA1-4541-47BC-BAB8-BA9EDBA68C7A}" type="presParOf" srcId="{11B7D421-F255-4B04-B446-5CEA16957D50}" destId="{44F7231F-0468-4A98-826F-DA80A976ECF2}"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D7B864-8879-430D-844D-B413B34DBE27}" type="doc">
      <dgm:prSet loTypeId="urn:microsoft.com/office/officeart/2005/8/layout/venn1" loCatId="relationship" qsTypeId="urn:microsoft.com/office/officeart/2005/8/quickstyle/simple1" qsCatId="simple" csTypeId="urn:microsoft.com/office/officeart/2005/8/colors/colorful3" csCatId="colorful" phldr="1"/>
      <dgm:spPr/>
      <dgm:t>
        <a:bodyPr/>
        <a:lstStyle/>
        <a:p>
          <a:endParaRPr lang="en-IE"/>
        </a:p>
      </dgm:t>
    </dgm:pt>
    <dgm:pt modelId="{29FD1F4A-3138-413B-A6BC-D732D29851E5}" type="pres">
      <dgm:prSet presAssocID="{4AD7B864-8879-430D-844D-B413B34DBE27}" presName="compositeShape" presStyleCnt="0">
        <dgm:presLayoutVars>
          <dgm:chMax val="7"/>
          <dgm:dir/>
          <dgm:resizeHandles val="exact"/>
        </dgm:presLayoutVars>
      </dgm:prSet>
      <dgm:spPr/>
    </dgm:pt>
  </dgm:ptLst>
  <dgm:cxnLst>
    <dgm:cxn modelId="{5B0BC12E-CE99-428E-88C1-48DEFEFD8905}" type="presOf" srcId="{4AD7B864-8879-430D-844D-B413B34DBE27}" destId="{29FD1F4A-3138-413B-A6BC-D732D29851E5}"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E017EB-38D5-4457-9027-8CAA8ECB793F}" type="doc">
      <dgm:prSet loTypeId="urn:microsoft.com/office/officeart/2005/8/layout/radial6" loCatId="relationship" qsTypeId="urn:microsoft.com/office/officeart/2005/8/quickstyle/simple1" qsCatId="simple" csTypeId="urn:microsoft.com/office/officeart/2005/8/colors/colorful4" csCatId="colorful" phldr="1"/>
      <dgm:spPr/>
      <dgm:t>
        <a:bodyPr/>
        <a:lstStyle/>
        <a:p>
          <a:endParaRPr lang="en-IE"/>
        </a:p>
      </dgm:t>
    </dgm:pt>
    <dgm:pt modelId="{0B1F6EE3-D022-4A1E-980B-66B7969D5B93}">
      <dgm:prSet phldrT="[Text]" custT="1"/>
      <dgm:spPr/>
      <dgm:t>
        <a:bodyPr/>
        <a:lstStyle/>
        <a:p>
          <a:pPr rtl="0"/>
          <a:r>
            <a:rPr lang="en-IE" sz="1800" b="1"/>
            <a:t>Reflective School Culture</a:t>
          </a:r>
          <a:r>
            <a:rPr lang="en-IE" sz="1800" b="1">
              <a:latin typeface="Calibri"/>
            </a:rPr>
            <a:t> </a:t>
          </a:r>
          <a:endParaRPr lang="en-US" sz="1800"/>
        </a:p>
      </dgm:t>
    </dgm:pt>
    <dgm:pt modelId="{2DCD09B5-D663-47A7-9453-5006D0F5D9CE}" type="parTrans" cxnId="{609F034D-F970-45B3-90C8-48C85F5DDF80}">
      <dgm:prSet/>
      <dgm:spPr/>
      <dgm:t>
        <a:bodyPr/>
        <a:lstStyle/>
        <a:p>
          <a:endParaRPr lang="en-IE" sz="1600"/>
        </a:p>
      </dgm:t>
    </dgm:pt>
    <dgm:pt modelId="{29792342-446C-4B3F-B8D0-B24E9FA38855}" type="sibTrans" cxnId="{609F034D-F970-45B3-90C8-48C85F5DDF80}">
      <dgm:prSet/>
      <dgm:spPr/>
      <dgm:t>
        <a:bodyPr/>
        <a:lstStyle/>
        <a:p>
          <a:endParaRPr lang="en-IE" sz="1600"/>
        </a:p>
      </dgm:t>
    </dgm:pt>
    <dgm:pt modelId="{97257414-6096-4154-90BB-A6A664DE6546}">
      <dgm:prSet phldrT="[Text]" custT="1"/>
      <dgm:spPr/>
      <dgm:t>
        <a:bodyPr/>
        <a:lstStyle/>
        <a:p>
          <a:r>
            <a:rPr lang="en-IE" sz="1800">
              <a:latin typeface="+mj-lt"/>
              <a:ea typeface="+mj-lt"/>
              <a:cs typeface="+mj-lt"/>
            </a:rPr>
            <a:t>Vision Creation</a:t>
          </a:r>
        </a:p>
      </dgm:t>
    </dgm:pt>
    <dgm:pt modelId="{7C69BB5B-509D-4108-BE9F-1551930B6329}" type="parTrans" cxnId="{F9BAD5F4-5B60-4D49-A792-E17B80BC3DAF}">
      <dgm:prSet/>
      <dgm:spPr/>
      <dgm:t>
        <a:bodyPr/>
        <a:lstStyle/>
        <a:p>
          <a:endParaRPr lang="en-IE" sz="1600"/>
        </a:p>
      </dgm:t>
    </dgm:pt>
    <dgm:pt modelId="{48E53C43-1856-47A6-B0C5-7FF33A56EE9C}" type="sibTrans" cxnId="{F9BAD5F4-5B60-4D49-A792-E17B80BC3DAF}">
      <dgm:prSet/>
      <dgm:spPr/>
      <dgm:t>
        <a:bodyPr/>
        <a:lstStyle/>
        <a:p>
          <a:endParaRPr lang="en-IE" sz="1600"/>
        </a:p>
      </dgm:t>
    </dgm:pt>
    <dgm:pt modelId="{F414D587-9151-4C3F-9367-D072DC9E5B98}">
      <dgm:prSet phldrT="[Text]" custT="1"/>
      <dgm:spPr/>
      <dgm:t>
        <a:bodyPr/>
        <a:lstStyle/>
        <a:p>
          <a:r>
            <a:rPr lang="en-IE" sz="1800"/>
            <a:t>Collaborative Inquiry</a:t>
          </a:r>
        </a:p>
      </dgm:t>
    </dgm:pt>
    <dgm:pt modelId="{31CE02B7-17CD-4C95-98E0-8E4C1E738411}" type="parTrans" cxnId="{1BEC28CB-AB97-4220-A1E5-3C866E879B4F}">
      <dgm:prSet/>
      <dgm:spPr/>
      <dgm:t>
        <a:bodyPr/>
        <a:lstStyle/>
        <a:p>
          <a:endParaRPr lang="en-IE" sz="1600"/>
        </a:p>
      </dgm:t>
    </dgm:pt>
    <dgm:pt modelId="{B008FECE-94F4-4176-8CB6-2F0493CCCBFC}" type="sibTrans" cxnId="{1BEC28CB-AB97-4220-A1E5-3C866E879B4F}">
      <dgm:prSet/>
      <dgm:spPr/>
      <dgm:t>
        <a:bodyPr/>
        <a:lstStyle/>
        <a:p>
          <a:endParaRPr lang="en-IE" sz="1600"/>
        </a:p>
      </dgm:t>
    </dgm:pt>
    <dgm:pt modelId="{C75F703C-881D-466C-9EB7-8EB6BD6937B8}">
      <dgm:prSet phldrT="[Text]" custT="1"/>
      <dgm:spPr/>
      <dgm:t>
        <a:bodyPr/>
        <a:lstStyle/>
        <a:p>
          <a:pPr rtl="0"/>
          <a:r>
            <a:rPr lang="en-IE" sz="1800"/>
            <a:t>Professional Learning</a:t>
          </a:r>
          <a:r>
            <a:rPr lang="en-IE" sz="1800">
              <a:latin typeface="Calibri"/>
            </a:rPr>
            <a:t> </a:t>
          </a:r>
          <a:endParaRPr lang="en-IE" sz="1800"/>
        </a:p>
      </dgm:t>
    </dgm:pt>
    <dgm:pt modelId="{85D08679-53D3-4C80-828C-1F78E4F072D2}" type="parTrans" cxnId="{3AAFCF21-CBA1-4A04-A737-7BA23755C36F}">
      <dgm:prSet/>
      <dgm:spPr/>
      <dgm:t>
        <a:bodyPr/>
        <a:lstStyle/>
        <a:p>
          <a:endParaRPr lang="en-IE" sz="1600"/>
        </a:p>
      </dgm:t>
    </dgm:pt>
    <dgm:pt modelId="{92B854AA-4810-4989-8961-DBA88F7C7A7A}" type="sibTrans" cxnId="{3AAFCF21-CBA1-4A04-A737-7BA23755C36F}">
      <dgm:prSet/>
      <dgm:spPr/>
      <dgm:t>
        <a:bodyPr/>
        <a:lstStyle/>
        <a:p>
          <a:endParaRPr lang="en-IE" sz="1600"/>
        </a:p>
      </dgm:t>
    </dgm:pt>
    <dgm:pt modelId="{69D1A6FD-13DC-4665-A420-CDA220A20CC2}">
      <dgm:prSet custT="1"/>
      <dgm:spPr/>
      <dgm:t>
        <a:bodyPr/>
        <a:lstStyle/>
        <a:p>
          <a:r>
            <a:rPr lang="en-IE" sz="1600" b="0"/>
            <a:t>Relationships</a:t>
          </a:r>
        </a:p>
      </dgm:t>
    </dgm:pt>
    <dgm:pt modelId="{0FC3BF79-6813-4D2D-8CE0-0A8B32C280B6}" type="parTrans" cxnId="{FBC342D3-C797-4F77-93FA-F858EA81F439}">
      <dgm:prSet/>
      <dgm:spPr/>
      <dgm:t>
        <a:bodyPr/>
        <a:lstStyle/>
        <a:p>
          <a:endParaRPr lang="en-IE"/>
        </a:p>
      </dgm:t>
    </dgm:pt>
    <dgm:pt modelId="{AB68810F-E93D-45EA-B847-7F1ED7320D9C}" type="sibTrans" cxnId="{FBC342D3-C797-4F77-93FA-F858EA81F439}">
      <dgm:prSet/>
      <dgm:spPr/>
      <dgm:t>
        <a:bodyPr/>
        <a:lstStyle/>
        <a:p>
          <a:endParaRPr lang="en-IE"/>
        </a:p>
      </dgm:t>
    </dgm:pt>
    <dgm:pt modelId="{80ED1A39-D2B2-4FEB-87FF-E5FE5C402D5D}">
      <dgm:prSet custT="1"/>
      <dgm:spPr/>
      <dgm:t>
        <a:bodyPr/>
        <a:lstStyle/>
        <a:p>
          <a:r>
            <a:rPr lang="en-IE" sz="1800"/>
            <a:t>Student Learning</a:t>
          </a:r>
        </a:p>
      </dgm:t>
    </dgm:pt>
    <dgm:pt modelId="{C9E8E4DD-616B-4738-9A17-46BEF45A55BD}" type="parTrans" cxnId="{DF4302B0-B129-4682-ABC5-6E60EC19FB50}">
      <dgm:prSet/>
      <dgm:spPr/>
      <dgm:t>
        <a:bodyPr/>
        <a:lstStyle/>
        <a:p>
          <a:endParaRPr lang="en-IE"/>
        </a:p>
      </dgm:t>
    </dgm:pt>
    <dgm:pt modelId="{68FA5172-975F-4E6F-9026-30261847A60F}" type="sibTrans" cxnId="{DF4302B0-B129-4682-ABC5-6E60EC19FB50}">
      <dgm:prSet/>
      <dgm:spPr/>
      <dgm:t>
        <a:bodyPr/>
        <a:lstStyle/>
        <a:p>
          <a:endParaRPr lang="en-IE"/>
        </a:p>
      </dgm:t>
    </dgm:pt>
    <dgm:pt modelId="{E50B446D-1497-4C15-847E-A0FC6E23BAC1}">
      <dgm:prSet phldr="0"/>
      <dgm:spPr/>
      <dgm:t>
        <a:bodyPr/>
        <a:lstStyle/>
        <a:p>
          <a:pPr rtl="0"/>
          <a:r>
            <a:rPr lang="en-IE">
              <a:latin typeface="Calibri"/>
            </a:rPr>
            <a:t>Reflective questioning</a:t>
          </a:r>
        </a:p>
      </dgm:t>
    </dgm:pt>
    <dgm:pt modelId="{729D3A2B-AB01-4167-A363-95F0E4198A21}" type="parTrans" cxnId="{074BCA53-86EA-4FA6-9FEA-AAFCC8A41F25}">
      <dgm:prSet/>
      <dgm:spPr/>
    </dgm:pt>
    <dgm:pt modelId="{66559A03-95ED-43F9-89F1-E55A8A7D2B60}" type="sibTrans" cxnId="{074BCA53-86EA-4FA6-9FEA-AAFCC8A41F25}">
      <dgm:prSet/>
      <dgm:spPr/>
    </dgm:pt>
    <dgm:pt modelId="{D946ACCA-EBB1-4171-BFB3-BF8F8ADC130C}" type="pres">
      <dgm:prSet presAssocID="{80E017EB-38D5-4457-9027-8CAA8ECB793F}" presName="Name0" presStyleCnt="0">
        <dgm:presLayoutVars>
          <dgm:chMax val="1"/>
          <dgm:dir/>
          <dgm:animLvl val="ctr"/>
          <dgm:resizeHandles val="exact"/>
        </dgm:presLayoutVars>
      </dgm:prSet>
      <dgm:spPr/>
    </dgm:pt>
    <dgm:pt modelId="{95FB9950-B976-4DFE-9F78-7C38EEFE3C70}" type="pres">
      <dgm:prSet presAssocID="{0B1F6EE3-D022-4A1E-980B-66B7969D5B93}" presName="centerShape" presStyleLbl="node0" presStyleIdx="0" presStyleCnt="1"/>
      <dgm:spPr/>
    </dgm:pt>
    <dgm:pt modelId="{C240842A-60C4-43C9-A6E4-0FA3F7F6EDE8}" type="pres">
      <dgm:prSet presAssocID="{69D1A6FD-13DC-4665-A420-CDA220A20CC2}" presName="node" presStyleLbl="node1" presStyleIdx="0" presStyleCnt="6" custScaleX="144727">
        <dgm:presLayoutVars>
          <dgm:bulletEnabled val="1"/>
        </dgm:presLayoutVars>
      </dgm:prSet>
      <dgm:spPr/>
    </dgm:pt>
    <dgm:pt modelId="{961E63F7-FB8F-4B8D-8AD4-B7656F9EB753}" type="pres">
      <dgm:prSet presAssocID="{69D1A6FD-13DC-4665-A420-CDA220A20CC2}" presName="dummy" presStyleCnt="0"/>
      <dgm:spPr/>
    </dgm:pt>
    <dgm:pt modelId="{3C7E554E-785E-438A-87D8-D13F532CE545}" type="pres">
      <dgm:prSet presAssocID="{AB68810F-E93D-45EA-B847-7F1ED7320D9C}" presName="sibTrans" presStyleLbl="sibTrans2D1" presStyleIdx="0" presStyleCnt="6"/>
      <dgm:spPr/>
    </dgm:pt>
    <dgm:pt modelId="{5FEA1A91-813B-4968-8230-EC4970B3638B}" type="pres">
      <dgm:prSet presAssocID="{E50B446D-1497-4C15-847E-A0FC6E23BAC1}" presName="node" presStyleLbl="node1" presStyleIdx="1" presStyleCnt="6">
        <dgm:presLayoutVars>
          <dgm:bulletEnabled val="1"/>
        </dgm:presLayoutVars>
      </dgm:prSet>
      <dgm:spPr/>
    </dgm:pt>
    <dgm:pt modelId="{590C86A5-9462-4E1B-A59C-5AAA653D496E}" type="pres">
      <dgm:prSet presAssocID="{E50B446D-1497-4C15-847E-A0FC6E23BAC1}" presName="dummy" presStyleCnt="0"/>
      <dgm:spPr/>
    </dgm:pt>
    <dgm:pt modelId="{AECAA0BB-288F-4B5B-B14B-56A3FE3CF823}" type="pres">
      <dgm:prSet presAssocID="{66559A03-95ED-43F9-89F1-E55A8A7D2B60}" presName="sibTrans" presStyleLbl="sibTrans2D1" presStyleIdx="1" presStyleCnt="6"/>
      <dgm:spPr/>
    </dgm:pt>
    <dgm:pt modelId="{1ED94FD6-B476-4D6A-BFA4-20BEF8177EAB}" type="pres">
      <dgm:prSet presAssocID="{97257414-6096-4154-90BB-A6A664DE6546}" presName="node" presStyleLbl="node1" presStyleIdx="2" presStyleCnt="6" custScaleX="135698">
        <dgm:presLayoutVars>
          <dgm:bulletEnabled val="1"/>
        </dgm:presLayoutVars>
      </dgm:prSet>
      <dgm:spPr/>
    </dgm:pt>
    <dgm:pt modelId="{FA544197-B217-4AED-AD10-B7DFA234EB3E}" type="pres">
      <dgm:prSet presAssocID="{97257414-6096-4154-90BB-A6A664DE6546}" presName="dummy" presStyleCnt="0"/>
      <dgm:spPr/>
    </dgm:pt>
    <dgm:pt modelId="{3C02F56E-38C3-4A14-BF1E-8B7784C81075}" type="pres">
      <dgm:prSet presAssocID="{48E53C43-1856-47A6-B0C5-7FF33A56EE9C}" presName="sibTrans" presStyleLbl="sibTrans2D1" presStyleIdx="2" presStyleCnt="6"/>
      <dgm:spPr/>
    </dgm:pt>
    <dgm:pt modelId="{36D69BAD-0614-4575-80FD-3C55F8C6272A}" type="pres">
      <dgm:prSet presAssocID="{F414D587-9151-4C3F-9367-D072DC9E5B98}" presName="node" presStyleLbl="node1" presStyleIdx="3" presStyleCnt="6" custScaleX="158731">
        <dgm:presLayoutVars>
          <dgm:bulletEnabled val="1"/>
        </dgm:presLayoutVars>
      </dgm:prSet>
      <dgm:spPr/>
    </dgm:pt>
    <dgm:pt modelId="{33D9D894-1B56-41A6-B301-C4BE9DEF0327}" type="pres">
      <dgm:prSet presAssocID="{F414D587-9151-4C3F-9367-D072DC9E5B98}" presName="dummy" presStyleCnt="0"/>
      <dgm:spPr/>
    </dgm:pt>
    <dgm:pt modelId="{8F70F693-700B-4D78-8306-7FD0B6A32D43}" type="pres">
      <dgm:prSet presAssocID="{B008FECE-94F4-4176-8CB6-2F0493CCCBFC}" presName="sibTrans" presStyleLbl="sibTrans2D1" presStyleIdx="3" presStyleCnt="6"/>
      <dgm:spPr/>
    </dgm:pt>
    <dgm:pt modelId="{73900CAA-7BED-448E-962F-67B1116810DE}" type="pres">
      <dgm:prSet presAssocID="{C75F703C-881D-466C-9EB7-8EB6BD6937B8}" presName="node" presStyleLbl="node1" presStyleIdx="4" presStyleCnt="6" custScaleX="168932">
        <dgm:presLayoutVars>
          <dgm:bulletEnabled val="1"/>
        </dgm:presLayoutVars>
      </dgm:prSet>
      <dgm:spPr/>
    </dgm:pt>
    <dgm:pt modelId="{A5A963CA-8891-4396-B2B7-BF7A181F6CA2}" type="pres">
      <dgm:prSet presAssocID="{C75F703C-881D-466C-9EB7-8EB6BD6937B8}" presName="dummy" presStyleCnt="0"/>
      <dgm:spPr/>
    </dgm:pt>
    <dgm:pt modelId="{88371981-FCF5-4487-82CE-C85A12EF010F}" type="pres">
      <dgm:prSet presAssocID="{92B854AA-4810-4989-8961-DBA88F7C7A7A}" presName="sibTrans" presStyleLbl="sibTrans2D1" presStyleIdx="4" presStyleCnt="6"/>
      <dgm:spPr/>
    </dgm:pt>
    <dgm:pt modelId="{02A56239-E733-457A-A1BA-C0D67BB66FB0}" type="pres">
      <dgm:prSet presAssocID="{80ED1A39-D2B2-4FEB-87FF-E5FE5C402D5D}" presName="node" presStyleLbl="node1" presStyleIdx="5" presStyleCnt="6" custScaleX="133382">
        <dgm:presLayoutVars>
          <dgm:bulletEnabled val="1"/>
        </dgm:presLayoutVars>
      </dgm:prSet>
      <dgm:spPr/>
    </dgm:pt>
    <dgm:pt modelId="{F6AD2712-0B93-4D3C-AB4F-A7CCE5B3E197}" type="pres">
      <dgm:prSet presAssocID="{80ED1A39-D2B2-4FEB-87FF-E5FE5C402D5D}" presName="dummy" presStyleCnt="0"/>
      <dgm:spPr/>
    </dgm:pt>
    <dgm:pt modelId="{CDCC61FB-9599-4A1E-95C0-3B2D3FF8BA4D}" type="pres">
      <dgm:prSet presAssocID="{68FA5172-975F-4E6F-9026-30261847A60F}" presName="sibTrans" presStyleLbl="sibTrans2D1" presStyleIdx="5" presStyleCnt="6"/>
      <dgm:spPr/>
    </dgm:pt>
  </dgm:ptLst>
  <dgm:cxnLst>
    <dgm:cxn modelId="{7ACB5C4B-A4E2-45BB-9C52-9086FDA41D1C}" type="presOf" srcId="{48E53C43-1856-47A6-B0C5-7FF33A56EE9C}" destId="{3C02F56E-38C3-4A14-BF1E-8B7784C81075}" srcOrd="0" destOrd="0" presId="urn:microsoft.com/office/officeart/2005/8/layout/radial6"/>
    <dgm:cxn modelId="{609F034D-F970-45B3-90C8-48C85F5DDF80}" srcId="{80E017EB-38D5-4457-9027-8CAA8ECB793F}" destId="{0B1F6EE3-D022-4A1E-980B-66B7969D5B93}" srcOrd="0" destOrd="0" parTransId="{2DCD09B5-D663-47A7-9453-5006D0F5D9CE}" sibTransId="{29792342-446C-4B3F-B8D0-B24E9FA38855}"/>
    <dgm:cxn modelId="{A9D5E987-DA1D-4F6B-A930-E15FD13E342C}" type="presOf" srcId="{80ED1A39-D2B2-4FEB-87FF-E5FE5C402D5D}" destId="{02A56239-E733-457A-A1BA-C0D67BB66FB0}" srcOrd="0" destOrd="0" presId="urn:microsoft.com/office/officeart/2005/8/layout/radial6"/>
    <dgm:cxn modelId="{DE01C8FE-7116-44A8-8879-0D7E197FFC74}" type="presOf" srcId="{69D1A6FD-13DC-4665-A420-CDA220A20CC2}" destId="{C240842A-60C4-43C9-A6E4-0FA3F7F6EDE8}" srcOrd="0" destOrd="0" presId="urn:microsoft.com/office/officeart/2005/8/layout/radial6"/>
    <dgm:cxn modelId="{0DA8A5F6-6ECF-411B-80E1-DE99B12ECE87}" type="presOf" srcId="{AB68810F-E93D-45EA-B847-7F1ED7320D9C}" destId="{3C7E554E-785E-438A-87D8-D13F532CE545}" srcOrd="0" destOrd="0" presId="urn:microsoft.com/office/officeart/2005/8/layout/radial6"/>
    <dgm:cxn modelId="{1BEC28CB-AB97-4220-A1E5-3C866E879B4F}" srcId="{0B1F6EE3-D022-4A1E-980B-66B7969D5B93}" destId="{F414D587-9151-4C3F-9367-D072DC9E5B98}" srcOrd="3" destOrd="0" parTransId="{31CE02B7-17CD-4C95-98E0-8E4C1E738411}" sibTransId="{B008FECE-94F4-4176-8CB6-2F0493CCCBFC}"/>
    <dgm:cxn modelId="{292C477E-990A-426A-AB45-0AFCE7BCC49C}" type="presOf" srcId="{68FA5172-975F-4E6F-9026-30261847A60F}" destId="{CDCC61FB-9599-4A1E-95C0-3B2D3FF8BA4D}" srcOrd="0" destOrd="0" presId="urn:microsoft.com/office/officeart/2005/8/layout/radial6"/>
    <dgm:cxn modelId="{FBC342D3-C797-4F77-93FA-F858EA81F439}" srcId="{0B1F6EE3-D022-4A1E-980B-66B7969D5B93}" destId="{69D1A6FD-13DC-4665-A420-CDA220A20CC2}" srcOrd="0" destOrd="0" parTransId="{0FC3BF79-6813-4D2D-8CE0-0A8B32C280B6}" sibTransId="{AB68810F-E93D-45EA-B847-7F1ED7320D9C}"/>
    <dgm:cxn modelId="{ABD1FF5C-0FA6-4210-B47E-CBB03E8757F5}" type="presOf" srcId="{80E017EB-38D5-4457-9027-8CAA8ECB793F}" destId="{D946ACCA-EBB1-4171-BFB3-BF8F8ADC130C}" srcOrd="0" destOrd="0" presId="urn:microsoft.com/office/officeart/2005/8/layout/radial6"/>
    <dgm:cxn modelId="{14D5B5A6-4391-4B26-BCDC-CAA2FA94341F}" type="presOf" srcId="{E50B446D-1497-4C15-847E-A0FC6E23BAC1}" destId="{5FEA1A91-813B-4968-8230-EC4970B3638B}" srcOrd="0" destOrd="0" presId="urn:microsoft.com/office/officeart/2005/8/layout/radial6"/>
    <dgm:cxn modelId="{074BCA53-86EA-4FA6-9FEA-AAFCC8A41F25}" srcId="{0B1F6EE3-D022-4A1E-980B-66B7969D5B93}" destId="{E50B446D-1497-4C15-847E-A0FC6E23BAC1}" srcOrd="1" destOrd="0" parTransId="{729D3A2B-AB01-4167-A363-95F0E4198A21}" sibTransId="{66559A03-95ED-43F9-89F1-E55A8A7D2B60}"/>
    <dgm:cxn modelId="{413888FF-7D52-428E-A468-2ED409ED0CAD}" type="presOf" srcId="{B008FECE-94F4-4176-8CB6-2F0493CCCBFC}" destId="{8F70F693-700B-4D78-8306-7FD0B6A32D43}" srcOrd="0" destOrd="0" presId="urn:microsoft.com/office/officeart/2005/8/layout/radial6"/>
    <dgm:cxn modelId="{72ADB405-E72E-47D6-833E-64CF44F6067D}" type="presOf" srcId="{66559A03-95ED-43F9-89F1-E55A8A7D2B60}" destId="{AECAA0BB-288F-4B5B-B14B-56A3FE3CF823}" srcOrd="0" destOrd="0" presId="urn:microsoft.com/office/officeart/2005/8/layout/radial6"/>
    <dgm:cxn modelId="{2AB3828A-6792-49D3-9BC8-7F3040B7CB5B}" type="presOf" srcId="{92B854AA-4810-4989-8961-DBA88F7C7A7A}" destId="{88371981-FCF5-4487-82CE-C85A12EF010F}" srcOrd="0" destOrd="0" presId="urn:microsoft.com/office/officeart/2005/8/layout/radial6"/>
    <dgm:cxn modelId="{3AAFCF21-CBA1-4A04-A737-7BA23755C36F}" srcId="{0B1F6EE3-D022-4A1E-980B-66B7969D5B93}" destId="{C75F703C-881D-466C-9EB7-8EB6BD6937B8}" srcOrd="4" destOrd="0" parTransId="{85D08679-53D3-4C80-828C-1F78E4F072D2}" sibTransId="{92B854AA-4810-4989-8961-DBA88F7C7A7A}"/>
    <dgm:cxn modelId="{DF4302B0-B129-4682-ABC5-6E60EC19FB50}" srcId="{0B1F6EE3-D022-4A1E-980B-66B7969D5B93}" destId="{80ED1A39-D2B2-4FEB-87FF-E5FE5C402D5D}" srcOrd="5" destOrd="0" parTransId="{C9E8E4DD-616B-4738-9A17-46BEF45A55BD}" sibTransId="{68FA5172-975F-4E6F-9026-30261847A60F}"/>
    <dgm:cxn modelId="{E96A44BF-E40E-4E08-BBCE-9FD3B58206A1}" type="presOf" srcId="{C75F703C-881D-466C-9EB7-8EB6BD6937B8}" destId="{73900CAA-7BED-448E-962F-67B1116810DE}" srcOrd="0" destOrd="0" presId="urn:microsoft.com/office/officeart/2005/8/layout/radial6"/>
    <dgm:cxn modelId="{F9BAD5F4-5B60-4D49-A792-E17B80BC3DAF}" srcId="{0B1F6EE3-D022-4A1E-980B-66B7969D5B93}" destId="{97257414-6096-4154-90BB-A6A664DE6546}" srcOrd="2" destOrd="0" parTransId="{7C69BB5B-509D-4108-BE9F-1551930B6329}" sibTransId="{48E53C43-1856-47A6-B0C5-7FF33A56EE9C}"/>
    <dgm:cxn modelId="{6DBE824A-4A7A-4A4B-92DE-53BD24340616}" type="presOf" srcId="{97257414-6096-4154-90BB-A6A664DE6546}" destId="{1ED94FD6-B476-4D6A-BFA4-20BEF8177EAB}" srcOrd="0" destOrd="0" presId="urn:microsoft.com/office/officeart/2005/8/layout/radial6"/>
    <dgm:cxn modelId="{10E12E20-8E40-49BE-A77B-7C60BB77B260}" type="presOf" srcId="{F414D587-9151-4C3F-9367-D072DC9E5B98}" destId="{36D69BAD-0614-4575-80FD-3C55F8C6272A}" srcOrd="0" destOrd="0" presId="urn:microsoft.com/office/officeart/2005/8/layout/radial6"/>
    <dgm:cxn modelId="{3F7B6A4B-9DE4-4355-99C2-7D8ED8602039}" type="presOf" srcId="{0B1F6EE3-D022-4A1E-980B-66B7969D5B93}" destId="{95FB9950-B976-4DFE-9F78-7C38EEFE3C70}" srcOrd="0" destOrd="0" presId="urn:microsoft.com/office/officeart/2005/8/layout/radial6"/>
    <dgm:cxn modelId="{DBE73F76-CA70-440A-99F6-698A638125D0}" type="presParOf" srcId="{D946ACCA-EBB1-4171-BFB3-BF8F8ADC130C}" destId="{95FB9950-B976-4DFE-9F78-7C38EEFE3C70}" srcOrd="0" destOrd="0" presId="urn:microsoft.com/office/officeart/2005/8/layout/radial6"/>
    <dgm:cxn modelId="{29040450-68D2-44FF-A965-1167FFB7105D}" type="presParOf" srcId="{D946ACCA-EBB1-4171-BFB3-BF8F8ADC130C}" destId="{C240842A-60C4-43C9-A6E4-0FA3F7F6EDE8}" srcOrd="1" destOrd="0" presId="urn:microsoft.com/office/officeart/2005/8/layout/radial6"/>
    <dgm:cxn modelId="{142DCD19-7EF1-4D58-8E90-A235A092FCA5}" type="presParOf" srcId="{D946ACCA-EBB1-4171-BFB3-BF8F8ADC130C}" destId="{961E63F7-FB8F-4B8D-8AD4-B7656F9EB753}" srcOrd="2" destOrd="0" presId="urn:microsoft.com/office/officeart/2005/8/layout/radial6"/>
    <dgm:cxn modelId="{18FCF9B2-A03A-4BD0-BF14-35F28FB2A2A9}" type="presParOf" srcId="{D946ACCA-EBB1-4171-BFB3-BF8F8ADC130C}" destId="{3C7E554E-785E-438A-87D8-D13F532CE545}" srcOrd="3" destOrd="0" presId="urn:microsoft.com/office/officeart/2005/8/layout/radial6"/>
    <dgm:cxn modelId="{2B069EAE-7465-4D3A-8D21-BB4FD0FCBE49}" type="presParOf" srcId="{D946ACCA-EBB1-4171-BFB3-BF8F8ADC130C}" destId="{5FEA1A91-813B-4968-8230-EC4970B3638B}" srcOrd="4" destOrd="0" presId="urn:microsoft.com/office/officeart/2005/8/layout/radial6"/>
    <dgm:cxn modelId="{2AC7FEB5-11E3-4AE1-958A-7C9FA0DC3327}" type="presParOf" srcId="{D946ACCA-EBB1-4171-BFB3-BF8F8ADC130C}" destId="{590C86A5-9462-4E1B-A59C-5AAA653D496E}" srcOrd="5" destOrd="0" presId="urn:microsoft.com/office/officeart/2005/8/layout/radial6"/>
    <dgm:cxn modelId="{67A9F1BC-A63C-4F6F-8655-B35F8D031B83}" type="presParOf" srcId="{D946ACCA-EBB1-4171-BFB3-BF8F8ADC130C}" destId="{AECAA0BB-288F-4B5B-B14B-56A3FE3CF823}" srcOrd="6" destOrd="0" presId="urn:microsoft.com/office/officeart/2005/8/layout/radial6"/>
    <dgm:cxn modelId="{D5042421-D71B-42D3-9E36-D1CCEBA8438A}" type="presParOf" srcId="{D946ACCA-EBB1-4171-BFB3-BF8F8ADC130C}" destId="{1ED94FD6-B476-4D6A-BFA4-20BEF8177EAB}" srcOrd="7" destOrd="0" presId="urn:microsoft.com/office/officeart/2005/8/layout/radial6"/>
    <dgm:cxn modelId="{FCA7A627-ECE7-4C37-B0DC-91B2C558F25D}" type="presParOf" srcId="{D946ACCA-EBB1-4171-BFB3-BF8F8ADC130C}" destId="{FA544197-B217-4AED-AD10-B7DFA234EB3E}" srcOrd="8" destOrd="0" presId="urn:microsoft.com/office/officeart/2005/8/layout/radial6"/>
    <dgm:cxn modelId="{236EB8FE-54E2-4D71-98E2-B7B74BCC8190}" type="presParOf" srcId="{D946ACCA-EBB1-4171-BFB3-BF8F8ADC130C}" destId="{3C02F56E-38C3-4A14-BF1E-8B7784C81075}" srcOrd="9" destOrd="0" presId="urn:microsoft.com/office/officeart/2005/8/layout/radial6"/>
    <dgm:cxn modelId="{488FB42E-D836-441F-A867-66AD7937941C}" type="presParOf" srcId="{D946ACCA-EBB1-4171-BFB3-BF8F8ADC130C}" destId="{36D69BAD-0614-4575-80FD-3C55F8C6272A}" srcOrd="10" destOrd="0" presId="urn:microsoft.com/office/officeart/2005/8/layout/radial6"/>
    <dgm:cxn modelId="{5A18DF2D-ECC5-4BAD-8D86-61FDF10B6900}" type="presParOf" srcId="{D946ACCA-EBB1-4171-BFB3-BF8F8ADC130C}" destId="{33D9D894-1B56-41A6-B301-C4BE9DEF0327}" srcOrd="11" destOrd="0" presId="urn:microsoft.com/office/officeart/2005/8/layout/radial6"/>
    <dgm:cxn modelId="{27F61ADB-3275-4586-ABAA-2BEA35525518}" type="presParOf" srcId="{D946ACCA-EBB1-4171-BFB3-BF8F8ADC130C}" destId="{8F70F693-700B-4D78-8306-7FD0B6A32D43}" srcOrd="12" destOrd="0" presId="urn:microsoft.com/office/officeart/2005/8/layout/radial6"/>
    <dgm:cxn modelId="{F2CB78BE-C81D-4DCC-B649-7FD564EF28BE}" type="presParOf" srcId="{D946ACCA-EBB1-4171-BFB3-BF8F8ADC130C}" destId="{73900CAA-7BED-448E-962F-67B1116810DE}" srcOrd="13" destOrd="0" presId="urn:microsoft.com/office/officeart/2005/8/layout/radial6"/>
    <dgm:cxn modelId="{C2DB7BDA-C3AC-4B1D-BA8B-E249B7F748ED}" type="presParOf" srcId="{D946ACCA-EBB1-4171-BFB3-BF8F8ADC130C}" destId="{A5A963CA-8891-4396-B2B7-BF7A181F6CA2}" srcOrd="14" destOrd="0" presId="urn:microsoft.com/office/officeart/2005/8/layout/radial6"/>
    <dgm:cxn modelId="{79127566-9C95-4EE3-A718-D88EA4753AC1}" type="presParOf" srcId="{D946ACCA-EBB1-4171-BFB3-BF8F8ADC130C}" destId="{88371981-FCF5-4487-82CE-C85A12EF010F}" srcOrd="15" destOrd="0" presId="urn:microsoft.com/office/officeart/2005/8/layout/radial6"/>
    <dgm:cxn modelId="{8594C19F-12EC-435D-A383-C8DD53AECFAB}" type="presParOf" srcId="{D946ACCA-EBB1-4171-BFB3-BF8F8ADC130C}" destId="{02A56239-E733-457A-A1BA-C0D67BB66FB0}" srcOrd="16" destOrd="0" presId="urn:microsoft.com/office/officeart/2005/8/layout/radial6"/>
    <dgm:cxn modelId="{1C4A6BE0-54A9-43C2-89C6-1C936857C4B0}" type="presParOf" srcId="{D946ACCA-EBB1-4171-BFB3-BF8F8ADC130C}" destId="{F6AD2712-0B93-4D3C-AB4F-A7CCE5B3E197}" srcOrd="17" destOrd="0" presId="urn:microsoft.com/office/officeart/2005/8/layout/radial6"/>
    <dgm:cxn modelId="{3081AA5C-2A25-4AF9-9E65-2F88DE3D32E8}" type="presParOf" srcId="{D946ACCA-EBB1-4171-BFB3-BF8F8ADC130C}" destId="{CDCC61FB-9599-4A1E-95C0-3B2D3FF8BA4D}" srcOrd="18"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D7B864-8879-430D-844D-B413B34DBE27}" type="doc">
      <dgm:prSet loTypeId="urn:microsoft.com/office/officeart/2005/8/layout/venn1" loCatId="relationship" qsTypeId="urn:microsoft.com/office/officeart/2005/8/quickstyle/simple1" qsCatId="simple" csTypeId="urn:microsoft.com/office/officeart/2005/8/colors/colorful3" csCatId="colorful" phldr="1"/>
      <dgm:spPr/>
      <dgm:t>
        <a:bodyPr/>
        <a:lstStyle/>
        <a:p>
          <a:endParaRPr lang="en-IE"/>
        </a:p>
      </dgm:t>
    </dgm:pt>
    <dgm:pt modelId="{F0190FB0-16E0-4579-9640-7D5372D40E90}">
      <dgm:prSet phldrT="[Text]" custT="1"/>
      <dgm:spPr/>
      <dgm:t>
        <a:bodyPr/>
        <a:lstStyle/>
        <a:p>
          <a:r>
            <a:rPr lang="en-IE" sz="2000" b="1"/>
            <a:t>Visual </a:t>
          </a:r>
        </a:p>
      </dgm:t>
    </dgm:pt>
    <dgm:pt modelId="{7F0D7F4E-AFEB-48C7-8C1A-B2DF36E6ED31}" type="parTrans" cxnId="{3C880AB8-6952-473A-8383-13B593AE94D9}">
      <dgm:prSet/>
      <dgm:spPr/>
      <dgm:t>
        <a:bodyPr/>
        <a:lstStyle/>
        <a:p>
          <a:endParaRPr lang="en-IE"/>
        </a:p>
      </dgm:t>
    </dgm:pt>
    <dgm:pt modelId="{9CB3581F-0102-4E69-B071-25755D923440}" type="sibTrans" cxnId="{3C880AB8-6952-473A-8383-13B593AE94D9}">
      <dgm:prSet/>
      <dgm:spPr/>
      <dgm:t>
        <a:bodyPr/>
        <a:lstStyle/>
        <a:p>
          <a:endParaRPr lang="en-IE"/>
        </a:p>
      </dgm:t>
    </dgm:pt>
    <dgm:pt modelId="{088A6C15-806E-4BF0-BB37-04EA7E10C916}">
      <dgm:prSet phldrT="[Text]" custT="1"/>
      <dgm:spPr/>
      <dgm:t>
        <a:bodyPr/>
        <a:lstStyle/>
        <a:p>
          <a:r>
            <a:rPr lang="en-IE" sz="1700" b="1"/>
            <a:t>Discursive</a:t>
          </a:r>
        </a:p>
      </dgm:t>
    </dgm:pt>
    <dgm:pt modelId="{6BBD85A2-FCFB-4089-961A-9586538C0729}" type="parTrans" cxnId="{87E2B7AB-CCEC-4C5C-9B5A-2A545683E0FF}">
      <dgm:prSet/>
      <dgm:spPr/>
      <dgm:t>
        <a:bodyPr/>
        <a:lstStyle/>
        <a:p>
          <a:endParaRPr lang="en-IE"/>
        </a:p>
      </dgm:t>
    </dgm:pt>
    <dgm:pt modelId="{1963655D-27F3-45E2-A6C2-3E5AEC560AAC}" type="sibTrans" cxnId="{87E2B7AB-CCEC-4C5C-9B5A-2A545683E0FF}">
      <dgm:prSet/>
      <dgm:spPr/>
      <dgm:t>
        <a:bodyPr/>
        <a:lstStyle/>
        <a:p>
          <a:endParaRPr lang="en-IE"/>
        </a:p>
      </dgm:t>
    </dgm:pt>
    <dgm:pt modelId="{6F565035-3BC3-4C0B-926D-84AE24A027BB}">
      <dgm:prSet custT="1"/>
      <dgm:spPr/>
      <dgm:t>
        <a:bodyPr/>
        <a:lstStyle/>
        <a:p>
          <a:r>
            <a:rPr lang="en-IE" sz="2000" b="1"/>
            <a:t>Textual</a:t>
          </a:r>
        </a:p>
      </dgm:t>
    </dgm:pt>
    <dgm:pt modelId="{7BD1B7D2-A734-4516-88C0-185CE636F73D}" type="parTrans" cxnId="{14E625CB-B43E-4F5C-BCD2-D903D3DF5D5D}">
      <dgm:prSet/>
      <dgm:spPr/>
      <dgm:t>
        <a:bodyPr/>
        <a:lstStyle/>
        <a:p>
          <a:endParaRPr lang="en-IE"/>
        </a:p>
      </dgm:t>
    </dgm:pt>
    <dgm:pt modelId="{0F1DDEC2-660F-4868-80EB-7CFEC289740B}" type="sibTrans" cxnId="{14E625CB-B43E-4F5C-BCD2-D903D3DF5D5D}">
      <dgm:prSet/>
      <dgm:spPr/>
      <dgm:t>
        <a:bodyPr/>
        <a:lstStyle/>
        <a:p>
          <a:endParaRPr lang="en-IE"/>
        </a:p>
      </dgm:t>
    </dgm:pt>
    <dgm:pt modelId="{68C040CB-6EC7-44A9-B273-1CF2F20F9E1B}">
      <dgm:prSet phldrT="[Text]" custT="1"/>
      <dgm:spPr/>
      <dgm:t>
        <a:bodyPr/>
        <a:lstStyle/>
        <a:p>
          <a:r>
            <a:rPr lang="en-IE" sz="2000" b="1"/>
            <a:t>Cognitive</a:t>
          </a:r>
        </a:p>
      </dgm:t>
    </dgm:pt>
    <dgm:pt modelId="{2082070B-784D-4E51-8A63-A298050D2D3B}" type="sibTrans" cxnId="{8C8EBB40-F630-4814-B75C-8A3966048BCE}">
      <dgm:prSet/>
      <dgm:spPr/>
      <dgm:t>
        <a:bodyPr/>
        <a:lstStyle/>
        <a:p>
          <a:endParaRPr lang="en-IE"/>
        </a:p>
      </dgm:t>
    </dgm:pt>
    <dgm:pt modelId="{8EA7462D-DDB7-46BA-AF70-ECA425151B41}" type="parTrans" cxnId="{8C8EBB40-F630-4814-B75C-8A3966048BCE}">
      <dgm:prSet/>
      <dgm:spPr/>
      <dgm:t>
        <a:bodyPr/>
        <a:lstStyle/>
        <a:p>
          <a:endParaRPr lang="en-IE"/>
        </a:p>
      </dgm:t>
    </dgm:pt>
    <dgm:pt modelId="{29FD1F4A-3138-413B-A6BC-D732D29851E5}" type="pres">
      <dgm:prSet presAssocID="{4AD7B864-8879-430D-844D-B413B34DBE27}" presName="compositeShape" presStyleCnt="0">
        <dgm:presLayoutVars>
          <dgm:chMax val="7"/>
          <dgm:dir/>
          <dgm:resizeHandles val="exact"/>
        </dgm:presLayoutVars>
      </dgm:prSet>
      <dgm:spPr/>
    </dgm:pt>
    <dgm:pt modelId="{07396CE7-F343-47F8-8A3D-278B2D9D737B}" type="pres">
      <dgm:prSet presAssocID="{F0190FB0-16E0-4579-9640-7D5372D40E90}" presName="circ1" presStyleLbl="vennNode1" presStyleIdx="0" presStyleCnt="4" custLinFactNeighborY="4782"/>
      <dgm:spPr/>
    </dgm:pt>
    <dgm:pt modelId="{940C24EF-CF50-4A94-B8F2-E27DD760FABB}" type="pres">
      <dgm:prSet presAssocID="{F0190FB0-16E0-4579-9640-7D5372D40E90}" presName="circ1Tx" presStyleLbl="revTx" presStyleIdx="0" presStyleCnt="0">
        <dgm:presLayoutVars>
          <dgm:chMax val="0"/>
          <dgm:chPref val="0"/>
          <dgm:bulletEnabled val="1"/>
        </dgm:presLayoutVars>
      </dgm:prSet>
      <dgm:spPr/>
    </dgm:pt>
    <dgm:pt modelId="{EF6DA78C-F573-4D0B-BEC2-37F99E7A6192}" type="pres">
      <dgm:prSet presAssocID="{088A6C15-806E-4BF0-BB37-04EA7E10C916}" presName="circ2" presStyleLbl="vennNode1" presStyleIdx="1" presStyleCnt="4" custLinFactNeighborX="-4184"/>
      <dgm:spPr/>
    </dgm:pt>
    <dgm:pt modelId="{E62A2312-C439-42F1-A2E0-EEC80E05F041}" type="pres">
      <dgm:prSet presAssocID="{088A6C15-806E-4BF0-BB37-04EA7E10C916}" presName="circ2Tx" presStyleLbl="revTx" presStyleIdx="0" presStyleCnt="0">
        <dgm:presLayoutVars>
          <dgm:chMax val="0"/>
          <dgm:chPref val="0"/>
          <dgm:bulletEnabled val="1"/>
        </dgm:presLayoutVars>
      </dgm:prSet>
      <dgm:spPr/>
    </dgm:pt>
    <dgm:pt modelId="{EBF43E1C-81E5-4939-BD50-34318CC5BB84}" type="pres">
      <dgm:prSet presAssocID="{68C040CB-6EC7-44A9-B273-1CF2F20F9E1B}" presName="circ3" presStyleLbl="vennNode1" presStyleIdx="2" presStyleCnt="4" custLinFactNeighborX="1195" custLinFactNeighborY="-5380"/>
      <dgm:spPr/>
    </dgm:pt>
    <dgm:pt modelId="{61FA9EA3-FEEB-4DD5-A6CE-82D97325ADB7}" type="pres">
      <dgm:prSet presAssocID="{68C040CB-6EC7-44A9-B273-1CF2F20F9E1B}" presName="circ3Tx" presStyleLbl="revTx" presStyleIdx="0" presStyleCnt="0">
        <dgm:presLayoutVars>
          <dgm:chMax val="0"/>
          <dgm:chPref val="0"/>
          <dgm:bulletEnabled val="1"/>
        </dgm:presLayoutVars>
      </dgm:prSet>
      <dgm:spPr/>
    </dgm:pt>
    <dgm:pt modelId="{04293379-A23A-47BC-B456-4B790AEE22C6}" type="pres">
      <dgm:prSet presAssocID="{6F565035-3BC3-4C0B-926D-84AE24A027BB}" presName="circ4" presStyleLbl="vennNode1" presStyleIdx="3" presStyleCnt="4" custLinFactNeighborX="2989"/>
      <dgm:spPr/>
    </dgm:pt>
    <dgm:pt modelId="{A6DCD250-A06D-4983-9C48-8B7330B70D9E}" type="pres">
      <dgm:prSet presAssocID="{6F565035-3BC3-4C0B-926D-84AE24A027BB}" presName="circ4Tx" presStyleLbl="revTx" presStyleIdx="0" presStyleCnt="0">
        <dgm:presLayoutVars>
          <dgm:chMax val="0"/>
          <dgm:chPref val="0"/>
          <dgm:bulletEnabled val="1"/>
        </dgm:presLayoutVars>
      </dgm:prSet>
      <dgm:spPr/>
    </dgm:pt>
  </dgm:ptLst>
  <dgm:cxnLst>
    <dgm:cxn modelId="{5CAA0AE0-CEAD-47D9-B9F0-9D5EE812F694}" type="presOf" srcId="{6F565035-3BC3-4C0B-926D-84AE24A027BB}" destId="{A6DCD250-A06D-4983-9C48-8B7330B70D9E}" srcOrd="1" destOrd="0" presId="urn:microsoft.com/office/officeart/2005/8/layout/venn1"/>
    <dgm:cxn modelId="{96220AE9-3196-4579-B7E6-DE5BBC5BD45D}" type="presOf" srcId="{6F565035-3BC3-4C0B-926D-84AE24A027BB}" destId="{04293379-A23A-47BC-B456-4B790AEE22C6}" srcOrd="0" destOrd="0" presId="urn:microsoft.com/office/officeart/2005/8/layout/venn1"/>
    <dgm:cxn modelId="{3C880AB8-6952-473A-8383-13B593AE94D9}" srcId="{4AD7B864-8879-430D-844D-B413B34DBE27}" destId="{F0190FB0-16E0-4579-9640-7D5372D40E90}" srcOrd="0" destOrd="0" parTransId="{7F0D7F4E-AFEB-48C7-8C1A-B2DF36E6ED31}" sibTransId="{9CB3581F-0102-4E69-B071-25755D923440}"/>
    <dgm:cxn modelId="{87E2B7AB-CCEC-4C5C-9B5A-2A545683E0FF}" srcId="{4AD7B864-8879-430D-844D-B413B34DBE27}" destId="{088A6C15-806E-4BF0-BB37-04EA7E10C916}" srcOrd="1" destOrd="0" parTransId="{6BBD85A2-FCFB-4089-961A-9586538C0729}" sibTransId="{1963655D-27F3-45E2-A6C2-3E5AEC560AAC}"/>
    <dgm:cxn modelId="{0A46BE35-B509-45BE-9775-954962D6BA26}" type="presOf" srcId="{088A6C15-806E-4BF0-BB37-04EA7E10C916}" destId="{EF6DA78C-F573-4D0B-BEC2-37F99E7A6192}" srcOrd="0" destOrd="0" presId="urn:microsoft.com/office/officeart/2005/8/layout/venn1"/>
    <dgm:cxn modelId="{87F66D39-7D8F-41EC-94F0-6D21A6B6F9D3}" type="presOf" srcId="{F0190FB0-16E0-4579-9640-7D5372D40E90}" destId="{07396CE7-F343-47F8-8A3D-278B2D9D737B}" srcOrd="0" destOrd="0" presId="urn:microsoft.com/office/officeart/2005/8/layout/venn1"/>
    <dgm:cxn modelId="{1B0A3901-BD9A-442D-AA46-D82386C7D87C}" type="presOf" srcId="{4AD7B864-8879-430D-844D-B413B34DBE27}" destId="{29FD1F4A-3138-413B-A6BC-D732D29851E5}" srcOrd="0" destOrd="0" presId="urn:microsoft.com/office/officeart/2005/8/layout/venn1"/>
    <dgm:cxn modelId="{A4CE6F39-B9A0-4E7F-85A1-20408DE7A7D2}" type="presOf" srcId="{F0190FB0-16E0-4579-9640-7D5372D40E90}" destId="{940C24EF-CF50-4A94-B8F2-E27DD760FABB}" srcOrd="1" destOrd="0" presId="urn:microsoft.com/office/officeart/2005/8/layout/venn1"/>
    <dgm:cxn modelId="{D600BF1B-90CF-4267-BE6F-7C2F665E7AD8}" type="presOf" srcId="{68C040CB-6EC7-44A9-B273-1CF2F20F9E1B}" destId="{61FA9EA3-FEEB-4DD5-A6CE-82D97325ADB7}" srcOrd="1" destOrd="0" presId="urn:microsoft.com/office/officeart/2005/8/layout/venn1"/>
    <dgm:cxn modelId="{14E625CB-B43E-4F5C-BCD2-D903D3DF5D5D}" srcId="{4AD7B864-8879-430D-844D-B413B34DBE27}" destId="{6F565035-3BC3-4C0B-926D-84AE24A027BB}" srcOrd="3" destOrd="0" parTransId="{7BD1B7D2-A734-4516-88C0-185CE636F73D}" sibTransId="{0F1DDEC2-660F-4868-80EB-7CFEC289740B}"/>
    <dgm:cxn modelId="{A7243C37-5BB2-4709-80B0-CF79504DC7A4}" type="presOf" srcId="{088A6C15-806E-4BF0-BB37-04EA7E10C916}" destId="{E62A2312-C439-42F1-A2E0-EEC80E05F041}" srcOrd="1" destOrd="0" presId="urn:microsoft.com/office/officeart/2005/8/layout/venn1"/>
    <dgm:cxn modelId="{8C8EBB40-F630-4814-B75C-8A3966048BCE}" srcId="{4AD7B864-8879-430D-844D-B413B34DBE27}" destId="{68C040CB-6EC7-44A9-B273-1CF2F20F9E1B}" srcOrd="2" destOrd="0" parTransId="{8EA7462D-DDB7-46BA-AF70-ECA425151B41}" sibTransId="{2082070B-784D-4E51-8A63-A298050D2D3B}"/>
    <dgm:cxn modelId="{307273F4-7FD1-4E2F-9B6D-3BB27479D26C}" type="presOf" srcId="{68C040CB-6EC7-44A9-B273-1CF2F20F9E1B}" destId="{EBF43E1C-81E5-4939-BD50-34318CC5BB84}" srcOrd="0" destOrd="0" presId="urn:microsoft.com/office/officeart/2005/8/layout/venn1"/>
    <dgm:cxn modelId="{D2506314-07E9-4584-94A9-55580ADE5B9A}" type="presParOf" srcId="{29FD1F4A-3138-413B-A6BC-D732D29851E5}" destId="{07396CE7-F343-47F8-8A3D-278B2D9D737B}" srcOrd="0" destOrd="0" presId="urn:microsoft.com/office/officeart/2005/8/layout/venn1"/>
    <dgm:cxn modelId="{3D0DD8F3-635D-44EA-BB73-A1F4910F9CC7}" type="presParOf" srcId="{29FD1F4A-3138-413B-A6BC-D732D29851E5}" destId="{940C24EF-CF50-4A94-B8F2-E27DD760FABB}" srcOrd="1" destOrd="0" presId="urn:microsoft.com/office/officeart/2005/8/layout/venn1"/>
    <dgm:cxn modelId="{88F18880-6156-4D77-913B-82E3A94C38C6}" type="presParOf" srcId="{29FD1F4A-3138-413B-A6BC-D732D29851E5}" destId="{EF6DA78C-F573-4D0B-BEC2-37F99E7A6192}" srcOrd="2" destOrd="0" presId="urn:microsoft.com/office/officeart/2005/8/layout/venn1"/>
    <dgm:cxn modelId="{90ABE02C-59BA-45D1-A48F-9AA2F74F1464}" type="presParOf" srcId="{29FD1F4A-3138-413B-A6BC-D732D29851E5}" destId="{E62A2312-C439-42F1-A2E0-EEC80E05F041}" srcOrd="3" destOrd="0" presId="urn:microsoft.com/office/officeart/2005/8/layout/venn1"/>
    <dgm:cxn modelId="{C0A5F8F6-3140-4A07-8990-55F4DC773734}" type="presParOf" srcId="{29FD1F4A-3138-413B-A6BC-D732D29851E5}" destId="{EBF43E1C-81E5-4939-BD50-34318CC5BB84}" srcOrd="4" destOrd="0" presId="urn:microsoft.com/office/officeart/2005/8/layout/venn1"/>
    <dgm:cxn modelId="{B85EE31E-A62D-457E-8470-C7DC6D660CB5}" type="presParOf" srcId="{29FD1F4A-3138-413B-A6BC-D732D29851E5}" destId="{61FA9EA3-FEEB-4DD5-A6CE-82D97325ADB7}" srcOrd="5" destOrd="0" presId="urn:microsoft.com/office/officeart/2005/8/layout/venn1"/>
    <dgm:cxn modelId="{5632F468-1F54-4F43-BAC1-BB00DEC495AD}" type="presParOf" srcId="{29FD1F4A-3138-413B-A6BC-D732D29851E5}" destId="{04293379-A23A-47BC-B456-4B790AEE22C6}" srcOrd="6" destOrd="0" presId="urn:microsoft.com/office/officeart/2005/8/layout/venn1"/>
    <dgm:cxn modelId="{A859E36C-07C7-4535-BB8B-719F89A55193}" type="presParOf" srcId="{29FD1F4A-3138-413B-A6BC-D732D29851E5}" destId="{A6DCD250-A06D-4983-9C48-8B7330B70D9E}"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D7B864-8879-430D-844D-B413B34DBE27}" type="doc">
      <dgm:prSet loTypeId="urn:microsoft.com/office/officeart/2005/8/layout/venn1" loCatId="relationship" qsTypeId="urn:microsoft.com/office/officeart/2005/8/quickstyle/simple1" qsCatId="simple" csTypeId="urn:microsoft.com/office/officeart/2005/8/colors/colorful3" csCatId="colorful" phldr="1"/>
      <dgm:spPr/>
      <dgm:t>
        <a:bodyPr/>
        <a:lstStyle/>
        <a:p>
          <a:endParaRPr lang="en-IE"/>
        </a:p>
      </dgm:t>
    </dgm:pt>
    <dgm:pt modelId="{29FD1F4A-3138-413B-A6BC-D732D29851E5}" type="pres">
      <dgm:prSet presAssocID="{4AD7B864-8879-430D-844D-B413B34DBE27}" presName="compositeShape" presStyleCnt="0">
        <dgm:presLayoutVars>
          <dgm:chMax val="7"/>
          <dgm:dir/>
          <dgm:resizeHandles val="exact"/>
        </dgm:presLayoutVars>
      </dgm:prSet>
      <dgm:spPr/>
    </dgm:pt>
  </dgm:ptLst>
  <dgm:cxnLst>
    <dgm:cxn modelId="{7EB37990-5136-4F5E-9B29-15DEEDA6E931}" type="presOf" srcId="{4AD7B864-8879-430D-844D-B413B34DBE27}" destId="{29FD1F4A-3138-413B-A6BC-D732D29851E5}"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7BC269-028F-49C6-AF16-CCE258B2FDA2}" type="doc">
      <dgm:prSet loTypeId="urn:microsoft.com/office/officeart/2005/8/layout/venn1" loCatId="relationship" qsTypeId="urn:microsoft.com/office/officeart/2005/8/quickstyle/3d3" qsCatId="3D" csTypeId="urn:microsoft.com/office/officeart/2005/8/colors/colorful2" csCatId="colorful" phldr="1"/>
      <dgm:spPr/>
    </dgm:pt>
    <dgm:pt modelId="{476118FB-6D94-4F8E-81FB-14E0FA78D521}">
      <dgm:prSet phldrT="[Text]" custT="1"/>
      <dgm:spPr/>
      <dgm:t>
        <a:bodyPr/>
        <a:lstStyle/>
        <a:p>
          <a:endParaRPr lang="en-IE" sz="800" b="1"/>
        </a:p>
        <a:p>
          <a:endParaRPr lang="en-IE" sz="800" b="1"/>
        </a:p>
        <a:p>
          <a:endParaRPr lang="en-IE" sz="800" b="1"/>
        </a:p>
        <a:p>
          <a:r>
            <a:rPr lang="en-IE" sz="1800" b="1"/>
            <a:t>Blogs</a:t>
          </a:r>
        </a:p>
        <a:p>
          <a:r>
            <a:rPr lang="en-IE" sz="1800" b="1"/>
            <a:t>Journals </a:t>
          </a:r>
        </a:p>
        <a:p>
          <a:r>
            <a:rPr lang="en-IE" sz="1800" b="1"/>
            <a:t>Vlogs</a:t>
          </a:r>
        </a:p>
        <a:p>
          <a:r>
            <a:rPr lang="en-IE" sz="1800" b="1"/>
            <a:t>Forums</a:t>
          </a:r>
        </a:p>
        <a:p>
          <a:r>
            <a:rPr lang="en-IE" sz="1800" b="1"/>
            <a:t>Social Media</a:t>
          </a:r>
        </a:p>
        <a:p>
          <a:r>
            <a:rPr lang="en-IE" sz="1800" b="1"/>
            <a:t>Mapping</a:t>
          </a:r>
        </a:p>
        <a:p>
          <a:r>
            <a:rPr lang="en-IE" sz="1800" b="1"/>
            <a:t>Planning/ Reporting</a:t>
          </a:r>
        </a:p>
        <a:p>
          <a:r>
            <a:rPr lang="en-IE" sz="1800" b="1"/>
            <a:t>Photographs</a:t>
          </a:r>
        </a:p>
        <a:p>
          <a:r>
            <a:rPr lang="en-IE" sz="1800" b="1"/>
            <a:t>ETC…</a:t>
          </a:r>
          <a:endParaRPr lang="en-IE" sz="800" b="1"/>
        </a:p>
        <a:p>
          <a:endParaRPr lang="en-IE" sz="800" b="1"/>
        </a:p>
        <a:p>
          <a:endParaRPr lang="en-IE" sz="800" b="1"/>
        </a:p>
        <a:p>
          <a:endParaRPr lang="en-IE" sz="800"/>
        </a:p>
      </dgm:t>
    </dgm:pt>
    <dgm:pt modelId="{60E2BDF2-BAC0-4177-B29E-F5D02B99D38E}" type="parTrans" cxnId="{D8F61F28-BC75-4690-87E2-8547EDAAD997}">
      <dgm:prSet/>
      <dgm:spPr/>
      <dgm:t>
        <a:bodyPr/>
        <a:lstStyle/>
        <a:p>
          <a:endParaRPr lang="en-IE"/>
        </a:p>
      </dgm:t>
    </dgm:pt>
    <dgm:pt modelId="{F0BF80E6-3424-4BB1-8713-4B1C952D9989}" type="sibTrans" cxnId="{D8F61F28-BC75-4690-87E2-8547EDAAD997}">
      <dgm:prSet/>
      <dgm:spPr/>
      <dgm:t>
        <a:bodyPr/>
        <a:lstStyle/>
        <a:p>
          <a:endParaRPr lang="en-IE"/>
        </a:p>
      </dgm:t>
    </dgm:pt>
    <dgm:pt modelId="{1B12969A-411F-4A57-B20E-B95B2253A59E}">
      <dgm:prSet phldrT="[Text]" custT="1"/>
      <dgm:spPr/>
      <dgm:t>
        <a:bodyPr/>
        <a:lstStyle/>
        <a:p>
          <a:r>
            <a:rPr lang="en-IE" sz="2800"/>
            <a:t>Professional Dialogue</a:t>
          </a:r>
        </a:p>
      </dgm:t>
    </dgm:pt>
    <dgm:pt modelId="{054E0357-B644-4A93-B8C5-BDE667DB5C91}" type="parTrans" cxnId="{42EBA67F-58A5-4F95-9DD3-F2189453524D}">
      <dgm:prSet/>
      <dgm:spPr/>
      <dgm:t>
        <a:bodyPr/>
        <a:lstStyle/>
        <a:p>
          <a:endParaRPr lang="en-IE"/>
        </a:p>
      </dgm:t>
    </dgm:pt>
    <dgm:pt modelId="{6D35B621-3886-4636-AB5E-0E118E6CA63F}" type="sibTrans" cxnId="{42EBA67F-58A5-4F95-9DD3-F2189453524D}">
      <dgm:prSet/>
      <dgm:spPr/>
      <dgm:t>
        <a:bodyPr/>
        <a:lstStyle/>
        <a:p>
          <a:endParaRPr lang="en-IE"/>
        </a:p>
      </dgm:t>
    </dgm:pt>
    <dgm:pt modelId="{263170AE-97BD-4A0C-830D-02139238DFDD}" type="pres">
      <dgm:prSet presAssocID="{6D7BC269-028F-49C6-AF16-CCE258B2FDA2}" presName="compositeShape" presStyleCnt="0">
        <dgm:presLayoutVars>
          <dgm:chMax val="7"/>
          <dgm:dir/>
          <dgm:resizeHandles val="exact"/>
        </dgm:presLayoutVars>
      </dgm:prSet>
      <dgm:spPr/>
    </dgm:pt>
    <dgm:pt modelId="{060D589A-0F64-4440-8493-2190B55D86B1}" type="pres">
      <dgm:prSet presAssocID="{476118FB-6D94-4F8E-81FB-14E0FA78D521}" presName="circ1" presStyleLbl="vennNode1" presStyleIdx="0" presStyleCnt="2" custLinFactNeighborX="173" custLinFactNeighborY="2020"/>
      <dgm:spPr/>
    </dgm:pt>
    <dgm:pt modelId="{D3571057-5AFD-4E06-A6A1-FD8910CED594}" type="pres">
      <dgm:prSet presAssocID="{476118FB-6D94-4F8E-81FB-14E0FA78D521}" presName="circ1Tx" presStyleLbl="revTx" presStyleIdx="0" presStyleCnt="0">
        <dgm:presLayoutVars>
          <dgm:chMax val="0"/>
          <dgm:chPref val="0"/>
          <dgm:bulletEnabled val="1"/>
        </dgm:presLayoutVars>
      </dgm:prSet>
      <dgm:spPr/>
    </dgm:pt>
    <dgm:pt modelId="{ACCF90D5-193C-4068-9D50-9267A12B05F6}" type="pres">
      <dgm:prSet presAssocID="{1B12969A-411F-4A57-B20E-B95B2253A59E}" presName="circ2" presStyleLbl="vennNode1" presStyleIdx="1" presStyleCnt="2" custLinFactNeighborX="-173" custLinFactNeighborY="-201"/>
      <dgm:spPr/>
    </dgm:pt>
    <dgm:pt modelId="{3D3922E1-DE90-44F0-BF87-82DE792C2382}" type="pres">
      <dgm:prSet presAssocID="{1B12969A-411F-4A57-B20E-B95B2253A59E}" presName="circ2Tx" presStyleLbl="revTx" presStyleIdx="0" presStyleCnt="0">
        <dgm:presLayoutVars>
          <dgm:chMax val="0"/>
          <dgm:chPref val="0"/>
          <dgm:bulletEnabled val="1"/>
        </dgm:presLayoutVars>
      </dgm:prSet>
      <dgm:spPr/>
    </dgm:pt>
  </dgm:ptLst>
  <dgm:cxnLst>
    <dgm:cxn modelId="{D8F61F28-BC75-4690-87E2-8547EDAAD997}" srcId="{6D7BC269-028F-49C6-AF16-CCE258B2FDA2}" destId="{476118FB-6D94-4F8E-81FB-14E0FA78D521}" srcOrd="0" destOrd="0" parTransId="{60E2BDF2-BAC0-4177-B29E-F5D02B99D38E}" sibTransId="{F0BF80E6-3424-4BB1-8713-4B1C952D9989}"/>
    <dgm:cxn modelId="{8DF12EB3-98A8-4F1E-AA0A-BD99404CF4F1}" type="presOf" srcId="{1B12969A-411F-4A57-B20E-B95B2253A59E}" destId="{3D3922E1-DE90-44F0-BF87-82DE792C2382}" srcOrd="1" destOrd="0" presId="urn:microsoft.com/office/officeart/2005/8/layout/venn1"/>
    <dgm:cxn modelId="{B8C25382-168B-48B5-B04C-2F2CB1B9666D}" type="presOf" srcId="{476118FB-6D94-4F8E-81FB-14E0FA78D521}" destId="{060D589A-0F64-4440-8493-2190B55D86B1}" srcOrd="0" destOrd="0" presId="urn:microsoft.com/office/officeart/2005/8/layout/venn1"/>
    <dgm:cxn modelId="{35A35742-F53F-462D-974D-A17B7C20B4FF}" type="presOf" srcId="{1B12969A-411F-4A57-B20E-B95B2253A59E}" destId="{ACCF90D5-193C-4068-9D50-9267A12B05F6}" srcOrd="0" destOrd="0" presId="urn:microsoft.com/office/officeart/2005/8/layout/venn1"/>
    <dgm:cxn modelId="{FB67387D-6A91-460F-B3DB-1C9F0677B470}" type="presOf" srcId="{6D7BC269-028F-49C6-AF16-CCE258B2FDA2}" destId="{263170AE-97BD-4A0C-830D-02139238DFDD}" srcOrd="0" destOrd="0" presId="urn:microsoft.com/office/officeart/2005/8/layout/venn1"/>
    <dgm:cxn modelId="{65C10DAC-3B38-4563-BC20-CD0FA5017BCB}" type="presOf" srcId="{476118FB-6D94-4F8E-81FB-14E0FA78D521}" destId="{D3571057-5AFD-4E06-A6A1-FD8910CED594}" srcOrd="1" destOrd="0" presId="urn:microsoft.com/office/officeart/2005/8/layout/venn1"/>
    <dgm:cxn modelId="{42EBA67F-58A5-4F95-9DD3-F2189453524D}" srcId="{6D7BC269-028F-49C6-AF16-CCE258B2FDA2}" destId="{1B12969A-411F-4A57-B20E-B95B2253A59E}" srcOrd="1" destOrd="0" parTransId="{054E0357-B644-4A93-B8C5-BDE667DB5C91}" sibTransId="{6D35B621-3886-4636-AB5E-0E118E6CA63F}"/>
    <dgm:cxn modelId="{BA20F6E6-1188-4BDC-9F6B-E5E37CDE8AA1}" type="presParOf" srcId="{263170AE-97BD-4A0C-830D-02139238DFDD}" destId="{060D589A-0F64-4440-8493-2190B55D86B1}" srcOrd="0" destOrd="0" presId="urn:microsoft.com/office/officeart/2005/8/layout/venn1"/>
    <dgm:cxn modelId="{C3CC1B21-69DF-4C65-AFA8-765C8B9A6254}" type="presParOf" srcId="{263170AE-97BD-4A0C-830D-02139238DFDD}" destId="{D3571057-5AFD-4E06-A6A1-FD8910CED594}" srcOrd="1" destOrd="0" presId="urn:microsoft.com/office/officeart/2005/8/layout/venn1"/>
    <dgm:cxn modelId="{C3742500-7B2B-49A9-947C-C2999519FC74}" type="presParOf" srcId="{263170AE-97BD-4A0C-830D-02139238DFDD}" destId="{ACCF90D5-193C-4068-9D50-9267A12B05F6}" srcOrd="2" destOrd="0" presId="urn:microsoft.com/office/officeart/2005/8/layout/venn1"/>
    <dgm:cxn modelId="{3011FAC1-D12B-4A64-ADE5-923E33FEE5B6}" type="presParOf" srcId="{263170AE-97BD-4A0C-830D-02139238DFDD}" destId="{3D3922E1-DE90-44F0-BF87-82DE792C2382}"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F7231F-0468-4A98-826F-DA80A976ECF2}">
      <dsp:nvSpPr>
        <dsp:cNvPr id="0" name=""/>
        <dsp:cNvSpPr/>
      </dsp:nvSpPr>
      <dsp:spPr>
        <a:xfrm>
          <a:off x="1136875" y="464789"/>
          <a:ext cx="3650670" cy="3650670"/>
        </a:xfrm>
        <a:prstGeom prst="blockArc">
          <a:avLst>
            <a:gd name="adj1" fmla="val 12426382"/>
            <a:gd name="adj2" fmla="val 17131298"/>
            <a:gd name="adj3" fmla="val 4510"/>
          </a:avLst>
        </a:prstGeom>
        <a:solidFill>
          <a:schemeClr val="accent3">
            <a:hueOff val="11250264"/>
            <a:satOff val="-16880"/>
            <a:lumOff val="-2745"/>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689C21EC-0E6F-47C0-ABCF-4852583E2C87}">
      <dsp:nvSpPr>
        <dsp:cNvPr id="0" name=""/>
        <dsp:cNvSpPr/>
      </dsp:nvSpPr>
      <dsp:spPr>
        <a:xfrm>
          <a:off x="1107845" y="519168"/>
          <a:ext cx="3650670" cy="3650670"/>
        </a:xfrm>
        <a:prstGeom prst="blockArc">
          <a:avLst>
            <a:gd name="adj1" fmla="val 9165690"/>
            <a:gd name="adj2" fmla="val 12545161"/>
            <a:gd name="adj3" fmla="val 4510"/>
          </a:avLst>
        </a:prstGeom>
        <a:solidFill>
          <a:schemeClr val="accent3">
            <a:hueOff val="9000211"/>
            <a:satOff val="-13504"/>
            <a:lumOff val="-2196"/>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3DDC1298-412C-480B-A20A-52A83CE40A0F}">
      <dsp:nvSpPr>
        <dsp:cNvPr id="0" name=""/>
        <dsp:cNvSpPr/>
      </dsp:nvSpPr>
      <dsp:spPr>
        <a:xfrm>
          <a:off x="1101851" y="507629"/>
          <a:ext cx="3650670" cy="3650670"/>
        </a:xfrm>
        <a:prstGeom prst="blockArc">
          <a:avLst>
            <a:gd name="adj1" fmla="val 4511119"/>
            <a:gd name="adj2" fmla="val 9140636"/>
            <a:gd name="adj3" fmla="val 4510"/>
          </a:avLst>
        </a:prstGeom>
        <a:solidFill>
          <a:schemeClr val="accent3">
            <a:hueOff val="6750158"/>
            <a:satOff val="-10128"/>
            <a:lumOff val="-1647"/>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72C8DC61-2C2D-42D6-8DEC-43470072025F}">
      <dsp:nvSpPr>
        <dsp:cNvPr id="0" name=""/>
        <dsp:cNvSpPr/>
      </dsp:nvSpPr>
      <dsp:spPr>
        <a:xfrm>
          <a:off x="2034578" y="513133"/>
          <a:ext cx="3650670" cy="3650670"/>
        </a:xfrm>
        <a:prstGeom prst="blockArc">
          <a:avLst>
            <a:gd name="adj1" fmla="val 1805905"/>
            <a:gd name="adj2" fmla="val 6329450"/>
            <a:gd name="adj3" fmla="val 4510"/>
          </a:avLst>
        </a:prstGeom>
        <a:solidFill>
          <a:schemeClr val="accent3">
            <a:hueOff val="4500106"/>
            <a:satOff val="-6752"/>
            <a:lumOff val="-1098"/>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C1FB2779-C257-493A-A9AB-744D07EAB930}">
      <dsp:nvSpPr>
        <dsp:cNvPr id="0" name=""/>
        <dsp:cNvSpPr/>
      </dsp:nvSpPr>
      <dsp:spPr>
        <a:xfrm>
          <a:off x="2037794" y="507608"/>
          <a:ext cx="3650670" cy="3650670"/>
        </a:xfrm>
        <a:prstGeom prst="blockArc">
          <a:avLst>
            <a:gd name="adj1" fmla="val 19849289"/>
            <a:gd name="adj2" fmla="val 1818221"/>
            <a:gd name="adj3" fmla="val 4510"/>
          </a:avLst>
        </a:prstGeom>
        <a:solidFill>
          <a:schemeClr val="accent3">
            <a:hueOff val="2250053"/>
            <a:satOff val="-3376"/>
            <a:lumOff val="-549"/>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161F3835-7ADD-4821-9EE6-B22C7421BC74}">
      <dsp:nvSpPr>
        <dsp:cNvPr id="0" name=""/>
        <dsp:cNvSpPr/>
      </dsp:nvSpPr>
      <dsp:spPr>
        <a:xfrm>
          <a:off x="2023884" y="482216"/>
          <a:ext cx="3650670" cy="3650670"/>
        </a:xfrm>
        <a:prstGeom prst="blockArc">
          <a:avLst>
            <a:gd name="adj1" fmla="val 15403762"/>
            <a:gd name="adj2" fmla="val 19905076"/>
            <a:gd name="adj3" fmla="val 4510"/>
          </a:avLst>
        </a:prstGeom>
        <a:solidFill>
          <a:schemeClr val="accent3">
            <a:hueOff val="0"/>
            <a:satOff val="0"/>
            <a:lumOff val="0"/>
            <a:alphaOff val="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sp>
    <dsp:sp modelId="{6FE2D6CF-8620-438F-83D6-47F3C4AED902}">
      <dsp:nvSpPr>
        <dsp:cNvPr id="0" name=""/>
        <dsp:cNvSpPr/>
      </dsp:nvSpPr>
      <dsp:spPr>
        <a:xfrm>
          <a:off x="2618873" y="1424228"/>
          <a:ext cx="1633344" cy="1633344"/>
        </a:xfrm>
        <a:prstGeom prst="ellipse">
          <a:avLst/>
        </a:prstGeom>
        <a:solidFill>
          <a:schemeClr val="accent2">
            <a:hueOff val="0"/>
            <a:satOff val="0"/>
            <a:lumOff val="0"/>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a:t>Core Principles</a:t>
          </a:r>
          <a:endParaRPr lang="en-GB" sz="2000" b="1" i="1" kern="1200"/>
        </a:p>
      </dsp:txBody>
      <dsp:txXfrm>
        <a:off x="2858071" y="1663426"/>
        <a:ext cx="1154948" cy="1154948"/>
      </dsp:txXfrm>
    </dsp:sp>
    <dsp:sp modelId="{FF2802F6-05F2-41C1-A799-8602A1A61CCF}">
      <dsp:nvSpPr>
        <dsp:cNvPr id="0" name=""/>
        <dsp:cNvSpPr/>
      </dsp:nvSpPr>
      <dsp:spPr>
        <a:xfrm>
          <a:off x="2451814" y="-40770"/>
          <a:ext cx="1975692" cy="1223580"/>
        </a:xfrm>
        <a:prstGeom prst="ellipse">
          <a:avLst/>
        </a:prstGeom>
        <a:solidFill>
          <a:schemeClr val="accent3">
            <a:hueOff val="0"/>
            <a:satOff val="0"/>
            <a:lumOff val="0"/>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a:t>Professional Autonomy/ Responsibility</a:t>
          </a:r>
        </a:p>
      </dsp:txBody>
      <dsp:txXfrm>
        <a:off x="2741147" y="138419"/>
        <a:ext cx="1397026" cy="865202"/>
      </dsp:txXfrm>
    </dsp:sp>
    <dsp:sp modelId="{B72CEA72-3B6F-46EE-9CE0-7D3DA281080B}">
      <dsp:nvSpPr>
        <dsp:cNvPr id="0" name=""/>
        <dsp:cNvSpPr/>
      </dsp:nvSpPr>
      <dsp:spPr>
        <a:xfrm>
          <a:off x="4614526" y="1005724"/>
          <a:ext cx="1612750" cy="914752"/>
        </a:xfrm>
        <a:prstGeom prst="ellipse">
          <a:avLst/>
        </a:prstGeom>
        <a:solidFill>
          <a:schemeClr val="accent3">
            <a:hueOff val="2250053"/>
            <a:satOff val="-3376"/>
            <a:lumOff val="-549"/>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a:t>Flexibility</a:t>
          </a:r>
        </a:p>
      </dsp:txBody>
      <dsp:txXfrm>
        <a:off x="4850708" y="1139686"/>
        <a:ext cx="1140386" cy="646828"/>
      </dsp:txXfrm>
    </dsp:sp>
    <dsp:sp modelId="{989B4467-ED32-481C-8ABB-5D833FB8E79D}">
      <dsp:nvSpPr>
        <dsp:cNvPr id="0" name=""/>
        <dsp:cNvSpPr/>
      </dsp:nvSpPr>
      <dsp:spPr>
        <a:xfrm>
          <a:off x="4471646" y="2716504"/>
          <a:ext cx="1863748" cy="1033408"/>
        </a:xfrm>
        <a:prstGeom prst="ellipse">
          <a:avLst/>
        </a:prstGeom>
        <a:solidFill>
          <a:schemeClr val="accent3">
            <a:hueOff val="4500106"/>
            <a:satOff val="-6752"/>
            <a:lumOff val="-1098"/>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a:t>Accessibility</a:t>
          </a:r>
        </a:p>
      </dsp:txBody>
      <dsp:txXfrm>
        <a:off x="4744586" y="2867843"/>
        <a:ext cx="1317868" cy="730730"/>
      </dsp:txXfrm>
    </dsp:sp>
    <dsp:sp modelId="{D7FB89DF-D44C-44D9-A05B-ACB059EFF52E}">
      <dsp:nvSpPr>
        <dsp:cNvPr id="0" name=""/>
        <dsp:cNvSpPr/>
      </dsp:nvSpPr>
      <dsp:spPr>
        <a:xfrm>
          <a:off x="2387356" y="3443753"/>
          <a:ext cx="1992065" cy="1228153"/>
        </a:xfrm>
        <a:prstGeom prst="ellipse">
          <a:avLst/>
        </a:prstGeom>
        <a:solidFill>
          <a:schemeClr val="accent3">
            <a:hueOff val="6750158"/>
            <a:satOff val="-10128"/>
            <a:lumOff val="-1647"/>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1" kern="1200"/>
            <a:t>Relevance &amp; Quality</a:t>
          </a:r>
        </a:p>
      </dsp:txBody>
      <dsp:txXfrm>
        <a:off x="2679087" y="3623612"/>
        <a:ext cx="1408603" cy="868435"/>
      </dsp:txXfrm>
    </dsp:sp>
    <dsp:sp modelId="{DB58801A-5167-4DDB-8A7B-3A6BDD02292A}">
      <dsp:nvSpPr>
        <dsp:cNvPr id="0" name=""/>
        <dsp:cNvSpPr/>
      </dsp:nvSpPr>
      <dsp:spPr>
        <a:xfrm>
          <a:off x="152406" y="2638257"/>
          <a:ext cx="2388896" cy="1045710"/>
        </a:xfrm>
        <a:prstGeom prst="ellipse">
          <a:avLst/>
        </a:prstGeom>
        <a:solidFill>
          <a:schemeClr val="accent3">
            <a:hueOff val="9000211"/>
            <a:satOff val="-13504"/>
            <a:lumOff val="-2196"/>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a:t>Acknowledgement</a:t>
          </a:r>
        </a:p>
      </dsp:txBody>
      <dsp:txXfrm>
        <a:off x="502252" y="2791398"/>
        <a:ext cx="1689204" cy="739428"/>
      </dsp:txXfrm>
    </dsp:sp>
    <dsp:sp modelId="{E256DA47-DF3F-481E-B573-6DCE9502CC1F}">
      <dsp:nvSpPr>
        <dsp:cNvPr id="0" name=""/>
        <dsp:cNvSpPr/>
      </dsp:nvSpPr>
      <dsp:spPr>
        <a:xfrm>
          <a:off x="459121" y="991651"/>
          <a:ext cx="1829768" cy="971050"/>
        </a:xfrm>
        <a:prstGeom prst="ellipse">
          <a:avLst/>
        </a:prstGeom>
        <a:solidFill>
          <a:schemeClr val="accent3">
            <a:hueOff val="11250264"/>
            <a:satOff val="-16880"/>
            <a:lumOff val="-2745"/>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a:t>Impact</a:t>
          </a:r>
        </a:p>
      </dsp:txBody>
      <dsp:txXfrm>
        <a:off x="727084" y="1133858"/>
        <a:ext cx="1293842" cy="686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C61FB-9599-4A1E-95C0-3B2D3FF8BA4D}">
      <dsp:nvSpPr>
        <dsp:cNvPr id="0" name=""/>
        <dsp:cNvSpPr/>
      </dsp:nvSpPr>
      <dsp:spPr>
        <a:xfrm>
          <a:off x="4510270" y="582935"/>
          <a:ext cx="3977301" cy="3977301"/>
        </a:xfrm>
        <a:prstGeom prst="blockArc">
          <a:avLst>
            <a:gd name="adj1" fmla="val 12600000"/>
            <a:gd name="adj2" fmla="val 16200000"/>
            <a:gd name="adj3" fmla="val 4534"/>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371981-FCF5-4487-82CE-C85A12EF010F}">
      <dsp:nvSpPr>
        <dsp:cNvPr id="0" name=""/>
        <dsp:cNvSpPr/>
      </dsp:nvSpPr>
      <dsp:spPr>
        <a:xfrm>
          <a:off x="4510270" y="582935"/>
          <a:ext cx="3977301" cy="3977301"/>
        </a:xfrm>
        <a:prstGeom prst="blockArc">
          <a:avLst>
            <a:gd name="adj1" fmla="val 9000000"/>
            <a:gd name="adj2" fmla="val 12600000"/>
            <a:gd name="adj3" fmla="val 4534"/>
          </a:avLst>
        </a:prstGeom>
        <a:solidFill>
          <a:schemeClr val="accent4">
            <a:hueOff val="-3571816"/>
            <a:satOff val="21519"/>
            <a:lumOff val="17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70F693-700B-4D78-8306-7FD0B6A32D43}">
      <dsp:nvSpPr>
        <dsp:cNvPr id="0" name=""/>
        <dsp:cNvSpPr/>
      </dsp:nvSpPr>
      <dsp:spPr>
        <a:xfrm>
          <a:off x="4510270" y="582935"/>
          <a:ext cx="3977301" cy="3977301"/>
        </a:xfrm>
        <a:prstGeom prst="blockArc">
          <a:avLst>
            <a:gd name="adj1" fmla="val 5400000"/>
            <a:gd name="adj2" fmla="val 9000000"/>
            <a:gd name="adj3" fmla="val 4534"/>
          </a:avLst>
        </a:prstGeom>
        <a:solidFill>
          <a:schemeClr val="accent4">
            <a:hueOff val="-2678862"/>
            <a:satOff val="16139"/>
            <a:lumOff val="129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02F56E-38C3-4A14-BF1E-8B7784C81075}">
      <dsp:nvSpPr>
        <dsp:cNvPr id="0" name=""/>
        <dsp:cNvSpPr/>
      </dsp:nvSpPr>
      <dsp:spPr>
        <a:xfrm>
          <a:off x="4510270" y="582935"/>
          <a:ext cx="3977301" cy="3977301"/>
        </a:xfrm>
        <a:prstGeom prst="blockArc">
          <a:avLst>
            <a:gd name="adj1" fmla="val 1800000"/>
            <a:gd name="adj2" fmla="val 5400000"/>
            <a:gd name="adj3" fmla="val 4534"/>
          </a:avLst>
        </a:prstGeom>
        <a:solidFill>
          <a:schemeClr val="accent4">
            <a:hueOff val="-1785908"/>
            <a:satOff val="10760"/>
            <a:lumOff val="86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CAA0BB-288F-4B5B-B14B-56A3FE3CF823}">
      <dsp:nvSpPr>
        <dsp:cNvPr id="0" name=""/>
        <dsp:cNvSpPr/>
      </dsp:nvSpPr>
      <dsp:spPr>
        <a:xfrm>
          <a:off x="4510270" y="582935"/>
          <a:ext cx="3977301" cy="3977301"/>
        </a:xfrm>
        <a:prstGeom prst="blockArc">
          <a:avLst>
            <a:gd name="adj1" fmla="val 19800000"/>
            <a:gd name="adj2" fmla="val 1800000"/>
            <a:gd name="adj3" fmla="val 4534"/>
          </a:avLst>
        </a:prstGeom>
        <a:solidFill>
          <a:schemeClr val="accent4">
            <a:hueOff val="-892954"/>
            <a:satOff val="5380"/>
            <a:lumOff val="43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E554E-785E-438A-87D8-D13F532CE545}">
      <dsp:nvSpPr>
        <dsp:cNvPr id="0" name=""/>
        <dsp:cNvSpPr/>
      </dsp:nvSpPr>
      <dsp:spPr>
        <a:xfrm>
          <a:off x="4510270" y="582935"/>
          <a:ext cx="3977301" cy="3977301"/>
        </a:xfrm>
        <a:prstGeom prst="blockArc">
          <a:avLst>
            <a:gd name="adj1" fmla="val 16200000"/>
            <a:gd name="adj2" fmla="val 19800000"/>
            <a:gd name="adj3" fmla="val 453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5FB9950-B976-4DFE-9F78-7C38EEFE3C70}">
      <dsp:nvSpPr>
        <dsp:cNvPr id="0" name=""/>
        <dsp:cNvSpPr/>
      </dsp:nvSpPr>
      <dsp:spPr>
        <a:xfrm>
          <a:off x="5604327" y="1676992"/>
          <a:ext cx="1789187" cy="178918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en-IE" sz="1800" b="1" kern="1200"/>
            <a:t>Reflective School Culture</a:t>
          </a:r>
          <a:r>
            <a:rPr lang="en-IE" sz="1800" b="1" kern="1200">
              <a:latin typeface="Calibri"/>
            </a:rPr>
            <a:t> </a:t>
          </a:r>
          <a:endParaRPr lang="en-US" sz="1800" kern="1200"/>
        </a:p>
      </dsp:txBody>
      <dsp:txXfrm>
        <a:off x="5866347" y="1939012"/>
        <a:ext cx="1265147" cy="1265147"/>
      </dsp:txXfrm>
    </dsp:sp>
    <dsp:sp modelId="{C240842A-60C4-43C9-A6E4-0FA3F7F6EDE8}">
      <dsp:nvSpPr>
        <dsp:cNvPr id="0" name=""/>
        <dsp:cNvSpPr/>
      </dsp:nvSpPr>
      <dsp:spPr>
        <a:xfrm>
          <a:off x="5592618" y="1807"/>
          <a:ext cx="1812606" cy="1252431"/>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0" kern="1200"/>
            <a:t>Relationships</a:t>
          </a:r>
        </a:p>
      </dsp:txBody>
      <dsp:txXfrm>
        <a:off x="5858068" y="185221"/>
        <a:ext cx="1281706" cy="885603"/>
      </dsp:txXfrm>
    </dsp:sp>
    <dsp:sp modelId="{5FEA1A91-813B-4968-8230-EC4970B3638B}">
      <dsp:nvSpPr>
        <dsp:cNvPr id="0" name=""/>
        <dsp:cNvSpPr/>
      </dsp:nvSpPr>
      <dsp:spPr>
        <a:xfrm>
          <a:off x="7555880" y="973589"/>
          <a:ext cx="1252431" cy="1252431"/>
        </a:xfrm>
        <a:prstGeom prst="ellipse">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IE" sz="1400" kern="1200">
              <a:latin typeface="Calibri"/>
            </a:rPr>
            <a:t>Reflective questioning</a:t>
          </a:r>
        </a:p>
      </dsp:txBody>
      <dsp:txXfrm>
        <a:off x="7739294" y="1157003"/>
        <a:ext cx="885603" cy="885603"/>
      </dsp:txXfrm>
    </dsp:sp>
    <dsp:sp modelId="{1ED94FD6-B476-4D6A-BFA4-20BEF8177EAB}">
      <dsp:nvSpPr>
        <dsp:cNvPr id="0" name=""/>
        <dsp:cNvSpPr/>
      </dsp:nvSpPr>
      <dsp:spPr>
        <a:xfrm>
          <a:off x="7332334" y="2917152"/>
          <a:ext cx="1699524" cy="1252431"/>
        </a:xfrm>
        <a:prstGeom prst="ellipse">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E" sz="1800" kern="1200">
              <a:latin typeface="+mj-lt"/>
              <a:ea typeface="+mj-lt"/>
              <a:cs typeface="+mj-lt"/>
            </a:rPr>
            <a:t>Vision Creation</a:t>
          </a:r>
        </a:p>
      </dsp:txBody>
      <dsp:txXfrm>
        <a:off x="7581224" y="3100566"/>
        <a:ext cx="1201744" cy="885603"/>
      </dsp:txXfrm>
    </dsp:sp>
    <dsp:sp modelId="{36D69BAD-0614-4575-80FD-3C55F8C6272A}">
      <dsp:nvSpPr>
        <dsp:cNvPr id="0" name=""/>
        <dsp:cNvSpPr/>
      </dsp:nvSpPr>
      <dsp:spPr>
        <a:xfrm>
          <a:off x="5504922" y="3888933"/>
          <a:ext cx="1987996" cy="1252431"/>
        </a:xfrm>
        <a:prstGeom prst="ellipse">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E" sz="1800" kern="1200"/>
            <a:t>Collaborative Inquiry</a:t>
          </a:r>
        </a:p>
      </dsp:txBody>
      <dsp:txXfrm>
        <a:off x="5796057" y="4072347"/>
        <a:ext cx="1405726" cy="885603"/>
      </dsp:txXfrm>
    </dsp:sp>
    <dsp:sp modelId="{73900CAA-7BED-448E-962F-67B1116810DE}">
      <dsp:nvSpPr>
        <dsp:cNvPr id="0" name=""/>
        <dsp:cNvSpPr/>
      </dsp:nvSpPr>
      <dsp:spPr>
        <a:xfrm>
          <a:off x="3757867" y="2917152"/>
          <a:ext cx="2115757" cy="1252431"/>
        </a:xfrm>
        <a:prstGeom prst="ellipse">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en-IE" sz="1800" kern="1200"/>
            <a:t>Professional Learning</a:t>
          </a:r>
          <a:r>
            <a:rPr lang="en-IE" sz="1800" kern="1200">
              <a:latin typeface="Calibri"/>
            </a:rPr>
            <a:t> </a:t>
          </a:r>
          <a:endParaRPr lang="en-IE" sz="1800" kern="1200"/>
        </a:p>
      </dsp:txBody>
      <dsp:txXfrm>
        <a:off x="4067712" y="3100566"/>
        <a:ext cx="1496067" cy="885603"/>
      </dsp:txXfrm>
    </dsp:sp>
    <dsp:sp modelId="{02A56239-E733-457A-A1BA-C0D67BB66FB0}">
      <dsp:nvSpPr>
        <dsp:cNvPr id="0" name=""/>
        <dsp:cNvSpPr/>
      </dsp:nvSpPr>
      <dsp:spPr>
        <a:xfrm>
          <a:off x="3980487" y="973589"/>
          <a:ext cx="1670518" cy="1252431"/>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E" sz="1800" kern="1200"/>
            <a:t>Student Learning</a:t>
          </a:r>
        </a:p>
      </dsp:txBody>
      <dsp:txXfrm>
        <a:off x="4225129" y="1157003"/>
        <a:ext cx="1181234" cy="885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96CE7-F343-47F8-8A3D-278B2D9D737B}">
      <dsp:nvSpPr>
        <dsp:cNvPr id="0" name=""/>
        <dsp:cNvSpPr/>
      </dsp:nvSpPr>
      <dsp:spPr>
        <a:xfrm>
          <a:off x="2938049" y="157804"/>
          <a:ext cx="2353500" cy="235350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E" sz="2000" b="1" kern="1200"/>
            <a:t>Visual </a:t>
          </a:r>
        </a:p>
      </dsp:txBody>
      <dsp:txXfrm>
        <a:off x="3209607" y="474621"/>
        <a:ext cx="1810385" cy="746783"/>
      </dsp:txXfrm>
    </dsp:sp>
    <dsp:sp modelId="{EF6DA78C-F573-4D0B-BEC2-37F99E7A6192}">
      <dsp:nvSpPr>
        <dsp:cNvPr id="0" name=""/>
        <dsp:cNvSpPr/>
      </dsp:nvSpPr>
      <dsp:spPr>
        <a:xfrm>
          <a:off x="3880550" y="1086231"/>
          <a:ext cx="2353500" cy="2353500"/>
        </a:xfrm>
        <a:prstGeom prst="ellipse">
          <a:avLst/>
        </a:prstGeom>
        <a:solidFill>
          <a:schemeClr val="accent3">
            <a:alpha val="50000"/>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IE" sz="1700" b="1" kern="1200"/>
            <a:t>Discursive</a:t>
          </a:r>
        </a:p>
      </dsp:txBody>
      <dsp:txXfrm>
        <a:off x="5147820" y="1357788"/>
        <a:ext cx="905192" cy="1810385"/>
      </dsp:txXfrm>
    </dsp:sp>
    <dsp:sp modelId="{EBF43E1C-81E5-4939-BD50-34318CC5BB84}">
      <dsp:nvSpPr>
        <dsp:cNvPr id="0" name=""/>
        <dsp:cNvSpPr/>
      </dsp:nvSpPr>
      <dsp:spPr>
        <a:xfrm>
          <a:off x="2966173" y="2000584"/>
          <a:ext cx="2353500" cy="2353500"/>
        </a:xfrm>
        <a:prstGeom prst="ellipse">
          <a:avLst/>
        </a:prstGeom>
        <a:solidFill>
          <a:schemeClr val="accent3">
            <a:alpha val="50000"/>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E" sz="2000" b="1" kern="1200"/>
            <a:t>Cognitive</a:t>
          </a:r>
        </a:p>
      </dsp:txBody>
      <dsp:txXfrm>
        <a:off x="3237731" y="3290483"/>
        <a:ext cx="1810385" cy="746783"/>
      </dsp:txXfrm>
    </dsp:sp>
    <dsp:sp modelId="{04293379-A23A-47BC-B456-4B790AEE22C6}">
      <dsp:nvSpPr>
        <dsp:cNvPr id="0" name=""/>
        <dsp:cNvSpPr/>
      </dsp:nvSpPr>
      <dsp:spPr>
        <a:xfrm>
          <a:off x="1967424" y="1086231"/>
          <a:ext cx="2353500" cy="2353500"/>
        </a:xfrm>
        <a:prstGeom prst="ellipse">
          <a:avLst/>
        </a:prstGeom>
        <a:solidFill>
          <a:schemeClr val="accent3">
            <a:alpha val="50000"/>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E" sz="2000" b="1" kern="1200"/>
            <a:t>Textual</a:t>
          </a:r>
        </a:p>
      </dsp:txBody>
      <dsp:txXfrm>
        <a:off x="2148462" y="1357788"/>
        <a:ext cx="905192" cy="18103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D589A-0F64-4440-8493-2190B55D86B1}">
      <dsp:nvSpPr>
        <dsp:cNvPr id="0" name=""/>
        <dsp:cNvSpPr/>
      </dsp:nvSpPr>
      <dsp:spPr>
        <a:xfrm>
          <a:off x="143013" y="136679"/>
          <a:ext cx="3383280" cy="3383279"/>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IE" sz="800" b="1" kern="1200"/>
        </a:p>
        <a:p>
          <a:pPr marL="0" lvl="0" indent="0" algn="ctr" defTabSz="355600">
            <a:lnSpc>
              <a:spcPct val="90000"/>
            </a:lnSpc>
            <a:spcBef>
              <a:spcPct val="0"/>
            </a:spcBef>
            <a:spcAft>
              <a:spcPct val="35000"/>
            </a:spcAft>
            <a:buNone/>
          </a:pPr>
          <a:endParaRPr lang="en-IE" sz="800" b="1" kern="1200"/>
        </a:p>
        <a:p>
          <a:pPr marL="0" lvl="0" indent="0" algn="ctr" defTabSz="355600">
            <a:lnSpc>
              <a:spcPct val="90000"/>
            </a:lnSpc>
            <a:spcBef>
              <a:spcPct val="0"/>
            </a:spcBef>
            <a:spcAft>
              <a:spcPct val="35000"/>
            </a:spcAft>
            <a:buNone/>
          </a:pPr>
          <a:endParaRPr lang="en-IE" sz="800" b="1" kern="1200"/>
        </a:p>
        <a:p>
          <a:pPr marL="0" lvl="0" indent="0" algn="ctr" defTabSz="355600">
            <a:lnSpc>
              <a:spcPct val="90000"/>
            </a:lnSpc>
            <a:spcBef>
              <a:spcPct val="0"/>
            </a:spcBef>
            <a:spcAft>
              <a:spcPct val="35000"/>
            </a:spcAft>
            <a:buNone/>
          </a:pPr>
          <a:r>
            <a:rPr lang="en-IE" sz="1800" b="1" kern="1200"/>
            <a:t>Blogs</a:t>
          </a:r>
        </a:p>
        <a:p>
          <a:pPr marL="0" lvl="0" indent="0" algn="ctr" defTabSz="355600">
            <a:lnSpc>
              <a:spcPct val="90000"/>
            </a:lnSpc>
            <a:spcBef>
              <a:spcPct val="0"/>
            </a:spcBef>
            <a:spcAft>
              <a:spcPct val="35000"/>
            </a:spcAft>
            <a:buNone/>
          </a:pPr>
          <a:r>
            <a:rPr lang="en-IE" sz="1800" b="1" kern="1200"/>
            <a:t>Journals </a:t>
          </a:r>
        </a:p>
        <a:p>
          <a:pPr marL="0" lvl="0" indent="0" algn="ctr" defTabSz="355600">
            <a:lnSpc>
              <a:spcPct val="90000"/>
            </a:lnSpc>
            <a:spcBef>
              <a:spcPct val="0"/>
            </a:spcBef>
            <a:spcAft>
              <a:spcPct val="35000"/>
            </a:spcAft>
            <a:buNone/>
          </a:pPr>
          <a:r>
            <a:rPr lang="en-IE" sz="1800" b="1" kern="1200"/>
            <a:t>Vlogs</a:t>
          </a:r>
        </a:p>
        <a:p>
          <a:pPr marL="0" lvl="0" indent="0" algn="ctr" defTabSz="355600">
            <a:lnSpc>
              <a:spcPct val="90000"/>
            </a:lnSpc>
            <a:spcBef>
              <a:spcPct val="0"/>
            </a:spcBef>
            <a:spcAft>
              <a:spcPct val="35000"/>
            </a:spcAft>
            <a:buNone/>
          </a:pPr>
          <a:r>
            <a:rPr lang="en-IE" sz="1800" b="1" kern="1200"/>
            <a:t>Forums</a:t>
          </a:r>
        </a:p>
        <a:p>
          <a:pPr marL="0" lvl="0" indent="0" algn="ctr" defTabSz="355600">
            <a:lnSpc>
              <a:spcPct val="90000"/>
            </a:lnSpc>
            <a:spcBef>
              <a:spcPct val="0"/>
            </a:spcBef>
            <a:spcAft>
              <a:spcPct val="35000"/>
            </a:spcAft>
            <a:buNone/>
          </a:pPr>
          <a:r>
            <a:rPr lang="en-IE" sz="1800" b="1" kern="1200"/>
            <a:t>Social Media</a:t>
          </a:r>
        </a:p>
        <a:p>
          <a:pPr marL="0" lvl="0" indent="0" algn="ctr" defTabSz="355600">
            <a:lnSpc>
              <a:spcPct val="90000"/>
            </a:lnSpc>
            <a:spcBef>
              <a:spcPct val="0"/>
            </a:spcBef>
            <a:spcAft>
              <a:spcPct val="35000"/>
            </a:spcAft>
            <a:buNone/>
          </a:pPr>
          <a:r>
            <a:rPr lang="en-IE" sz="1800" b="1" kern="1200"/>
            <a:t>Mapping</a:t>
          </a:r>
        </a:p>
        <a:p>
          <a:pPr marL="0" lvl="0" indent="0" algn="ctr" defTabSz="355600">
            <a:lnSpc>
              <a:spcPct val="90000"/>
            </a:lnSpc>
            <a:spcBef>
              <a:spcPct val="0"/>
            </a:spcBef>
            <a:spcAft>
              <a:spcPct val="35000"/>
            </a:spcAft>
            <a:buNone/>
          </a:pPr>
          <a:r>
            <a:rPr lang="en-IE" sz="1800" b="1" kern="1200"/>
            <a:t>Planning/ Reporting</a:t>
          </a:r>
        </a:p>
        <a:p>
          <a:pPr marL="0" lvl="0" indent="0" algn="ctr" defTabSz="355600">
            <a:lnSpc>
              <a:spcPct val="90000"/>
            </a:lnSpc>
            <a:spcBef>
              <a:spcPct val="0"/>
            </a:spcBef>
            <a:spcAft>
              <a:spcPct val="35000"/>
            </a:spcAft>
            <a:buNone/>
          </a:pPr>
          <a:r>
            <a:rPr lang="en-IE" sz="1800" b="1" kern="1200"/>
            <a:t>Photographs</a:t>
          </a:r>
        </a:p>
        <a:p>
          <a:pPr marL="0" lvl="0" indent="0" algn="ctr" defTabSz="355600">
            <a:lnSpc>
              <a:spcPct val="90000"/>
            </a:lnSpc>
            <a:spcBef>
              <a:spcPct val="0"/>
            </a:spcBef>
            <a:spcAft>
              <a:spcPct val="35000"/>
            </a:spcAft>
            <a:buNone/>
          </a:pPr>
          <a:r>
            <a:rPr lang="en-IE" sz="1800" b="1" kern="1200"/>
            <a:t>ETC…</a:t>
          </a:r>
          <a:endParaRPr lang="en-IE" sz="800" b="1" kern="1200"/>
        </a:p>
        <a:p>
          <a:pPr marL="0" lvl="0" indent="0" algn="ctr" defTabSz="355600">
            <a:lnSpc>
              <a:spcPct val="90000"/>
            </a:lnSpc>
            <a:spcBef>
              <a:spcPct val="0"/>
            </a:spcBef>
            <a:spcAft>
              <a:spcPct val="35000"/>
            </a:spcAft>
            <a:buNone/>
          </a:pPr>
          <a:endParaRPr lang="en-IE" sz="800" b="1" kern="1200"/>
        </a:p>
        <a:p>
          <a:pPr marL="0" lvl="0" indent="0" algn="ctr" defTabSz="355600">
            <a:lnSpc>
              <a:spcPct val="90000"/>
            </a:lnSpc>
            <a:spcBef>
              <a:spcPct val="0"/>
            </a:spcBef>
            <a:spcAft>
              <a:spcPct val="35000"/>
            </a:spcAft>
            <a:buNone/>
          </a:pPr>
          <a:endParaRPr lang="en-IE" sz="800" b="1" kern="1200"/>
        </a:p>
        <a:p>
          <a:pPr marL="0" lvl="0" indent="0" algn="ctr" defTabSz="355600">
            <a:lnSpc>
              <a:spcPct val="90000"/>
            </a:lnSpc>
            <a:spcBef>
              <a:spcPct val="0"/>
            </a:spcBef>
            <a:spcAft>
              <a:spcPct val="35000"/>
            </a:spcAft>
            <a:buNone/>
          </a:pPr>
          <a:endParaRPr lang="en-IE" sz="800" kern="1200"/>
        </a:p>
      </dsp:txBody>
      <dsp:txXfrm>
        <a:off x="615453" y="535640"/>
        <a:ext cx="1950720" cy="2585357"/>
      </dsp:txXfrm>
    </dsp:sp>
    <dsp:sp modelId="{ACCF90D5-193C-4068-9D50-9267A12B05F6}">
      <dsp:nvSpPr>
        <dsp:cNvPr id="0" name=""/>
        <dsp:cNvSpPr/>
      </dsp:nvSpPr>
      <dsp:spPr>
        <a:xfrm>
          <a:off x="2569706" y="61539"/>
          <a:ext cx="3383280" cy="3383279"/>
        </a:xfrm>
        <a:prstGeom prst="ellipse">
          <a:avLst/>
        </a:prstGeom>
        <a:solidFill>
          <a:schemeClr val="accent2">
            <a:alpha val="50000"/>
            <a:hueOff val="4681519"/>
            <a:satOff val="-5839"/>
            <a:lumOff val="1373"/>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IE" sz="2800" kern="1200"/>
            <a:t>Professional Dialogue</a:t>
          </a:r>
        </a:p>
      </dsp:txBody>
      <dsp:txXfrm>
        <a:off x="3529826" y="460500"/>
        <a:ext cx="1950720" cy="258535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275" cy="49726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862" y="1"/>
            <a:ext cx="2946275" cy="497266"/>
          </a:xfrm>
          <a:prstGeom prst="rect">
            <a:avLst/>
          </a:prstGeom>
        </p:spPr>
        <p:txBody>
          <a:bodyPr vert="horz" lIns="91440" tIns="45720" rIns="91440" bIns="45720" rtlCol="0"/>
          <a:lstStyle>
            <a:lvl1pPr algn="r">
              <a:defRPr sz="1200"/>
            </a:lvl1pPr>
          </a:lstStyle>
          <a:p>
            <a:fld id="{8680CCF9-43D6-41D9-848E-212508B48176}" type="datetimeFigureOut">
              <a:rPr lang="en-IE" smtClean="0"/>
              <a:t>29/01/2020</a:t>
            </a:fld>
            <a:endParaRPr lang="en-IE"/>
          </a:p>
        </p:txBody>
      </p:sp>
      <p:sp>
        <p:nvSpPr>
          <p:cNvPr id="4" name="Footer Placeholder 3"/>
          <p:cNvSpPr>
            <a:spLocks noGrp="1"/>
          </p:cNvSpPr>
          <p:nvPr>
            <p:ph type="ftr" sz="quarter" idx="2"/>
          </p:nvPr>
        </p:nvSpPr>
        <p:spPr>
          <a:xfrm>
            <a:off x="0" y="9429251"/>
            <a:ext cx="2946275" cy="497266"/>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862" y="9429251"/>
            <a:ext cx="2946275" cy="497266"/>
          </a:xfrm>
          <a:prstGeom prst="rect">
            <a:avLst/>
          </a:prstGeom>
        </p:spPr>
        <p:txBody>
          <a:bodyPr vert="horz" lIns="91440" tIns="45720" rIns="91440" bIns="45720" rtlCol="0" anchor="b"/>
          <a:lstStyle>
            <a:lvl1pPr algn="r">
              <a:defRPr sz="1200"/>
            </a:lvl1pPr>
          </a:lstStyle>
          <a:p>
            <a:fld id="{2045EC8F-6709-4DEA-AB3B-CE19F6DC776B}" type="slidenum">
              <a:rPr lang="en-IE" smtClean="0"/>
              <a:t>‹#›</a:t>
            </a:fld>
            <a:endParaRPr lang="en-IE"/>
          </a:p>
        </p:txBody>
      </p:sp>
    </p:spTree>
    <p:extLst>
      <p:ext uri="{BB962C8B-B14F-4D97-AF65-F5344CB8AC3E}">
        <p14:creationId xmlns:p14="http://schemas.microsoft.com/office/powerpoint/2010/main" val="265610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2"/>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0443" y="0"/>
            <a:ext cx="2945659" cy="496412"/>
          </a:xfrm>
          <a:prstGeom prst="rect">
            <a:avLst/>
          </a:prstGeom>
        </p:spPr>
        <p:txBody>
          <a:bodyPr vert="horz" lIns="91440" tIns="45720" rIns="91440" bIns="45720" rtlCol="0"/>
          <a:lstStyle>
            <a:lvl1pPr algn="r">
              <a:defRPr sz="1200"/>
            </a:lvl1pPr>
          </a:lstStyle>
          <a:p>
            <a:fld id="{A26934D2-B6CF-4AAD-82C8-D1224F708DA9}" type="datetimeFigureOut">
              <a:rPr lang="en-IE" smtClean="0"/>
              <a:t>29/01/2020</a:t>
            </a:fld>
            <a:endParaRPr lang="en-IE"/>
          </a:p>
        </p:txBody>
      </p:sp>
      <p:sp>
        <p:nvSpPr>
          <p:cNvPr id="4" name="Slide Image Placeholder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768" y="4715907"/>
            <a:ext cx="5438140" cy="4467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30090"/>
            <a:ext cx="2945659" cy="496412"/>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30090"/>
            <a:ext cx="2945659" cy="496412"/>
          </a:xfrm>
          <a:prstGeom prst="rect">
            <a:avLst/>
          </a:prstGeom>
        </p:spPr>
        <p:txBody>
          <a:bodyPr vert="horz" lIns="91440" tIns="45720" rIns="91440" bIns="45720" rtlCol="0" anchor="b"/>
          <a:lstStyle>
            <a:lvl1pPr algn="r">
              <a:defRPr sz="1200"/>
            </a:lvl1pPr>
          </a:lstStyle>
          <a:p>
            <a:fld id="{3E0AA41C-21AB-4DB8-A4F1-A09F88F9A720}" type="slidenum">
              <a:rPr lang="en-IE" smtClean="0"/>
              <a:t>‹#›</a:t>
            </a:fld>
            <a:endParaRPr lang="en-IE"/>
          </a:p>
        </p:txBody>
      </p:sp>
    </p:spTree>
    <p:extLst>
      <p:ext uri="{BB962C8B-B14F-4D97-AF65-F5344CB8AC3E}">
        <p14:creationId xmlns:p14="http://schemas.microsoft.com/office/powerpoint/2010/main" val="3100761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1</a:t>
            </a:fld>
            <a:endParaRPr lang="en-IE"/>
          </a:p>
        </p:txBody>
      </p:sp>
    </p:spTree>
    <p:extLst>
      <p:ext uri="{BB962C8B-B14F-4D97-AF65-F5344CB8AC3E}">
        <p14:creationId xmlns:p14="http://schemas.microsoft.com/office/powerpoint/2010/main" val="3617469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Explain</a:t>
            </a:r>
            <a:r>
              <a:rPr lang="en-IE" baseline="0"/>
              <a:t> timings and roles:</a:t>
            </a:r>
          </a:p>
          <a:p>
            <a:pPr marL="228600" indent="-228600">
              <a:buFont typeface="+mj-lt"/>
              <a:buAutoNum type="arabicPeriod"/>
            </a:pPr>
            <a:r>
              <a:rPr lang="en-IE" baseline="0"/>
              <a:t>Barry will act as </a:t>
            </a:r>
            <a:r>
              <a:rPr lang="en-IE" baseline="0" err="1"/>
              <a:t>facillitator</a:t>
            </a:r>
            <a:r>
              <a:rPr lang="en-IE" baseline="0"/>
              <a:t> for both group activities</a:t>
            </a:r>
          </a:p>
          <a:p>
            <a:pPr marL="228600" indent="-228600">
              <a:buFont typeface="+mj-lt"/>
              <a:buAutoNum type="arabicPeriod"/>
            </a:pPr>
            <a:r>
              <a:rPr lang="en-IE" baseline="0"/>
              <a:t>We’ll use </a:t>
            </a:r>
            <a:r>
              <a:rPr lang="en-IE" b="1" u="sng" baseline="0" err="1"/>
              <a:t>Mentimeter</a:t>
            </a:r>
            <a:r>
              <a:rPr lang="en-IE" baseline="0"/>
              <a:t> to keep a record.</a:t>
            </a:r>
          </a:p>
          <a:p>
            <a:pPr marL="228600" indent="-228600">
              <a:buFont typeface="+mj-lt"/>
              <a:buAutoNum type="arabicPeriod"/>
            </a:pPr>
            <a:r>
              <a:rPr lang="en-IE" baseline="0"/>
              <a:t>We will take some oral feedback but unfortunately due to time this may be only 2-3 groups per task – but we’ll have all of your responses on </a:t>
            </a:r>
            <a:r>
              <a:rPr lang="en-IE" b="1" u="sng" baseline="0" err="1"/>
              <a:t>Mentimeter</a:t>
            </a:r>
            <a:r>
              <a:rPr lang="en-IE" baseline="0"/>
              <a:t>. </a:t>
            </a:r>
          </a:p>
        </p:txBody>
      </p:sp>
      <p:sp>
        <p:nvSpPr>
          <p:cNvPr id="4" name="Slide Number Placeholder 3"/>
          <p:cNvSpPr>
            <a:spLocks noGrp="1"/>
          </p:cNvSpPr>
          <p:nvPr>
            <p:ph type="sldNum" sz="quarter" idx="10"/>
          </p:nvPr>
        </p:nvSpPr>
        <p:spPr/>
        <p:txBody>
          <a:bodyPr/>
          <a:lstStyle/>
          <a:p>
            <a:fld id="{3E0AA41C-21AB-4DB8-A4F1-A09F88F9A720}" type="slidenum">
              <a:rPr lang="en-IE" smtClean="0"/>
              <a:t>2</a:t>
            </a:fld>
            <a:endParaRPr lang="en-IE"/>
          </a:p>
        </p:txBody>
      </p:sp>
    </p:spTree>
    <p:extLst>
      <p:ext uri="{BB962C8B-B14F-4D97-AF65-F5344CB8AC3E}">
        <p14:creationId xmlns:p14="http://schemas.microsoft.com/office/powerpoint/2010/main" val="723901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3</a:t>
            </a:fld>
            <a:endParaRPr lang="en-IE"/>
          </a:p>
        </p:txBody>
      </p:sp>
    </p:spTree>
    <p:extLst>
      <p:ext uri="{BB962C8B-B14F-4D97-AF65-F5344CB8AC3E}">
        <p14:creationId xmlns:p14="http://schemas.microsoft.com/office/powerpoint/2010/main" val="274556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4</a:t>
            </a:fld>
            <a:endParaRPr lang="en-IE"/>
          </a:p>
        </p:txBody>
      </p:sp>
    </p:spTree>
    <p:extLst>
      <p:ext uri="{BB962C8B-B14F-4D97-AF65-F5344CB8AC3E}">
        <p14:creationId xmlns:p14="http://schemas.microsoft.com/office/powerpoint/2010/main" val="1391356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IE"/>
          </a:p>
          <a:p>
            <a:pPr marL="285750" marR="0" indent="-285750" algn="l" defTabSz="914400">
              <a:lnSpc>
                <a:spcPct val="100000"/>
              </a:lnSpc>
              <a:spcBef>
                <a:spcPct val="20000"/>
              </a:spcBef>
              <a:spcAft>
                <a:spcPts val="0"/>
              </a:spcAft>
              <a:buClrTx/>
              <a:buSzTx/>
              <a:buFont typeface="Arial"/>
              <a:buChar char="•"/>
              <a:tabLst/>
              <a:defRPr/>
            </a:pPr>
            <a:endParaRPr lang="en-IE"/>
          </a:p>
          <a:p>
            <a:pPr marL="0" marR="0" indent="0" algn="l" defTabSz="914400">
              <a:lnSpc>
                <a:spcPct val="100000"/>
              </a:lnSpc>
              <a:spcBef>
                <a:spcPts val="0"/>
              </a:spcBef>
              <a:spcAft>
                <a:spcPts val="0"/>
              </a:spcAft>
              <a:buClrTx/>
              <a:buSzTx/>
              <a:buFontTx/>
              <a:buNone/>
              <a:tabLst/>
              <a:defRPr/>
            </a:pPr>
            <a:endParaRPr lang="en-IE" sz="1200" b="1">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a:p>
          <a:p>
            <a:r>
              <a:rPr lang="en-IE" sz="1200" b="1"/>
              <a:t>Your Professional Learning: </a:t>
            </a:r>
            <a:r>
              <a:rPr lang="en-IE" sz="1200" err="1"/>
              <a:t>Cosán</a:t>
            </a:r>
            <a:r>
              <a:rPr lang="en-IE" sz="1200"/>
              <a:t> recognises that teachers continue to develop professionally in their contexts throughout their careers</a:t>
            </a:r>
            <a:endParaRPr lang="en-IE" sz="1200">
              <a:cs typeface="Calibri"/>
            </a:endParaRPr>
          </a:p>
          <a:p>
            <a:endParaRPr lang="en-IE" sz="1200" b="1"/>
          </a:p>
          <a:p>
            <a:r>
              <a:rPr lang="en-IE" sz="1200" b="1"/>
              <a:t>Flexibility</a:t>
            </a:r>
            <a:r>
              <a:rPr lang="en-IE" sz="1200"/>
              <a:t>: </a:t>
            </a:r>
            <a:r>
              <a:rPr lang="en-IE" sz="1200" err="1"/>
              <a:t>Cosán</a:t>
            </a:r>
            <a:r>
              <a:rPr lang="en-IE" sz="1200"/>
              <a:t> is a flexible framework which recognises the many ways in which teachers learn</a:t>
            </a:r>
            <a:endParaRPr lang="en-IE" sz="1200">
              <a:cs typeface="Calibri"/>
            </a:endParaRPr>
          </a:p>
          <a:p>
            <a:pPr marL="0" indent="0">
              <a:buNone/>
            </a:pPr>
            <a:endParaRPr lang="en-IE" sz="1200"/>
          </a:p>
          <a:p>
            <a:r>
              <a:rPr lang="en-IE" sz="1200" b="1"/>
              <a:t>Collaborative Reflection</a:t>
            </a:r>
            <a:r>
              <a:rPr lang="en-IE" sz="1200"/>
              <a:t>: Collaborative, meaningful reflection can enhance teachers’ professional learning, in turn enhancing students’ learning</a:t>
            </a:r>
            <a:endParaRPr lang="en-IE" sz="1200">
              <a:cs typeface="Calibri"/>
            </a:endParaRPr>
          </a:p>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5</a:t>
            </a:fld>
            <a:endParaRPr lang="en-IE"/>
          </a:p>
        </p:txBody>
      </p:sp>
    </p:spTree>
    <p:extLst>
      <p:ext uri="{BB962C8B-B14F-4D97-AF65-F5344CB8AC3E}">
        <p14:creationId xmlns:p14="http://schemas.microsoft.com/office/powerpoint/2010/main" val="943280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57204" y="4531196"/>
            <a:ext cx="5447030" cy="4473417"/>
          </a:xfrm>
        </p:spPr>
        <p:txBody>
          <a:bodyPr/>
          <a:lstStyle/>
          <a:p>
            <a:endParaRPr lang="en-IE"/>
          </a:p>
          <a:p>
            <a:endParaRPr lang="en-IE"/>
          </a:p>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6</a:t>
            </a:fld>
            <a:endParaRPr lang="en-IE"/>
          </a:p>
        </p:txBody>
      </p:sp>
    </p:spTree>
    <p:extLst>
      <p:ext uri="{BB962C8B-B14F-4D97-AF65-F5344CB8AC3E}">
        <p14:creationId xmlns:p14="http://schemas.microsoft.com/office/powerpoint/2010/main" val="332707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Suggest hide – time</a:t>
            </a:r>
            <a:r>
              <a:rPr lang="en-IE" baseline="0"/>
              <a:t> constraints?</a:t>
            </a:r>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7</a:t>
            </a:fld>
            <a:endParaRPr lang="en-IE"/>
          </a:p>
        </p:txBody>
      </p:sp>
    </p:spTree>
    <p:extLst>
      <p:ext uri="{BB962C8B-B14F-4D97-AF65-F5344CB8AC3E}">
        <p14:creationId xmlns:p14="http://schemas.microsoft.com/office/powerpoint/2010/main" val="1985327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a:t>Suggest hide – time</a:t>
            </a:r>
            <a:r>
              <a:rPr lang="en-IE" baseline="0"/>
              <a:t> constraints?</a:t>
            </a:r>
            <a:endParaRPr lang="en-IE"/>
          </a:p>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8</a:t>
            </a:fld>
            <a:endParaRPr lang="en-IE"/>
          </a:p>
        </p:txBody>
      </p:sp>
    </p:spTree>
    <p:extLst>
      <p:ext uri="{BB962C8B-B14F-4D97-AF65-F5344CB8AC3E}">
        <p14:creationId xmlns:p14="http://schemas.microsoft.com/office/powerpoint/2010/main" val="704997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186" y="4386709"/>
            <a:ext cx="6118821" cy="4155828"/>
          </a:xfrm>
        </p:spPr>
        <p:txBody>
          <a:bodyPr/>
          <a:lstStyle/>
          <a:p>
            <a:pPr defTabSz="915680">
              <a:defRPr/>
            </a:pPr>
            <a:endParaRPr lang="en-IE"/>
          </a:p>
          <a:p>
            <a:pPr defTabSz="915680">
              <a:defRPr/>
            </a:pPr>
            <a:endParaRPr lang="en-IE"/>
          </a:p>
          <a:p>
            <a:pPr defTabSz="915680">
              <a:defRPr/>
            </a:pPr>
            <a:r>
              <a:rPr lang="en-IE"/>
              <a:t>We went out to the profession with a blank slate, and asked some very high level questions – what’s been your experience of professional learning to date? What works for you? What would you like to see in a framework? In essence, what does the profession think about professional learning? We asked only the profession in the first phase of consultation, because we are a professionally-led body, and we felt it was important that the profession would develop the first draft. In later stages of consultation, we went to other stakeholders.</a:t>
            </a:r>
          </a:p>
          <a:p>
            <a:endParaRPr lang="en-IE"/>
          </a:p>
          <a:p>
            <a:r>
              <a:rPr lang="en-IE"/>
              <a:t>And if we asked the questions, they certainly weren’t found wanting in the quality of their engagement. They gave us lots of feedback. At workshops, in written submissions, through the online survey. 500,000 words of feedback in fact. The profession left us with a range of key messages that have shaped the framework – and these are readily observable in the underpinning principles. </a:t>
            </a:r>
            <a:endParaRPr lang="en-IE" b="1" u="sng"/>
          </a:p>
        </p:txBody>
      </p:sp>
      <p:sp>
        <p:nvSpPr>
          <p:cNvPr id="4" name="Slide Number Placeholder 3"/>
          <p:cNvSpPr>
            <a:spLocks noGrp="1"/>
          </p:cNvSpPr>
          <p:nvPr>
            <p:ph type="sldNum" sz="quarter" idx="10"/>
          </p:nvPr>
        </p:nvSpPr>
        <p:spPr/>
        <p:txBody>
          <a:bodyPr/>
          <a:lstStyle/>
          <a:p>
            <a:fld id="{3E0AA41C-21AB-4DB8-A4F1-A09F88F9A720}" type="slidenum">
              <a:rPr lang="en-IE" smtClean="0"/>
              <a:t>9</a:t>
            </a:fld>
            <a:endParaRPr lang="en-IE"/>
          </a:p>
        </p:txBody>
      </p:sp>
    </p:spTree>
    <p:extLst>
      <p:ext uri="{BB962C8B-B14F-4D97-AF65-F5344CB8AC3E}">
        <p14:creationId xmlns:p14="http://schemas.microsoft.com/office/powerpoint/2010/main" val="2369489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690" indent="-171690">
              <a:buFont typeface="Arial" panose="020B0604020202020204" pitchFamily="34" charset="0"/>
              <a:buChar char="•"/>
            </a:pPr>
            <a:r>
              <a:rPr lang="en-IE" b="1"/>
              <a:t>Suggest hide – time constraints</a:t>
            </a:r>
          </a:p>
        </p:txBody>
      </p:sp>
      <p:sp>
        <p:nvSpPr>
          <p:cNvPr id="4" name="Slide Number Placeholder 3"/>
          <p:cNvSpPr>
            <a:spLocks noGrp="1"/>
          </p:cNvSpPr>
          <p:nvPr>
            <p:ph type="sldNum" sz="quarter" idx="10"/>
          </p:nvPr>
        </p:nvSpPr>
        <p:spPr/>
        <p:txBody>
          <a:bodyPr/>
          <a:lstStyle/>
          <a:p>
            <a:fld id="{3E0AA41C-21AB-4DB8-A4F1-A09F88F9A720}" type="slidenum">
              <a:rPr lang="en-IE" smtClean="0"/>
              <a:t>10</a:t>
            </a:fld>
            <a:endParaRPr lang="en-IE"/>
          </a:p>
        </p:txBody>
      </p:sp>
    </p:spTree>
    <p:extLst>
      <p:ext uri="{BB962C8B-B14F-4D97-AF65-F5344CB8AC3E}">
        <p14:creationId xmlns:p14="http://schemas.microsoft.com/office/powerpoint/2010/main" val="314308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E" b="1"/>
              <a:t>Suggest hide – time constraints</a:t>
            </a:r>
          </a:p>
          <a:p>
            <a:pPr marL="0" indent="0">
              <a:buFont typeface="Arial" panose="020B0604020202020204" pitchFamily="34" charset="0"/>
              <a:buNone/>
            </a:pPr>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11</a:t>
            </a:fld>
            <a:endParaRPr lang="en-IE"/>
          </a:p>
        </p:txBody>
      </p:sp>
    </p:spTree>
    <p:extLst>
      <p:ext uri="{BB962C8B-B14F-4D97-AF65-F5344CB8AC3E}">
        <p14:creationId xmlns:p14="http://schemas.microsoft.com/office/powerpoint/2010/main" val="1844779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78964" y="4386708"/>
            <a:ext cx="6464570" cy="4846864"/>
          </a:xfrm>
        </p:spPr>
        <p:txBody>
          <a:bodyPr/>
          <a:lstStyle/>
          <a:p>
            <a:endParaRPr lang="en-IE"/>
          </a:p>
          <a:p>
            <a:r>
              <a:rPr lang="en-IE"/>
              <a:t>Teachers told us that professional autonomy around their learning was vital, and we know from the literature that autonomy in professional learning is crucial in fostering active engagement, and ensuring that learning is relevant for teachers. Professional responsibility is also here, and this reflects the Council’s policy on the continuum where engagement in learning for teachers, is both a right i.e. teachers should have access to quality relevant learning opportunities, and a responsibility, where they should be expected to continue to engage in professional learning for professional growth. </a:t>
            </a:r>
          </a:p>
          <a:p>
            <a:endParaRPr lang="en-IE"/>
          </a:p>
          <a:p>
            <a:r>
              <a:rPr lang="en-IE"/>
              <a:t>Teachers also told us that flexibility was important - where they could engage in varying forms of learning, or at different times in their career. They do not want a one-size-fits all. Likewise, as mentioned, they needed access to quality learning, that was relevant to their context and career stage. They also wanted to be acknowledged for their continued engagement in learning – this framework publicly acknowledges the rich terrain of teachers’ ongoing learning and, in time, the Council will also have a role in formally accrediting programmes, thereby further acknowledging teachers’ learning. </a:t>
            </a:r>
          </a:p>
          <a:p>
            <a:endParaRPr lang="en-IE"/>
          </a:p>
          <a:p>
            <a:r>
              <a:rPr lang="en-IE"/>
              <a:t>Finally, the impact of professional learning was widely debated during the consultation process . It is agreed that professional learning should have an  impact on practice –on the teaching and learning that goes on in our classrooms – but of course teachers are best placed to directly observe and determine this impact. </a:t>
            </a:r>
          </a:p>
          <a:p>
            <a:r>
              <a:rPr lang="en-IE"/>
              <a:t> </a:t>
            </a:r>
          </a:p>
          <a:p>
            <a:endParaRPr lang="en-IE"/>
          </a:p>
          <a:p>
            <a:endParaRPr lang="en-IE"/>
          </a:p>
          <a:p>
            <a:pPr marL="228920" indent="-228920">
              <a:buAutoNum type="arabicPeriod"/>
            </a:pPr>
            <a:endParaRPr lang="en-IE"/>
          </a:p>
          <a:p>
            <a:endParaRPr lang="en-IE"/>
          </a:p>
        </p:txBody>
      </p:sp>
      <p:sp>
        <p:nvSpPr>
          <p:cNvPr id="4" name="Slide Number Placeholder 3"/>
          <p:cNvSpPr>
            <a:spLocks noGrp="1"/>
          </p:cNvSpPr>
          <p:nvPr>
            <p:ph type="sldNum" sz="quarter" idx="10"/>
          </p:nvPr>
        </p:nvSpPr>
        <p:spPr/>
        <p:txBody>
          <a:bodyPr/>
          <a:lstStyle/>
          <a:p>
            <a:fld id="{BE4F9E3D-BFDB-4260-81C8-8B79F41A80E9}" type="slidenum">
              <a:rPr lang="en-IE" smtClean="0"/>
              <a:t>12</a:t>
            </a:fld>
            <a:endParaRPr lang="en-IE"/>
          </a:p>
        </p:txBody>
      </p:sp>
    </p:spTree>
    <p:extLst>
      <p:ext uri="{BB962C8B-B14F-4D97-AF65-F5344CB8AC3E}">
        <p14:creationId xmlns:p14="http://schemas.microsoft.com/office/powerpoint/2010/main" val="2944204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err="1"/>
              <a:t>Cosán</a:t>
            </a:r>
            <a:r>
              <a:rPr lang="en-IE" b="1"/>
              <a:t> offers two overarching standards. </a:t>
            </a:r>
            <a:r>
              <a:rPr lang="en-IE"/>
              <a:t>This was based on feedback from teachers in the consultation process, that they wanted </a:t>
            </a:r>
            <a:r>
              <a:rPr lang="en-IE" err="1"/>
              <a:t>Cosán</a:t>
            </a:r>
            <a:r>
              <a:rPr lang="en-IE"/>
              <a:t> to be an accessible, practical document. It is also based on the principle of flexibility that I outlined earlier. In other words, the standards are set at a high level, so that teachers can interpret and apply them in their own unique contexts. So we see within these the emphasis on considering our professional learning in line with quality teaching and learning in our classrooms, and importantly professional learning that impacts our students. Likewise, in engaging in professional learning teachers demonstrate professional growth and enhanced practice – again there are clear connections here around the impact of the learning on us as professionals and our practice. And finally, the importance of ensuring this is all sustainable. The latter point was particularly highlighted by teachers in their feedback. Teachers are busy people, and they need to have a framework that will work, a framework that is real - that can be applied by them in the reality of our daily working lives.</a:t>
            </a:r>
          </a:p>
        </p:txBody>
      </p:sp>
      <p:sp>
        <p:nvSpPr>
          <p:cNvPr id="4" name="Slide Number Placeholder 3"/>
          <p:cNvSpPr>
            <a:spLocks noGrp="1"/>
          </p:cNvSpPr>
          <p:nvPr>
            <p:ph type="sldNum" sz="quarter" idx="10"/>
          </p:nvPr>
        </p:nvSpPr>
        <p:spPr/>
        <p:txBody>
          <a:bodyPr/>
          <a:lstStyle/>
          <a:p>
            <a:fld id="{BE4F9E3D-BFDB-4260-81C8-8B79F41A80E9}" type="slidenum">
              <a:rPr lang="en-IE" smtClean="0"/>
              <a:t>13</a:t>
            </a:fld>
            <a:endParaRPr lang="en-IE"/>
          </a:p>
        </p:txBody>
      </p:sp>
    </p:spTree>
    <p:extLst>
      <p:ext uri="{BB962C8B-B14F-4D97-AF65-F5344CB8AC3E}">
        <p14:creationId xmlns:p14="http://schemas.microsoft.com/office/powerpoint/2010/main" val="2637241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IE"/>
              <a:t>These key elements in </a:t>
            </a:r>
            <a:r>
              <a:rPr lang="en-IE" err="1"/>
              <a:t>Cosán</a:t>
            </a:r>
            <a:r>
              <a:rPr lang="en-IE"/>
              <a:t> reflect what teachers said in the consultation process i.e. that they learned in a myriad ways – whether through mentoring, practice and collaboration, research, their own reading, or of course attendance at workshops and programmes. Likewise, a number of learning areas were highlighted, and these are defined very broadly in the framework e.g. inclusion, well-being, literacy and numeracy, and leading learning. And of course, all of this learning may happen individually, collaboratively, formally or informally. It may also happen in school or external to school, and </a:t>
            </a:r>
            <a:r>
              <a:rPr lang="en-IE" err="1"/>
              <a:t>Cosán</a:t>
            </a:r>
            <a:r>
              <a:rPr lang="en-IE"/>
              <a:t> recognises all of this! But in echoing the standards I just mentioned, at the heart of teachers’ learning is an emphasis on student learning i.e. that our professional learning has a direct link, and indeed, impact on what happens in our schools and classrooms. And this notion of impact is not simply about standardised test results, but within </a:t>
            </a:r>
            <a:r>
              <a:rPr lang="en-IE" err="1"/>
              <a:t>Cosán</a:t>
            </a:r>
            <a:r>
              <a:rPr lang="en-IE"/>
              <a:t>, impact is defined in a much broader way – referring to e.g. engagement, motivation, enjoyment etc. And within the framework, all of these learning processes take place in a context where teachers are reflective practitioners, who reflect on their learning, and on their practice, and on the connections between their learning and their practice.  </a:t>
            </a:r>
          </a:p>
        </p:txBody>
      </p:sp>
      <p:sp>
        <p:nvSpPr>
          <p:cNvPr id="4" name="Slide Number Placeholder 3"/>
          <p:cNvSpPr>
            <a:spLocks noGrp="1"/>
          </p:cNvSpPr>
          <p:nvPr>
            <p:ph type="sldNum" sz="quarter" idx="10"/>
          </p:nvPr>
        </p:nvSpPr>
        <p:spPr/>
        <p:txBody>
          <a:bodyPr/>
          <a:lstStyle/>
          <a:p>
            <a:fld id="{BE4F9E3D-BFDB-4260-81C8-8B79F41A80E9}" type="slidenum">
              <a:rPr lang="en-IE" smtClean="0"/>
              <a:t>14</a:t>
            </a:fld>
            <a:endParaRPr lang="en-IE"/>
          </a:p>
        </p:txBody>
      </p:sp>
    </p:spTree>
    <p:extLst>
      <p:ext uri="{BB962C8B-B14F-4D97-AF65-F5344CB8AC3E}">
        <p14:creationId xmlns:p14="http://schemas.microsoft.com/office/powerpoint/2010/main" val="3757271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IE"/>
              <a:t>So reflection is absolutely key to </a:t>
            </a:r>
            <a:r>
              <a:rPr lang="en-IE" err="1"/>
              <a:t>Cosán</a:t>
            </a:r>
            <a:r>
              <a:rPr lang="en-IE"/>
              <a:t>. In reflecting on their practice, whether individually or collaboratively, teachers can identify opportunities for development and engagement in professional learning. And of course, it’s crucial to continue to reflect on our professional learning, and explore the impact this is having on practice – so essentially it’s a cyclical process. </a:t>
            </a:r>
          </a:p>
          <a:p>
            <a:pPr defTabSz="915680">
              <a:defRPr/>
            </a:pPr>
            <a:endParaRPr lang="en-IE"/>
          </a:p>
          <a:p>
            <a:pPr defTabSz="915680">
              <a:defRPr/>
            </a:pPr>
            <a:endParaRPr lang="en-IE"/>
          </a:p>
          <a:p>
            <a:pPr defTabSz="915680">
              <a:defRPr/>
            </a:pPr>
            <a:r>
              <a:rPr lang="en-IE"/>
              <a:t>But if this is what the framework looks like on paper, what will it look like in practice?</a:t>
            </a:r>
          </a:p>
          <a:p>
            <a:pPr defTabSz="915680">
              <a:defRPr/>
            </a:pPr>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15</a:t>
            </a:fld>
            <a:endParaRPr lang="en-IE"/>
          </a:p>
        </p:txBody>
      </p:sp>
    </p:spTree>
    <p:extLst>
      <p:ext uri="{BB962C8B-B14F-4D97-AF65-F5344CB8AC3E}">
        <p14:creationId xmlns:p14="http://schemas.microsoft.com/office/powerpoint/2010/main" val="68329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16</a:t>
            </a:fld>
            <a:endParaRPr lang="en-IE"/>
          </a:p>
        </p:txBody>
      </p:sp>
    </p:spTree>
    <p:extLst>
      <p:ext uri="{BB962C8B-B14F-4D97-AF65-F5344CB8AC3E}">
        <p14:creationId xmlns:p14="http://schemas.microsoft.com/office/powerpoint/2010/main" val="1536646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i="1" u="sng" baseline="0">
                <a:solidFill>
                  <a:schemeClr val="accent1">
                    <a:lumMod val="60000"/>
                    <a:lumOff val="40000"/>
                  </a:schemeClr>
                </a:solidFill>
              </a:rPr>
              <a:t>Question 1 is Think, pair and share</a:t>
            </a:r>
            <a:r>
              <a:rPr lang="en-IE" b="1" i="1" u="sng">
                <a:solidFill>
                  <a:schemeClr val="accent1">
                    <a:lumMod val="60000"/>
                    <a:lumOff val="40000"/>
                  </a:schemeClr>
                </a:solidFill>
              </a:rPr>
              <a:t> activity</a:t>
            </a:r>
            <a:endParaRPr lang="en-IE" b="1" i="1" u="sng" baseline="0">
              <a:solidFill>
                <a:schemeClr val="accent1">
                  <a:lumMod val="60000"/>
                  <a:lumOff val="40000"/>
                </a:schemeClr>
              </a:solidFill>
            </a:endParaRPr>
          </a:p>
          <a:p>
            <a:endParaRPr lang="en-IE" b="1" i="1" u="sng" baseline="0">
              <a:solidFill>
                <a:schemeClr val="accent1">
                  <a:lumMod val="60000"/>
                  <a:lumOff val="40000"/>
                </a:schemeClr>
              </a:solidFill>
            </a:endParaRPr>
          </a:p>
          <a:p>
            <a:r>
              <a:rPr lang="en-IE" b="1" i="1" u="sng" baseline="0">
                <a:solidFill>
                  <a:schemeClr val="accent2"/>
                </a:solidFill>
              </a:rPr>
              <a:t>With those comments in mind….</a:t>
            </a:r>
            <a:r>
              <a:rPr lang="en-IE" b="1" i="1" u="sng">
                <a:solidFill>
                  <a:schemeClr val="accent2"/>
                </a:solidFill>
              </a:rPr>
              <a:t>consider question 2, discuss with </a:t>
            </a:r>
            <a:r>
              <a:rPr lang="en-IE" b="1" i="1" u="sng" err="1">
                <a:solidFill>
                  <a:schemeClr val="accent2"/>
                </a:solidFill>
              </a:rPr>
              <a:t>colleaqgues</a:t>
            </a:r>
            <a:r>
              <a:rPr lang="en-IE" b="1" i="1" u="sng">
                <a:solidFill>
                  <a:schemeClr val="accent2"/>
                </a:solidFill>
              </a:rPr>
              <a:t> and </a:t>
            </a:r>
            <a:r>
              <a:rPr lang="en-IE" b="1" i="1" u="sng" err="1">
                <a:solidFill>
                  <a:schemeClr val="accent2"/>
                </a:solidFill>
              </a:rPr>
              <a:t>plase</a:t>
            </a:r>
            <a:r>
              <a:rPr lang="en-IE" b="1" i="1" u="sng">
                <a:solidFill>
                  <a:schemeClr val="accent2"/>
                </a:solidFill>
              </a:rPr>
              <a:t> share feedback using </a:t>
            </a:r>
            <a:r>
              <a:rPr lang="en-IE" b="1" i="1" u="sng" err="1">
                <a:solidFill>
                  <a:schemeClr val="accent2"/>
                </a:solidFill>
              </a:rPr>
              <a:t>mentimeter</a:t>
            </a:r>
            <a:endParaRPr lang="en-IE" b="1" i="1" u="sng" baseline="0" err="1">
              <a:solidFill>
                <a:schemeClr val="accent2"/>
              </a:solidFill>
              <a:cs typeface="Calibri"/>
            </a:endParaRPr>
          </a:p>
          <a:p>
            <a:pPr marL="0" indent="0">
              <a:buFont typeface="Arial" panose="020B0604020202020204" pitchFamily="34" charset="0"/>
              <a:buNone/>
            </a:pPr>
            <a:endParaRPr lang="en-IE" baseline="0">
              <a:solidFill>
                <a:schemeClr val="tx1"/>
              </a:solidFill>
            </a:endParaRPr>
          </a:p>
          <a:p>
            <a:pPr marL="0" indent="0">
              <a:buFont typeface="Arial" panose="020B0604020202020204" pitchFamily="34" charset="0"/>
              <a:buNone/>
            </a:pPr>
            <a:endParaRPr lang="en-IE" baseline="0">
              <a:solidFill>
                <a:schemeClr val="tx1"/>
              </a:solidFill>
            </a:endParaRPr>
          </a:p>
          <a:p>
            <a:pPr marL="0" indent="0">
              <a:buFont typeface="Arial" panose="020B0604020202020204" pitchFamily="34" charset="0"/>
              <a:buNone/>
            </a:pPr>
            <a:r>
              <a:rPr lang="en-IE" baseline="0">
                <a:solidFill>
                  <a:schemeClr val="tx1"/>
                </a:solidFill>
              </a:rPr>
              <a:t>Before we go any further we’d like you to consider:</a:t>
            </a:r>
            <a:endParaRPr lang="en-IE" baseline="0">
              <a:solidFill>
                <a:schemeClr val="tx1"/>
              </a:solidFill>
              <a:cs typeface="Calibri"/>
            </a:endParaRPr>
          </a:p>
          <a:p>
            <a:pPr>
              <a:buFont typeface="Arial" panose="020B0604020202020204" pitchFamily="34" charset="0"/>
            </a:pPr>
            <a:endParaRPr lang="en-IE"/>
          </a:p>
          <a:p>
            <a:pPr>
              <a:buFont typeface="Arial" panose="020B0604020202020204" pitchFamily="34" charset="0"/>
            </a:pPr>
            <a:r>
              <a:rPr lang="en-IE" baseline="0">
                <a:solidFill>
                  <a:schemeClr val="tx1"/>
                </a:solidFill>
              </a:rPr>
              <a:t>What </a:t>
            </a:r>
            <a:r>
              <a:rPr lang="en-IE" sz="1200">
                <a:solidFill>
                  <a:schemeClr val="tx1"/>
                </a:solidFill>
              </a:rPr>
              <a:t>professional learning looks like in your context</a:t>
            </a:r>
            <a:r>
              <a:rPr lang="en-IE"/>
              <a:t>?</a:t>
            </a:r>
            <a:endParaRPr lang="en-IE" sz="1200">
              <a:solidFill>
                <a:schemeClr val="tx1"/>
              </a:solidFill>
              <a:cs typeface="Calibri"/>
            </a:endParaRPr>
          </a:p>
          <a:p>
            <a:pPr marL="1085850" lvl="2" indent="-171450">
              <a:buFont typeface="Arial" panose="020B0604020202020204" pitchFamily="34" charset="0"/>
              <a:buChar char="•"/>
            </a:pPr>
            <a:r>
              <a:rPr lang="en-IE" baseline="0">
                <a:solidFill>
                  <a:schemeClr val="tx1"/>
                </a:solidFill>
              </a:rPr>
              <a:t>Why</a:t>
            </a:r>
            <a:r>
              <a:rPr lang="en-IE"/>
              <a:t> and how</a:t>
            </a:r>
            <a:r>
              <a:rPr lang="en-IE" baseline="0">
                <a:solidFill>
                  <a:schemeClr val="tx1"/>
                </a:solidFill>
              </a:rPr>
              <a:t>, in your context, do teachers engage in professional learning?</a:t>
            </a:r>
            <a:r>
              <a:rPr lang="en-IE"/>
              <a:t> </a:t>
            </a:r>
            <a:endParaRPr lang="en-IE" baseline="0">
              <a:solidFill>
                <a:schemeClr val="tx1"/>
              </a:solidFill>
              <a:cs typeface="Calibri"/>
            </a:endParaRPr>
          </a:p>
          <a:p>
            <a:pPr marL="1085850" lvl="2" indent="-171450">
              <a:buFont typeface="Arial" panose="020B0604020202020204" pitchFamily="34" charset="0"/>
              <a:buChar char="•"/>
            </a:pPr>
            <a:r>
              <a:rPr lang="en-IE" baseline="0">
                <a:solidFill>
                  <a:schemeClr val="tx1"/>
                </a:solidFill>
              </a:rPr>
              <a:t>What do you </a:t>
            </a:r>
            <a:r>
              <a:rPr lang="en-IE"/>
              <a:t>think </a:t>
            </a:r>
            <a:r>
              <a:rPr lang="en-IE" baseline="0">
                <a:solidFill>
                  <a:schemeClr val="tx1"/>
                </a:solidFill>
              </a:rPr>
              <a:t>it does for them?</a:t>
            </a:r>
            <a:r>
              <a:rPr lang="en-IE"/>
              <a:t> </a:t>
            </a:r>
            <a:endParaRPr lang="en-IE" baseline="0">
              <a:solidFill>
                <a:schemeClr val="tx1"/>
              </a:solidFill>
              <a:cs typeface="Calibri"/>
            </a:endParaRPr>
          </a:p>
          <a:p>
            <a:pPr marL="171450" indent="-171450">
              <a:buFont typeface="Arial" panose="020B0604020202020204" pitchFamily="34" charset="0"/>
              <a:buChar char="•"/>
            </a:pPr>
            <a:endParaRPr lang="en-IE" sz="1200">
              <a:solidFill>
                <a:schemeClr val="tx1"/>
              </a:solidFill>
            </a:endParaRPr>
          </a:p>
          <a:p>
            <a:r>
              <a:rPr lang="en-IE" sz="1200">
                <a:solidFill>
                  <a:schemeClr val="tx1"/>
                </a:solidFill>
              </a:rPr>
              <a:t>We’d also like you</a:t>
            </a:r>
            <a:r>
              <a:rPr lang="en-IE" sz="1200" baseline="0">
                <a:solidFill>
                  <a:schemeClr val="tx1"/>
                </a:solidFill>
              </a:rPr>
              <a:t> to begin to explore the framework in more detail, to </a:t>
            </a:r>
            <a:r>
              <a:rPr lang="en-IE" baseline="0">
                <a:solidFill>
                  <a:schemeClr val="tx1"/>
                </a:solidFill>
              </a:rPr>
              <a:t>explore the learning processes, the areas, dimensions, the emphasis on reflection, etc., and consider professional learning in your own context - does the description of your own setting align with the framework? </a:t>
            </a:r>
            <a:r>
              <a:rPr lang="en-IE"/>
              <a:t>And how can you, as school leaders, continue to support your colleagues on their learning journeys?</a:t>
            </a:r>
            <a:endParaRPr lang="en-IE" baseline="0">
              <a:solidFill>
                <a:schemeClr val="tx1"/>
              </a:solidFill>
              <a:cs typeface="Calibri"/>
            </a:endParaRPr>
          </a:p>
          <a:p>
            <a:pPr marL="0" indent="0">
              <a:buFont typeface="Arial" panose="020B0604020202020204" pitchFamily="34" charset="0"/>
              <a:buNone/>
            </a:pPr>
            <a:endParaRPr lang="en-IE" baseline="0">
              <a:solidFill>
                <a:schemeClr val="tx1"/>
              </a:solidFill>
            </a:endParaRPr>
          </a:p>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17</a:t>
            </a:fld>
            <a:endParaRPr lang="en-IE"/>
          </a:p>
        </p:txBody>
      </p:sp>
    </p:spTree>
    <p:extLst>
      <p:ext uri="{BB962C8B-B14F-4D97-AF65-F5344CB8AC3E}">
        <p14:creationId xmlns:p14="http://schemas.microsoft.com/office/powerpoint/2010/main" val="854039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With the previous activity having acted as a solid warm up, please now engage with colleagues and discuss the following.</a:t>
            </a:r>
          </a:p>
          <a:p>
            <a:r>
              <a:rPr lang="en-US">
                <a:cs typeface="Calibri"/>
              </a:rPr>
              <a:t>We would appreciate your feedback via menti.com - see code – which we will take into consideration as we work together to move the </a:t>
            </a:r>
            <a:r>
              <a:rPr lang="en-US" err="1">
                <a:cs typeface="Calibri"/>
              </a:rPr>
              <a:t>Cosán</a:t>
            </a:r>
            <a:r>
              <a:rPr lang="en-US">
                <a:cs typeface="Calibri"/>
              </a:rPr>
              <a:t> development process forward.</a:t>
            </a:r>
          </a:p>
        </p:txBody>
      </p:sp>
      <p:sp>
        <p:nvSpPr>
          <p:cNvPr id="4" name="Slide Number Placeholder 3"/>
          <p:cNvSpPr>
            <a:spLocks noGrp="1"/>
          </p:cNvSpPr>
          <p:nvPr>
            <p:ph type="sldNum" sz="quarter" idx="5"/>
          </p:nvPr>
        </p:nvSpPr>
        <p:spPr/>
        <p:txBody>
          <a:bodyPr/>
          <a:lstStyle/>
          <a:p>
            <a:fld id="{3E0AA41C-21AB-4DB8-A4F1-A09F88F9A720}" type="slidenum">
              <a:rPr lang="en-IE" smtClean="0"/>
              <a:t>18</a:t>
            </a:fld>
            <a:endParaRPr lang="en-IE"/>
          </a:p>
        </p:txBody>
      </p:sp>
    </p:spTree>
    <p:extLst>
      <p:ext uri="{BB962C8B-B14F-4D97-AF65-F5344CB8AC3E}">
        <p14:creationId xmlns:p14="http://schemas.microsoft.com/office/powerpoint/2010/main" val="2119467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IE"/>
              <a:t>Just to echo Barry's thanks for all of that feedback. And we’ve been engaging with teachers the length and breadth of the country to ask them to consider similar questions. Because that's what the </a:t>
            </a:r>
            <a:r>
              <a:rPr lang="en-IE" err="1"/>
              <a:t>Cosán</a:t>
            </a:r>
            <a:r>
              <a:rPr lang="en-IE"/>
              <a:t> Development Process is all about. That's the phase we're currently in terms of the ongoing evolution of </a:t>
            </a:r>
            <a:r>
              <a:rPr lang="en-IE" err="1"/>
              <a:t>Cosán</a:t>
            </a:r>
            <a:r>
              <a:rPr lang="en-IE"/>
              <a:t>.</a:t>
            </a:r>
            <a:endParaRPr lang="en-IE">
              <a:cs typeface="Calibri"/>
            </a:endParaRPr>
          </a:p>
          <a:p>
            <a:pPr defTabSz="915680">
              <a:defRPr/>
            </a:pPr>
            <a:endParaRPr lang="en-IE"/>
          </a:p>
          <a:p>
            <a:pPr defTabSz="915680">
              <a:defRPr/>
            </a:pPr>
            <a:r>
              <a:rPr lang="en-IE"/>
              <a:t> We're working with the profession, and we're asking them to explore their engagement in professional learning and their reflection on their professional learning, in the context of </a:t>
            </a:r>
            <a:r>
              <a:rPr lang="en-IE" err="1"/>
              <a:t>Cosán</a:t>
            </a:r>
            <a:r>
              <a:rPr lang="en-IE"/>
              <a:t>.</a:t>
            </a:r>
            <a:endParaRPr lang="en-IE">
              <a:cs typeface="Calibri"/>
            </a:endParaRPr>
          </a:p>
          <a:p>
            <a:pPr defTabSz="915680">
              <a:defRPr/>
            </a:pPr>
            <a:endParaRPr lang="en-IE"/>
          </a:p>
          <a:p>
            <a:pPr defTabSz="915680">
              <a:defRPr/>
            </a:pPr>
            <a:endParaRPr lang="en-IE"/>
          </a:p>
          <a:p>
            <a:pPr defTabSz="915680">
              <a:defRPr/>
            </a:pPr>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19</a:t>
            </a:fld>
            <a:endParaRPr lang="en-IE"/>
          </a:p>
        </p:txBody>
      </p:sp>
    </p:spTree>
    <p:extLst>
      <p:ext uri="{BB962C8B-B14F-4D97-AF65-F5344CB8AC3E}">
        <p14:creationId xmlns:p14="http://schemas.microsoft.com/office/powerpoint/2010/main" val="160762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So we've started to </a:t>
            </a:r>
            <a:r>
              <a:rPr lang="en-IE" sz="1200" baseline="0"/>
              <a:t>have a </a:t>
            </a:r>
            <a:r>
              <a:rPr lang="en-IE"/>
              <a:t>look</a:t>
            </a:r>
            <a:r>
              <a:rPr lang="en-IE" sz="1200" baseline="0"/>
              <a:t> at some of the literature about reflective cultures.</a:t>
            </a:r>
            <a:r>
              <a:rPr lang="en-IE"/>
              <a:t> </a:t>
            </a:r>
            <a:endParaRPr lang="en-IE" sz="1200" baseline="0"/>
          </a:p>
          <a:p>
            <a:pPr marL="0" indent="0">
              <a:buFont typeface="Arial" panose="020B0604020202020204" pitchFamily="34" charset="0"/>
              <a:buNone/>
            </a:pPr>
            <a:endParaRPr lang="en-IE" sz="1200" baseline="0"/>
          </a:p>
          <a:p>
            <a:r>
              <a:rPr lang="en-IE" sz="1200" b="1" baseline="0"/>
              <a:t>Barnett and </a:t>
            </a:r>
            <a:r>
              <a:rPr lang="en-IE" sz="1200" b="1" baseline="0" err="1"/>
              <a:t>O’Mahony</a:t>
            </a:r>
            <a:r>
              <a:rPr lang="en-IE" sz="1200" b="1" baseline="0"/>
              <a:t> </a:t>
            </a:r>
            <a:r>
              <a:rPr lang="en-IE" sz="1200" baseline="0"/>
              <a:t>outline a range of characteristics of, and measures to work toward, a reflective school culture. They talk about </a:t>
            </a:r>
            <a:r>
              <a:rPr lang="en-IE" sz="1200" b="0" i="0" u="none" strike="noStrike" kern="1200" baseline="0">
                <a:solidFill>
                  <a:schemeClr val="tx1"/>
                </a:solidFill>
                <a:latin typeface="+mn-lt"/>
                <a:ea typeface="+mn-ea"/>
                <a:cs typeface="+mn-cs"/>
              </a:rPr>
              <a:t>the importance of relationships and, specifically, team culture, where, for example, roles, responsibilities , norms and expectations are clear and agreed by all.</a:t>
            </a:r>
            <a:r>
              <a:rPr lang="en-IE"/>
              <a:t> </a:t>
            </a:r>
            <a:r>
              <a:rPr lang="en-IE" sz="1200" b="0" i="0" u="none" strike="noStrike" kern="1200" baseline="0">
                <a:solidFill>
                  <a:schemeClr val="tx1"/>
                </a:solidFill>
                <a:latin typeface="+mn-lt"/>
                <a:ea typeface="+mn-ea"/>
                <a:cs typeface="+mn-cs"/>
              </a:rPr>
              <a:t> They also talk </a:t>
            </a:r>
            <a:r>
              <a:rPr lang="en-IE" sz="1200" baseline="0"/>
              <a:t>about the commonplace use of reflective questioning in schools</a:t>
            </a:r>
            <a:r>
              <a:rPr lang="en-IE"/>
              <a:t>.</a:t>
            </a:r>
            <a:r>
              <a:rPr lang="en-IE" sz="1200" baseline="0"/>
              <a:t> Barnett and </a:t>
            </a:r>
            <a:r>
              <a:rPr lang="en-IE" sz="1200" baseline="0" err="1"/>
              <a:t>O’Mahony</a:t>
            </a:r>
            <a:r>
              <a:rPr lang="en-IE" sz="1200" baseline="0"/>
              <a:t> explicitly reference how leaders should model this type of questioning in their interactions with teachers:</a:t>
            </a:r>
            <a:endParaRPr lang="en-IE" sz="1200" baseline="0">
              <a:cs typeface="Calibri"/>
            </a:endParaRPr>
          </a:p>
          <a:p>
            <a:pPr marL="0" indent="0">
              <a:buFont typeface="Arial" panose="020B0604020202020204" pitchFamily="34" charset="0"/>
              <a:buNone/>
            </a:pPr>
            <a:endParaRPr lang="en-IE" sz="1200" i="1" baseline="0"/>
          </a:p>
          <a:p>
            <a:r>
              <a:rPr lang="en-IE" sz="1200" b="0" i="1" u="none" strike="noStrike" kern="1200" baseline="0">
                <a:solidFill>
                  <a:schemeClr val="tx1"/>
                </a:solidFill>
                <a:latin typeface="+mn-lt"/>
                <a:ea typeface="+mn-ea"/>
                <a:cs typeface="+mn-cs"/>
              </a:rPr>
              <a:t>Reflective questioning is a technique in which one person prepares and asks questions that are designed to provide opportunities for the respondent to explore his or her knowledge, skills, experiences, attitudes, and values. … Reflective questioning encourages the respondent to explore his or her own thinking; it is not intended to direct the respondent to a conclusion pre-determined by the questioner. For questioning to be truly reflective, the questioner must respect the respondent’s statements, suspend judgment, and avoid attempts to manipulate his or her thinking. (Lee &amp; Barnett, 1994, p. 17, emphasis in original)</a:t>
            </a:r>
            <a:endParaRPr lang="en-IE" sz="1200" b="0" i="1" u="none" strike="noStrike" kern="1200" baseline="0">
              <a:solidFill>
                <a:schemeClr val="tx1"/>
              </a:solidFill>
              <a:latin typeface="+mn-lt"/>
              <a:cs typeface="Calibri"/>
            </a:endParaRPr>
          </a:p>
          <a:p>
            <a:endParaRPr lang="en-IE" sz="1200" b="0" i="1" u="none" strike="noStrike" kern="1200" baseline="0">
              <a:solidFill>
                <a:schemeClr val="tx1"/>
              </a:solidFill>
              <a:latin typeface="+mn-lt"/>
              <a:ea typeface="+mn-ea"/>
              <a:cs typeface="+mn-cs"/>
            </a:endParaRPr>
          </a:p>
          <a:p>
            <a:r>
              <a:rPr lang="en-IE" sz="1200" b="0" i="0" u="none" strike="noStrike" kern="1200" baseline="0">
                <a:solidFill>
                  <a:schemeClr val="tx1"/>
                </a:solidFill>
                <a:latin typeface="+mn-lt"/>
                <a:ea typeface="+mn-ea"/>
                <a:cs typeface="+mn-cs"/>
              </a:rPr>
              <a:t>They also talk about the varying ways that school communities can co-create a common vision. For example, asking those reflective questions, or being more direct and asking:</a:t>
            </a:r>
            <a:endParaRPr lang="en-IE" sz="1200" b="0" i="0" u="none" strike="noStrike" kern="1200" baseline="0">
              <a:solidFill>
                <a:schemeClr val="tx1"/>
              </a:solidFill>
              <a:latin typeface="+mn-lt"/>
              <a:cs typeface="Calibri"/>
            </a:endParaRPr>
          </a:p>
          <a:p>
            <a:endParaRPr lang="en-IE" sz="1200" b="0" i="0" u="none" strike="noStrike" kern="1200" baseline="0">
              <a:solidFill>
                <a:schemeClr val="tx1"/>
              </a:solidFill>
              <a:latin typeface="+mn-lt"/>
              <a:ea typeface="+mn-ea"/>
              <a:cs typeface="+mn-cs"/>
            </a:endParaRPr>
          </a:p>
          <a:p>
            <a:r>
              <a:rPr lang="en-IE" sz="1200" b="0" i="0" u="none" strike="noStrike" kern="1200" baseline="0">
                <a:solidFill>
                  <a:schemeClr val="tx1"/>
                </a:solidFill>
                <a:latin typeface="+mn-lt"/>
                <a:ea typeface="+mn-ea"/>
                <a:cs typeface="+mn-cs"/>
              </a:rPr>
              <a:t>Whom do we serve?</a:t>
            </a:r>
            <a:endParaRPr lang="en-IE" sz="1200" b="0" i="0" u="none" strike="noStrike" kern="1200" baseline="0">
              <a:solidFill>
                <a:schemeClr val="tx1"/>
              </a:solidFill>
              <a:latin typeface="+mn-lt"/>
              <a:cs typeface="Calibri"/>
            </a:endParaRPr>
          </a:p>
          <a:p>
            <a:r>
              <a:rPr lang="en-IE" sz="1200" b="0" i="0" u="none" strike="noStrike" kern="1200" baseline="0">
                <a:solidFill>
                  <a:schemeClr val="tx1"/>
                </a:solidFill>
                <a:latin typeface="+mn-lt"/>
                <a:ea typeface="+mn-ea"/>
                <a:cs typeface="+mn-cs"/>
              </a:rPr>
              <a:t>● What do we do?</a:t>
            </a:r>
            <a:endParaRPr lang="en-IE" sz="1200" b="0" i="0" u="none" strike="noStrike" kern="1200" baseline="0">
              <a:solidFill>
                <a:schemeClr val="tx1"/>
              </a:solidFill>
              <a:latin typeface="+mn-lt"/>
              <a:cs typeface="Calibri"/>
            </a:endParaRPr>
          </a:p>
          <a:p>
            <a:r>
              <a:rPr lang="en-IE" sz="1200" b="0" i="0" u="none" strike="noStrike" kern="1200" baseline="0">
                <a:solidFill>
                  <a:schemeClr val="tx1"/>
                </a:solidFill>
                <a:latin typeface="+mn-lt"/>
                <a:ea typeface="+mn-ea"/>
                <a:cs typeface="+mn-cs"/>
              </a:rPr>
              <a:t>● When do we do it?</a:t>
            </a:r>
            <a:endParaRPr lang="en-IE" sz="1200" b="0" i="0" u="none" strike="noStrike" kern="1200" baseline="0">
              <a:solidFill>
                <a:schemeClr val="tx1"/>
              </a:solidFill>
              <a:latin typeface="+mn-lt"/>
              <a:cs typeface="Calibri"/>
            </a:endParaRPr>
          </a:p>
          <a:p>
            <a:r>
              <a:rPr lang="en-IE" sz="1200" b="0" i="0" u="none" strike="noStrike" kern="1200" baseline="0">
                <a:solidFill>
                  <a:schemeClr val="tx1"/>
                </a:solidFill>
                <a:latin typeface="+mn-lt"/>
                <a:ea typeface="+mn-ea"/>
                <a:cs typeface="+mn-cs"/>
              </a:rPr>
              <a:t>● Where do we want to go with our efforts?</a:t>
            </a:r>
            <a:endParaRPr lang="en-IE" sz="1200" b="0" i="0" u="none" strike="noStrike" kern="1200" baseline="0">
              <a:solidFill>
                <a:schemeClr val="tx1"/>
              </a:solidFill>
              <a:latin typeface="+mn-lt"/>
              <a:cs typeface="Calibri"/>
            </a:endParaRPr>
          </a:p>
          <a:p>
            <a:r>
              <a:rPr lang="en-IE" sz="1200" b="0" i="0" u="none" strike="noStrike" kern="1200" baseline="0">
                <a:solidFill>
                  <a:schemeClr val="tx1"/>
                </a:solidFill>
                <a:latin typeface="+mn-lt"/>
                <a:ea typeface="+mn-ea"/>
                <a:cs typeface="+mn-cs"/>
              </a:rPr>
              <a:t>● Why are we focusing on this work and these goals?</a:t>
            </a:r>
            <a:endParaRPr lang="en-IE" sz="1200" b="0" i="0" u="none" strike="noStrike" kern="1200" baseline="0">
              <a:solidFill>
                <a:schemeClr val="tx1"/>
              </a:solidFill>
              <a:latin typeface="+mn-lt"/>
              <a:cs typeface="Calibri"/>
            </a:endParaRPr>
          </a:p>
          <a:p>
            <a:r>
              <a:rPr lang="en-IE" sz="1200" b="0" i="0" u="none" strike="noStrike" kern="1200" baseline="0">
                <a:solidFill>
                  <a:schemeClr val="tx1"/>
                </a:solidFill>
                <a:latin typeface="+mn-lt"/>
                <a:ea typeface="+mn-ea"/>
                <a:cs typeface="+mn-cs"/>
              </a:rPr>
              <a:t>● How do we put the above into operation?</a:t>
            </a:r>
            <a:endParaRPr lang="en-IE" sz="1200" b="0" i="0" u="none" strike="noStrike" kern="1200" baseline="0">
              <a:solidFill>
                <a:schemeClr val="tx1"/>
              </a:solidFill>
              <a:latin typeface="+mn-lt"/>
              <a:cs typeface="Calibri"/>
            </a:endParaRPr>
          </a:p>
          <a:p>
            <a:endParaRPr lang="en-IE" sz="1200" b="0" i="0" u="none" strike="noStrike" kern="1200" baseline="0">
              <a:solidFill>
                <a:schemeClr val="tx1"/>
              </a:solidFill>
              <a:latin typeface="+mn-lt"/>
              <a:ea typeface="+mn-ea"/>
              <a:cs typeface="+mn-cs"/>
            </a:endParaRPr>
          </a:p>
          <a:p>
            <a:r>
              <a:rPr lang="en-IE" sz="1200" i="0" baseline="0"/>
              <a:t>They talk about infusing a culture of collaborative inquiry through teachers’ practice, possibly through action research, where they reflect on, and question, particular practices and gather evidence to answer questions about this practice.</a:t>
            </a:r>
            <a:r>
              <a:rPr lang="en-IE"/>
              <a:t> </a:t>
            </a:r>
            <a:endParaRPr lang="en-IE" sz="1200" i="0" baseline="0">
              <a:cs typeface="Calibri"/>
            </a:endParaRPr>
          </a:p>
          <a:p>
            <a:endParaRPr lang="en-IE" sz="1200" i="0" baseline="0"/>
          </a:p>
          <a:p>
            <a:r>
              <a:rPr lang="en-IE"/>
              <a:t>Finally, they</a:t>
            </a:r>
            <a:r>
              <a:rPr lang="en-IE" sz="1200" i="0" baseline="0"/>
              <a:t> talk about </a:t>
            </a:r>
            <a:r>
              <a:rPr lang="en-IE" sz="1200" b="1" i="0" u="sng" baseline="0"/>
              <a:t>professional learning as a direct means to supporting reflective cultures</a:t>
            </a:r>
            <a:r>
              <a:rPr lang="en-IE" sz="1200" i="0" baseline="0"/>
              <a:t>. By drilling down into professional learning and exploring its impact on practices, on the teaching and learning that’s happening in our classrooms, and ultimately on our students, we can ask and answer critical questions.</a:t>
            </a:r>
            <a:r>
              <a:rPr lang="en-IE"/>
              <a:t> </a:t>
            </a:r>
            <a:endParaRPr lang="en-IE" sz="1200" i="0" baseline="0">
              <a:cs typeface="Calibri"/>
            </a:endParaRPr>
          </a:p>
        </p:txBody>
      </p:sp>
      <p:sp>
        <p:nvSpPr>
          <p:cNvPr id="4" name="Slide Number Placeholder 3"/>
          <p:cNvSpPr>
            <a:spLocks noGrp="1"/>
          </p:cNvSpPr>
          <p:nvPr>
            <p:ph type="sldNum" sz="quarter" idx="10"/>
          </p:nvPr>
        </p:nvSpPr>
        <p:spPr/>
        <p:txBody>
          <a:bodyPr/>
          <a:lstStyle/>
          <a:p>
            <a:fld id="{3E0AA41C-21AB-4DB8-A4F1-A09F88F9A720}" type="slidenum">
              <a:rPr lang="en-IE" smtClean="0"/>
              <a:t>21</a:t>
            </a:fld>
            <a:endParaRPr lang="en-IE"/>
          </a:p>
        </p:txBody>
      </p:sp>
    </p:spTree>
    <p:extLst>
      <p:ext uri="{BB962C8B-B14F-4D97-AF65-F5344CB8AC3E}">
        <p14:creationId xmlns:p14="http://schemas.microsoft.com/office/powerpoint/2010/main" val="3276474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22</a:t>
            </a:fld>
            <a:endParaRPr lang="en-IE"/>
          </a:p>
        </p:txBody>
      </p:sp>
    </p:spTree>
    <p:extLst>
      <p:ext uri="{BB962C8B-B14F-4D97-AF65-F5344CB8AC3E}">
        <p14:creationId xmlns:p14="http://schemas.microsoft.com/office/powerpoint/2010/main" val="140816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23</a:t>
            </a:fld>
            <a:endParaRPr lang="en-IE"/>
          </a:p>
        </p:txBody>
      </p:sp>
    </p:spTree>
    <p:extLst>
      <p:ext uri="{BB962C8B-B14F-4D97-AF65-F5344CB8AC3E}">
        <p14:creationId xmlns:p14="http://schemas.microsoft.com/office/powerpoint/2010/main" val="1830327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24</a:t>
            </a:fld>
            <a:endParaRPr lang="en-IE"/>
          </a:p>
        </p:txBody>
      </p:sp>
    </p:spTree>
    <p:extLst>
      <p:ext uri="{BB962C8B-B14F-4D97-AF65-F5344CB8AC3E}">
        <p14:creationId xmlns:p14="http://schemas.microsoft.com/office/powerpoint/2010/main" val="2615940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25</a:t>
            </a:fld>
            <a:endParaRPr lang="en-IE"/>
          </a:p>
        </p:txBody>
      </p:sp>
    </p:spTree>
    <p:extLst>
      <p:ext uri="{BB962C8B-B14F-4D97-AF65-F5344CB8AC3E}">
        <p14:creationId xmlns:p14="http://schemas.microsoft.com/office/powerpoint/2010/main" val="1203834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26</a:t>
            </a:fld>
            <a:endParaRPr lang="en-IE"/>
          </a:p>
        </p:txBody>
      </p:sp>
    </p:spTree>
    <p:extLst>
      <p:ext uri="{BB962C8B-B14F-4D97-AF65-F5344CB8AC3E}">
        <p14:creationId xmlns:p14="http://schemas.microsoft.com/office/powerpoint/2010/main" val="2875822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E0AA41C-21AB-4DB8-A4F1-A09F88F9A720}" type="slidenum">
              <a:rPr lang="en-IE" smtClean="0"/>
              <a:t>27</a:t>
            </a:fld>
            <a:endParaRPr lang="en-IE"/>
          </a:p>
        </p:txBody>
      </p:sp>
    </p:spTree>
    <p:extLst>
      <p:ext uri="{BB962C8B-B14F-4D97-AF65-F5344CB8AC3E}">
        <p14:creationId xmlns:p14="http://schemas.microsoft.com/office/powerpoint/2010/main" val="42105776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IE" b="1"/>
              <a:t>Duplicate slide – suggest delete</a:t>
            </a:r>
          </a:p>
          <a:p>
            <a:pPr defTabSz="915680">
              <a:defRPr/>
            </a:pPr>
            <a:endParaRPr lang="en-IE"/>
          </a:p>
          <a:p>
            <a:pPr defTabSz="915680">
              <a:defRPr/>
            </a:pPr>
            <a:r>
              <a:rPr lang="en-IE"/>
              <a:t>The Council is attempting to support teachers on their reflective journey –through the publication of a number of resources on our website. These include…</a:t>
            </a:r>
          </a:p>
        </p:txBody>
      </p:sp>
      <p:sp>
        <p:nvSpPr>
          <p:cNvPr id="4" name="Slide Number Placeholder 3"/>
          <p:cNvSpPr>
            <a:spLocks noGrp="1"/>
          </p:cNvSpPr>
          <p:nvPr>
            <p:ph type="sldNum" sz="quarter" idx="10"/>
          </p:nvPr>
        </p:nvSpPr>
        <p:spPr/>
        <p:txBody>
          <a:bodyPr/>
          <a:lstStyle/>
          <a:p>
            <a:fld id="{3E0AA41C-21AB-4DB8-A4F1-A09F88F9A720}" type="slidenum">
              <a:rPr lang="en-IE" smtClean="0">
                <a:solidFill>
                  <a:prstClr val="black"/>
                </a:solidFill>
              </a:rPr>
              <a:pPr/>
              <a:t>28</a:t>
            </a:fld>
            <a:endParaRPr lang="en-IE">
              <a:solidFill>
                <a:prstClr val="black"/>
              </a:solidFill>
            </a:endParaRPr>
          </a:p>
        </p:txBody>
      </p:sp>
    </p:spTree>
    <p:extLst>
      <p:ext uri="{BB962C8B-B14F-4D97-AF65-F5344CB8AC3E}">
        <p14:creationId xmlns:p14="http://schemas.microsoft.com/office/powerpoint/2010/main" val="2223699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And it makes</a:t>
            </a:r>
            <a:r>
              <a:rPr lang="en-IE" baseline="0"/>
              <a:t> sense that we continue to do this, given that </a:t>
            </a:r>
            <a:r>
              <a:rPr lang="en-IE"/>
              <a:t>reflection is a crucial</a:t>
            </a:r>
            <a:r>
              <a:rPr lang="en-IE" baseline="0"/>
              <a:t> element of Cosán. </a:t>
            </a:r>
          </a:p>
          <a:p>
            <a:endParaRPr lang="en-IE" baseline="0"/>
          </a:p>
          <a:p>
            <a:r>
              <a:rPr lang="en-IE" baseline="0"/>
              <a:t>But, based on a comparative analysis of a range of national policies, it’s not just relevant in the context of Cosán. There are lots of national policies where, reflection is key to them and we’ve looked at these in some detail in a paper on our website – Common Ground in a Crowded Space. And we could equally talk about collaboration, and agency, because they’re equally emerging as common themes, but for the purposes of today, we’re focusing on reflection.</a:t>
            </a:r>
          </a:p>
          <a:p>
            <a:endParaRPr lang="en-IE" baseline="0"/>
          </a:p>
          <a:p>
            <a:r>
              <a:rPr lang="en-IE" baseline="0"/>
              <a:t>And we know that reflection is a central focus in the Junior Cycle Framework, in terms of the students’ ability to reflect on their learning, but also, more and more, it’s asking teachers to engage in reflection on their practice, through the SLAR process, and we see a similar emphasis in the revised SEN allocation model.</a:t>
            </a:r>
          </a:p>
          <a:p>
            <a:endParaRPr lang="en-IE" baseline="0"/>
          </a:p>
          <a:p>
            <a:r>
              <a:rPr lang="en-IE" baseline="0"/>
              <a:t>Reflection also key to </a:t>
            </a:r>
            <a:r>
              <a:rPr lang="en-IE" baseline="0" err="1"/>
              <a:t>Droichead</a:t>
            </a:r>
            <a:r>
              <a:rPr lang="en-IE" baseline="0"/>
              <a:t>, both in terms of the NQT’s reflection through their </a:t>
            </a:r>
            <a:r>
              <a:rPr lang="en-IE" baseline="0" err="1"/>
              <a:t>Taisce</a:t>
            </a:r>
            <a:r>
              <a:rPr lang="en-IE" baseline="0"/>
              <a:t>, but also through reflection on learning and practice in collaboration with his or her PST.</a:t>
            </a:r>
          </a:p>
          <a:p>
            <a:br>
              <a:rPr lang="en-IE" baseline="0"/>
            </a:br>
            <a:r>
              <a:rPr lang="en-IE" baseline="0"/>
              <a:t>And it’s also a central feature of the Looking at Our School quality framework and the School Self-Evaluation Process,</a:t>
            </a:r>
            <a:r>
              <a:rPr lang="en-IE"/>
              <a:t> and is referenced extensively throughout it.</a:t>
            </a:r>
          </a:p>
        </p:txBody>
      </p:sp>
      <p:sp>
        <p:nvSpPr>
          <p:cNvPr id="4" name="Slide Number Placeholder 3"/>
          <p:cNvSpPr>
            <a:spLocks noGrp="1"/>
          </p:cNvSpPr>
          <p:nvPr>
            <p:ph type="sldNum" sz="quarter" idx="10"/>
          </p:nvPr>
        </p:nvSpPr>
        <p:spPr/>
        <p:txBody>
          <a:bodyPr/>
          <a:lstStyle/>
          <a:p>
            <a:fld id="{3E0AA41C-21AB-4DB8-A4F1-A09F88F9A720}" type="slidenum">
              <a:rPr lang="en-IE" smtClean="0"/>
              <a:t>29</a:t>
            </a:fld>
            <a:endParaRPr lang="en-IE"/>
          </a:p>
        </p:txBody>
      </p:sp>
    </p:spTree>
    <p:extLst>
      <p:ext uri="{BB962C8B-B14F-4D97-AF65-F5344CB8AC3E}">
        <p14:creationId xmlns:p14="http://schemas.microsoft.com/office/powerpoint/2010/main" val="101033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IE" sz="1200"/>
              <a:t>Through</a:t>
            </a:r>
            <a:r>
              <a:rPr lang="en-IE" sz="1200" baseline="0"/>
              <a:t> our reading and conversations with teachers we see that they typically reflect on their learning in varying ways, or indeed, use a range of reflective tools:</a:t>
            </a:r>
          </a:p>
          <a:p>
            <a:pPr marL="342900" indent="-342900">
              <a:buFont typeface="+mj-lt"/>
              <a:buAutoNum type="arabicPeriod"/>
            </a:pPr>
            <a:r>
              <a:rPr lang="en-IE" sz="1200" baseline="0"/>
              <a:t>Cognitively – many teachers told us that reflection is mostly an exercise they do in their own head – a thought process and that this is how they reflect on their professional learning. </a:t>
            </a:r>
          </a:p>
          <a:p>
            <a:pPr marL="0" indent="0">
              <a:buFont typeface="+mj-lt"/>
              <a:buNone/>
            </a:pPr>
            <a:r>
              <a:rPr lang="en-IE" sz="1200" baseline="0"/>
              <a:t>But we were also interested in how these reflections might be drawn out, either through discussion or through other forms. And they told us that they sometimes reflect: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IE" sz="1200" baseline="0"/>
              <a:t>Discursively – many teachers have told us that they engaged in professional conversations about their learning – as a form of reflection. </a:t>
            </a:r>
          </a:p>
          <a:p>
            <a:pPr marL="342900" indent="-342900">
              <a:buFont typeface="+mj-lt"/>
              <a:buAutoNum type="arabicPeriod"/>
            </a:pPr>
            <a:r>
              <a:rPr lang="en-IE" sz="1200" baseline="0"/>
              <a:t>Textually – some teachers have told us that they use writing when reflecting - for example, as part of their </a:t>
            </a:r>
            <a:r>
              <a:rPr lang="en-IE" sz="1200" baseline="0" err="1"/>
              <a:t>Cúntas</a:t>
            </a:r>
            <a:r>
              <a:rPr lang="en-IE" sz="1200" baseline="0"/>
              <a:t> </a:t>
            </a:r>
            <a:r>
              <a:rPr lang="en-IE" sz="1200" baseline="0" err="1"/>
              <a:t>Miosúil</a:t>
            </a:r>
            <a:r>
              <a:rPr lang="en-IE" sz="1200" baseline="0"/>
              <a:t> , or as part of a journal or as part of their ongoing planning. </a:t>
            </a:r>
          </a:p>
          <a:p>
            <a:pPr marL="342900" indent="-342900">
              <a:buFont typeface="+mj-lt"/>
              <a:buAutoNum type="arabicPeriod"/>
            </a:pPr>
            <a:r>
              <a:rPr lang="en-IE" sz="1200" baseline="0"/>
              <a:t>Visually – some teachers have told us that they use images, specifically photographs when reflecting – using visual ethnography – but this is less common. </a:t>
            </a:r>
          </a:p>
          <a:p>
            <a:pPr marL="0" indent="0">
              <a:buFont typeface="+mj-lt"/>
              <a:buNone/>
            </a:pPr>
            <a:endParaRPr lang="en-IE" sz="1200" baseline="0"/>
          </a:p>
          <a:p>
            <a:pPr marL="0" indent="0">
              <a:buFont typeface="+mj-lt"/>
              <a:buNone/>
            </a:pPr>
            <a:r>
              <a:rPr lang="en-IE" sz="1200" baseline="0"/>
              <a:t>And some of them have told us that they do a combination of these – hence why they’re overlapping here. </a:t>
            </a:r>
          </a:p>
        </p:txBody>
      </p:sp>
      <p:sp>
        <p:nvSpPr>
          <p:cNvPr id="4" name="Slide Number Placeholder 3"/>
          <p:cNvSpPr>
            <a:spLocks noGrp="1"/>
          </p:cNvSpPr>
          <p:nvPr>
            <p:ph type="sldNum" sz="quarter" idx="10"/>
          </p:nvPr>
        </p:nvSpPr>
        <p:spPr/>
        <p:txBody>
          <a:bodyPr/>
          <a:lstStyle/>
          <a:p>
            <a:fld id="{3E0AA41C-21AB-4DB8-A4F1-A09F88F9A720}" type="slidenum">
              <a:rPr lang="en-IE" smtClean="0"/>
              <a:t>30</a:t>
            </a:fld>
            <a:endParaRPr lang="en-IE"/>
          </a:p>
        </p:txBody>
      </p:sp>
    </p:spTree>
    <p:extLst>
      <p:ext uri="{BB962C8B-B14F-4D97-AF65-F5344CB8AC3E}">
        <p14:creationId xmlns:p14="http://schemas.microsoft.com/office/powerpoint/2010/main" val="64422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IE" sz="1200" baseline="0"/>
              <a:t>From initial teacher education and induction we can see the use of even more specific textual and visual tools to help teachers reflect e.g. Blogs, Journals, Vlogs etc. And these can be in digital or physical form. From the literature we know that each tool has its own challenges and opportunities. For example, journaling is very popular for initial teacher education students  but while some research says that it can give them scope to really delve into their own practice and learning in a critical way, the fact that it may be graded is potentially problematic as they may merely produce reflections for a purpose beyond the benefit of their practice i.e. to “make the grade”. Likewise, some research has demonstrated how Twitter or other online forums can be used to draw out reflections on professional learning, but in order to use such mechanisms, strict protocols around data and sustainability are necessary. And we’re not saying that one tool is better than another, but teachers and schools should explore which tools or a combination thereof might work for them. </a:t>
            </a:r>
          </a:p>
          <a:p>
            <a:pPr marL="0" indent="0">
              <a:buFont typeface="Arial" panose="020B0604020202020204" pitchFamily="34" charset="0"/>
              <a:buNone/>
            </a:pPr>
            <a:endParaRPr lang="en-IE" sz="1200" baseline="0"/>
          </a:p>
          <a:p>
            <a:pPr marL="0" indent="0">
              <a:buFont typeface="Arial" panose="020B0604020202020204" pitchFamily="34" charset="0"/>
              <a:buNone/>
            </a:pPr>
            <a:r>
              <a:rPr lang="en-IE" sz="1200" baseline="0"/>
              <a:t>You’ll also note here how we’ve kept Professional Dialogue as overlapping, because from our conversations, and importantly in the research, we note that professional dialogue appears to bring these other tools to life. Even if someone posts a static blog as a reflection, it’s the back and forth about elements of their reflection and the dialogue that helps them make real sense of it. And professional dialogue is absolutely vital for visual tools like photographing, where an accompanying narrative with the photo gives us a real sense of the teacher’s learning journey. </a:t>
            </a:r>
          </a:p>
          <a:p>
            <a:pPr marL="0" indent="0">
              <a:buFont typeface="Arial" panose="020B0604020202020204" pitchFamily="34" charset="0"/>
              <a:buNone/>
            </a:pPr>
            <a:endParaRPr lang="en-IE" sz="1200" baseline="0"/>
          </a:p>
          <a:p>
            <a:pPr marL="0" indent="0">
              <a:buFont typeface="Arial" panose="020B0604020202020204" pitchFamily="34" charset="0"/>
              <a:buNone/>
            </a:pPr>
            <a:r>
              <a:rPr lang="en-IE" sz="1200" baseline="0"/>
              <a:t>I’ve mentioned one further element here  - portfolio-based learning – which without wanting to confuse anyone, as a process or product can include any of these elements. In engaging in portfolio-based learning we can call on any of these tools, whether writing reflectively, contributing to online forums, using photographs, diagramming etc. But as I mentioned before, </a:t>
            </a:r>
            <a:r>
              <a:rPr lang="en-IE" sz="1200" b="1" u="sng" baseline="0"/>
              <a:t>this is all brought to life by the dialogue </a:t>
            </a:r>
            <a:r>
              <a:rPr lang="en-IE" sz="1200" baseline="0"/>
              <a:t>around this portfolio. </a:t>
            </a:r>
          </a:p>
        </p:txBody>
      </p:sp>
      <p:sp>
        <p:nvSpPr>
          <p:cNvPr id="4" name="Slide Number Placeholder 3"/>
          <p:cNvSpPr>
            <a:spLocks noGrp="1"/>
          </p:cNvSpPr>
          <p:nvPr>
            <p:ph type="sldNum" sz="quarter" idx="10"/>
          </p:nvPr>
        </p:nvSpPr>
        <p:spPr/>
        <p:txBody>
          <a:bodyPr/>
          <a:lstStyle/>
          <a:p>
            <a:fld id="{3E0AA41C-21AB-4DB8-A4F1-A09F88F9A720}" type="slidenum">
              <a:rPr lang="en-IE" smtClean="0"/>
              <a:t>31</a:t>
            </a:fld>
            <a:endParaRPr lang="en-IE"/>
          </a:p>
        </p:txBody>
      </p:sp>
    </p:spTree>
    <p:extLst>
      <p:ext uri="{BB962C8B-B14F-4D97-AF65-F5344CB8AC3E}">
        <p14:creationId xmlns:p14="http://schemas.microsoft.com/office/powerpoint/2010/main" val="64422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32</a:t>
            </a:fld>
            <a:endParaRPr lang="en-IE"/>
          </a:p>
        </p:txBody>
      </p:sp>
    </p:spTree>
    <p:extLst>
      <p:ext uri="{BB962C8B-B14F-4D97-AF65-F5344CB8AC3E}">
        <p14:creationId xmlns:p14="http://schemas.microsoft.com/office/powerpoint/2010/main" val="5653764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i="1" u="sng"/>
              <a:t>Allow time to read</a:t>
            </a:r>
            <a:endParaRPr lang="en-IE"/>
          </a:p>
          <a:p>
            <a:endParaRPr lang="en-IE" b="1" i="1" u="sng"/>
          </a:p>
          <a:p>
            <a:r>
              <a:rPr lang="en-IE"/>
              <a:t>Having</a:t>
            </a:r>
            <a:r>
              <a:rPr lang="en-IE" baseline="0"/>
              <a:t> explored the framework and the tools, we might now begin to think about how we can continue to support teachers in actively reflecting on their learning, what you can do as school leaders in this regard, and where we might find avenues for synergy, collaboration and the sharing of a common language.</a:t>
            </a:r>
            <a:r>
              <a:rPr lang="en-IE"/>
              <a:t>  </a:t>
            </a:r>
            <a:endParaRPr lang="en-IE" baseline="0">
              <a:cs typeface="Calibri"/>
            </a:endParaRPr>
          </a:p>
          <a:p>
            <a:endParaRPr lang="en-IE" b="1" i="1" u="sng" baseline="0">
              <a:solidFill>
                <a:schemeClr val="accent1">
                  <a:lumMod val="60000"/>
                  <a:lumOff val="40000"/>
                </a:schemeClr>
              </a:solidFill>
            </a:endParaRPr>
          </a:p>
          <a:p>
            <a:r>
              <a:rPr lang="en-IE" b="1" i="1" u="sng" baseline="0">
                <a:solidFill>
                  <a:schemeClr val="accent1">
                    <a:lumMod val="60000"/>
                    <a:lumOff val="40000"/>
                  </a:schemeClr>
                </a:solidFill>
              </a:rPr>
              <a:t>Question 1 is Think, pair and share</a:t>
            </a:r>
            <a:r>
              <a:rPr lang="en-IE" b="1" i="1" u="sng">
                <a:solidFill>
                  <a:schemeClr val="accent1">
                    <a:lumMod val="60000"/>
                    <a:lumOff val="40000"/>
                  </a:schemeClr>
                </a:solidFill>
              </a:rPr>
              <a:t> activity</a:t>
            </a:r>
            <a:endParaRPr lang="en-IE" b="1" i="1" u="sng" baseline="0">
              <a:solidFill>
                <a:schemeClr val="accent1">
                  <a:lumMod val="60000"/>
                  <a:lumOff val="40000"/>
                </a:schemeClr>
              </a:solidFill>
              <a:cs typeface="Calibri"/>
            </a:endParaRPr>
          </a:p>
          <a:p>
            <a:endParaRPr lang="en-IE" baseline="0"/>
          </a:p>
          <a:p>
            <a:endParaRPr lang="en-IE" b="1" u="sng">
              <a:cs typeface="Calibri"/>
            </a:endParaRPr>
          </a:p>
        </p:txBody>
      </p:sp>
      <p:sp>
        <p:nvSpPr>
          <p:cNvPr id="4" name="Slide Number Placeholder 3"/>
          <p:cNvSpPr>
            <a:spLocks noGrp="1"/>
          </p:cNvSpPr>
          <p:nvPr>
            <p:ph type="sldNum" sz="quarter" idx="10"/>
          </p:nvPr>
        </p:nvSpPr>
        <p:spPr/>
        <p:txBody>
          <a:bodyPr/>
          <a:lstStyle/>
          <a:p>
            <a:fld id="{3E0AA41C-21AB-4DB8-A4F1-A09F88F9A720}" type="slidenum">
              <a:rPr lang="en-IE" smtClean="0"/>
              <a:t>33</a:t>
            </a:fld>
            <a:endParaRPr lang="en-IE"/>
          </a:p>
        </p:txBody>
      </p:sp>
    </p:spTree>
    <p:extLst>
      <p:ext uri="{BB962C8B-B14F-4D97-AF65-F5344CB8AC3E}">
        <p14:creationId xmlns:p14="http://schemas.microsoft.com/office/powerpoint/2010/main" val="3239923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previous activity having acted as a solid warm up activity, please now engage with colleagues and discuss the following.</a:t>
            </a:r>
          </a:p>
          <a:p>
            <a:r>
              <a:rPr lang="en-US"/>
              <a:t>We would appreciate your feedback via menti.com - see code – which we will take into consideration as we work together to move the </a:t>
            </a:r>
            <a:r>
              <a:rPr lang="en-US" err="1"/>
              <a:t>Cosán</a:t>
            </a:r>
            <a:r>
              <a:rPr lang="en-US"/>
              <a:t> development process forward.</a:t>
            </a:r>
          </a:p>
          <a:p>
            <a:endParaRPr lang="en-US">
              <a:cs typeface="Calibri"/>
            </a:endParaRPr>
          </a:p>
          <a:p>
            <a:r>
              <a:rPr lang="en-IE" b="1" u="sng"/>
              <a:t>I’d ask you to use record your responses to this question on </a:t>
            </a:r>
            <a:r>
              <a:rPr lang="en-IE" b="1" u="sng" err="1"/>
              <a:t>Mentimeter</a:t>
            </a:r>
            <a:r>
              <a:rPr lang="en-IE" b="1" u="sng"/>
              <a:t>. </a:t>
            </a:r>
            <a:endParaRPr lang="en-IE"/>
          </a:p>
          <a:p>
            <a:endParaRPr lang="en-US">
              <a:cs typeface="Calibri"/>
            </a:endParaRPr>
          </a:p>
        </p:txBody>
      </p:sp>
      <p:sp>
        <p:nvSpPr>
          <p:cNvPr id="4" name="Slide Number Placeholder 3"/>
          <p:cNvSpPr>
            <a:spLocks noGrp="1"/>
          </p:cNvSpPr>
          <p:nvPr>
            <p:ph type="sldNum" sz="quarter" idx="5"/>
          </p:nvPr>
        </p:nvSpPr>
        <p:spPr/>
        <p:txBody>
          <a:bodyPr/>
          <a:lstStyle/>
          <a:p>
            <a:fld id="{3E0AA41C-21AB-4DB8-A4F1-A09F88F9A720}" type="slidenum">
              <a:rPr lang="en-IE" smtClean="0"/>
              <a:t>34</a:t>
            </a:fld>
            <a:endParaRPr lang="en-IE"/>
          </a:p>
        </p:txBody>
      </p:sp>
    </p:spTree>
    <p:extLst>
      <p:ext uri="{BB962C8B-B14F-4D97-AF65-F5344CB8AC3E}">
        <p14:creationId xmlns:p14="http://schemas.microsoft.com/office/powerpoint/2010/main" val="3042895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E" sz="1200" b="1" baseline="0"/>
          </a:p>
        </p:txBody>
      </p:sp>
      <p:sp>
        <p:nvSpPr>
          <p:cNvPr id="4" name="Slide Number Placeholder 3"/>
          <p:cNvSpPr>
            <a:spLocks noGrp="1"/>
          </p:cNvSpPr>
          <p:nvPr>
            <p:ph type="sldNum" sz="quarter" idx="10"/>
          </p:nvPr>
        </p:nvSpPr>
        <p:spPr/>
        <p:txBody>
          <a:bodyPr/>
          <a:lstStyle/>
          <a:p>
            <a:fld id="{3E0AA41C-21AB-4DB8-A4F1-A09F88F9A720}" type="slidenum">
              <a:rPr lang="en-IE" smtClean="0"/>
              <a:t>35</a:t>
            </a:fld>
            <a:endParaRPr lang="en-IE"/>
          </a:p>
        </p:txBody>
      </p:sp>
    </p:spTree>
    <p:extLst>
      <p:ext uri="{BB962C8B-B14F-4D97-AF65-F5344CB8AC3E}">
        <p14:creationId xmlns:p14="http://schemas.microsoft.com/office/powerpoint/2010/main" val="10609605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sz="1200" baseline="0"/>
          </a:p>
          <a:p>
            <a:pPr>
              <a:defRPr/>
            </a:pPr>
            <a:r>
              <a:rPr lang="en-IE"/>
              <a:t>One possible next step that you might choose to take, is to check out at the resources on our website that I mentioned earlier. These seek to support you in embedding reflective learning cultures in your schools. </a:t>
            </a:r>
          </a:p>
          <a:p>
            <a:pPr>
              <a:defRPr/>
            </a:pPr>
            <a:endParaRPr lang="en-IE"/>
          </a:p>
          <a:p>
            <a:pPr>
              <a:defRPr/>
            </a:pPr>
            <a:r>
              <a:rPr lang="en-IE"/>
              <a:t>The </a:t>
            </a:r>
            <a:r>
              <a:rPr lang="en-IE" sz="1200" baseline="0"/>
              <a:t>Council is attempting to support teachers on their reflective journey –through for example, as I’ve mentioned, the publication of a number of resources on our website, which schools can use to facilitate ongoing discussions. These include some of the models we mentioned earlier, but broken down into specific questions that teachers might ask when engaging with them, as well as vignettes illustrating potential uses for</a:t>
            </a:r>
            <a:r>
              <a:rPr lang="en-IE"/>
              <a:t> </a:t>
            </a:r>
            <a:r>
              <a:rPr lang="en-IE" sz="1200" baseline="0"/>
              <a:t> some of the reflective tools we looked at earlier.</a:t>
            </a:r>
            <a:r>
              <a:rPr lang="en-IE"/>
              <a:t> </a:t>
            </a:r>
            <a:endParaRPr lang="en-IE" sz="1200"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400"/>
          </a:p>
        </p:txBody>
      </p:sp>
      <p:sp>
        <p:nvSpPr>
          <p:cNvPr id="4" name="Slide Number Placeholder 3"/>
          <p:cNvSpPr>
            <a:spLocks noGrp="1"/>
          </p:cNvSpPr>
          <p:nvPr>
            <p:ph type="sldNum" sz="quarter" idx="10"/>
          </p:nvPr>
        </p:nvSpPr>
        <p:spPr/>
        <p:txBody>
          <a:bodyPr/>
          <a:lstStyle/>
          <a:p>
            <a:fld id="{3E0AA41C-21AB-4DB8-A4F1-A09F88F9A720}" type="slidenum">
              <a:rPr lang="en-IE" smtClean="0">
                <a:solidFill>
                  <a:prstClr val="black"/>
                </a:solidFill>
              </a:rPr>
              <a:pPr/>
              <a:t>36</a:t>
            </a:fld>
            <a:endParaRPr lang="en-IE">
              <a:solidFill>
                <a:prstClr val="black"/>
              </a:solidFill>
            </a:endParaRPr>
          </a:p>
        </p:txBody>
      </p:sp>
    </p:spTree>
    <p:extLst>
      <p:ext uri="{BB962C8B-B14F-4D97-AF65-F5344CB8AC3E}">
        <p14:creationId xmlns:p14="http://schemas.microsoft.com/office/powerpoint/2010/main" val="1137499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sz="1200" baseline="0"/>
          </a:p>
          <a:p>
            <a:pPr>
              <a:buFont typeface="Arial" panose="020B0604020202020204" pitchFamily="34" charset="0"/>
              <a:defRPr/>
            </a:pPr>
            <a:r>
              <a:rPr lang="en-IE">
                <a:cs typeface="Calibri"/>
              </a:rPr>
              <a:t>You might also choose to engage, with two colleagues from your school, in our workshop programme that we're currently supporting in collaboration with ESCI.</a:t>
            </a:r>
            <a:endParaRPr lang="en-IE" sz="1200" baseline="0">
              <a:cs typeface="Calibri"/>
            </a:endParaRPr>
          </a:p>
        </p:txBody>
      </p:sp>
      <p:sp>
        <p:nvSpPr>
          <p:cNvPr id="4" name="Slide Number Placeholder 3"/>
          <p:cNvSpPr>
            <a:spLocks noGrp="1"/>
          </p:cNvSpPr>
          <p:nvPr>
            <p:ph type="sldNum" sz="quarter" idx="10"/>
          </p:nvPr>
        </p:nvSpPr>
        <p:spPr/>
        <p:txBody>
          <a:bodyPr/>
          <a:lstStyle/>
          <a:p>
            <a:fld id="{3E0AA41C-21AB-4DB8-A4F1-A09F88F9A720}" type="slidenum">
              <a:rPr lang="en-IE" smtClean="0">
                <a:solidFill>
                  <a:prstClr val="black"/>
                </a:solidFill>
              </a:rPr>
              <a:pPr/>
              <a:t>37</a:t>
            </a:fld>
            <a:endParaRPr lang="en-IE">
              <a:solidFill>
                <a:prstClr val="black"/>
              </a:solidFill>
            </a:endParaRPr>
          </a:p>
        </p:txBody>
      </p:sp>
    </p:spTree>
    <p:extLst>
      <p:ext uri="{BB962C8B-B14F-4D97-AF65-F5344CB8AC3E}">
        <p14:creationId xmlns:p14="http://schemas.microsoft.com/office/powerpoint/2010/main" val="855571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tx2"/>
                </a:solidFill>
              </a:defRPr>
            </a:lvl1p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b="1">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Tree>
    <p:extLst>
      <p:ext uri="{BB962C8B-B14F-4D97-AF65-F5344CB8AC3E}">
        <p14:creationId xmlns:p14="http://schemas.microsoft.com/office/powerpoint/2010/main" val="3653209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218945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17416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580276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63355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95242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84326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442959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1439920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253911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E3D9CF-D6D5-2E4D-B64A-762D9D3D5F41}" type="datetimeFigureOut">
              <a:rPr lang="en-US" smtClean="0"/>
              <a:t>1/29/2020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91FEA9-BD1A-764F-819D-7BEC8DA3F0F4}" type="slidenum">
              <a:rPr lang="en-US" smtClean="0"/>
              <a:t>‹#›</a:t>
            </a:fld>
            <a:endParaRPr lang="en-US"/>
          </a:p>
        </p:txBody>
      </p:sp>
    </p:spTree>
    <p:extLst>
      <p:ext uri="{BB962C8B-B14F-4D97-AF65-F5344CB8AC3E}">
        <p14:creationId xmlns:p14="http://schemas.microsoft.com/office/powerpoint/2010/main" val="3331342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Tree>
    <p:extLst>
      <p:ext uri="{BB962C8B-B14F-4D97-AF65-F5344CB8AC3E}">
        <p14:creationId xmlns:p14="http://schemas.microsoft.com/office/powerpoint/2010/main" val="3594883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600" b="1" kern="1200">
          <a:solidFill>
            <a:srgbClr val="FF000D"/>
          </a:solidFill>
          <a:latin typeface="+mj-lt"/>
          <a:ea typeface="+mj-ea"/>
          <a:cs typeface="+mj-cs"/>
        </a:defRPr>
      </a:lvl1pPr>
    </p:titleStyle>
    <p:bodyStyle>
      <a:lvl1pPr marL="285750" indent="-285750" algn="l" defTabSz="457200" rtl="0" eaLnBrk="1" latinLnBrk="0" hangingPunct="1">
        <a:spcBef>
          <a:spcPct val="20000"/>
        </a:spcBef>
        <a:buClr>
          <a:schemeClr val="accent3"/>
        </a:buClr>
        <a:buSzPct val="120000"/>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buClr>
        <a:buSzPct val="120000"/>
        <a:buFont typeface="Wingdings" charset="2"/>
        <a:buChar char="§"/>
        <a:defRPr sz="1800" kern="1200">
          <a:solidFill>
            <a:schemeClr val="tx1"/>
          </a:solidFill>
          <a:latin typeface="+mn-lt"/>
          <a:ea typeface="+mn-ea"/>
          <a:cs typeface="+mn-cs"/>
        </a:defRPr>
      </a:lvl2pPr>
      <a:lvl3pPr marL="1200150" indent="-285750" algn="l" defTabSz="457200" rtl="0" eaLnBrk="1" latinLnBrk="0" hangingPunct="1">
        <a:spcBef>
          <a:spcPct val="20000"/>
        </a:spcBef>
        <a:buClr>
          <a:schemeClr val="accent3"/>
        </a:buClr>
        <a:buSzPct val="120000"/>
        <a:buFont typeface="Wingdings" charset="2"/>
        <a:buChar char="§"/>
        <a:defRPr sz="1800" kern="1200">
          <a:solidFill>
            <a:schemeClr val="tx1"/>
          </a:solidFill>
          <a:latin typeface="+mn-lt"/>
          <a:ea typeface="+mn-ea"/>
          <a:cs typeface="+mn-cs"/>
        </a:defRPr>
      </a:lvl3pPr>
      <a:lvl4pPr marL="1657350" indent="-285750" algn="l" defTabSz="457200" rtl="0" eaLnBrk="1" latinLnBrk="0" hangingPunct="1">
        <a:spcBef>
          <a:spcPct val="20000"/>
        </a:spcBef>
        <a:buClr>
          <a:schemeClr val="accent3"/>
        </a:buClr>
        <a:buSzPct val="120000"/>
        <a:buFont typeface="Wingdings" charset="2"/>
        <a:buChar char="§"/>
        <a:defRPr sz="1800" kern="1200">
          <a:solidFill>
            <a:schemeClr val="tx1"/>
          </a:solidFill>
          <a:latin typeface="+mn-lt"/>
          <a:ea typeface="+mn-ea"/>
          <a:cs typeface="+mn-cs"/>
        </a:defRPr>
      </a:lvl4pPr>
      <a:lvl5pPr marL="2114550" indent="-285750" algn="l" defTabSz="457200" rtl="0" eaLnBrk="1" latinLnBrk="0" hangingPunct="1">
        <a:spcBef>
          <a:spcPct val="20000"/>
        </a:spcBef>
        <a:buClr>
          <a:schemeClr val="accent3"/>
        </a:buClr>
        <a:buSzPct val="120000"/>
        <a:buFont typeface="Wingdings" charset="2"/>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30.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image" Target="../media/image22.jpeg"/><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www.teachingcouncil.i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fontScale="90000"/>
          </a:bodyPr>
          <a:lstStyle/>
          <a:p>
            <a:r>
              <a:rPr lang="en-IE" sz="3200" i="1">
                <a:solidFill>
                  <a:schemeClr val="bg1"/>
                </a:solidFill>
              </a:rPr>
              <a:t>Cosán – The National Framework for Teachers’ Learning</a:t>
            </a:r>
            <a:br>
              <a:rPr lang="en-IE" sz="3200" i="1">
                <a:solidFill>
                  <a:schemeClr val="bg1"/>
                </a:solidFill>
              </a:rPr>
            </a:br>
            <a:br>
              <a:rPr lang="en-IE" sz="3200" i="1">
                <a:solidFill>
                  <a:schemeClr val="bg1"/>
                </a:solidFill>
              </a:rPr>
            </a:br>
            <a:endParaRPr lang="en-IE" sz="3200" i="1">
              <a:solidFill>
                <a:schemeClr val="bg1"/>
              </a:solidFill>
            </a:endParaRPr>
          </a:p>
        </p:txBody>
      </p:sp>
      <p:sp>
        <p:nvSpPr>
          <p:cNvPr id="3" name="TextBox 2"/>
          <p:cNvSpPr txBox="1"/>
          <p:nvPr/>
        </p:nvSpPr>
        <p:spPr>
          <a:xfrm>
            <a:off x="4125191" y="5069941"/>
            <a:ext cx="4810579" cy="1200329"/>
          </a:xfrm>
          <a:prstGeom prst="rect">
            <a:avLst/>
          </a:prstGeom>
          <a:noFill/>
        </p:spPr>
        <p:txBody>
          <a:bodyPr wrap="square" rtlCol="0">
            <a:spAutoFit/>
          </a:bodyPr>
          <a:lstStyle/>
          <a:p>
            <a:r>
              <a:rPr lang="en-IE">
                <a:solidFill>
                  <a:schemeClr val="bg1">
                    <a:lumMod val="50000"/>
                  </a:schemeClr>
                </a:solidFill>
              </a:rPr>
              <a:t>Tomás Ó Ruairc, Carmel Kearns and Barry Kenny</a:t>
            </a:r>
          </a:p>
          <a:p>
            <a:r>
              <a:rPr lang="en-IE">
                <a:solidFill>
                  <a:schemeClr val="bg1">
                    <a:lumMod val="50000"/>
                  </a:schemeClr>
                </a:solidFill>
              </a:rPr>
              <a:t>ETBI Principals and Deputy Principals Conference</a:t>
            </a:r>
          </a:p>
          <a:p>
            <a:r>
              <a:rPr lang="en-IE">
                <a:solidFill>
                  <a:schemeClr val="bg1">
                    <a:lumMod val="50000"/>
                  </a:schemeClr>
                </a:solidFill>
              </a:rPr>
              <a:t>Wexford</a:t>
            </a:r>
          </a:p>
          <a:p>
            <a:r>
              <a:rPr lang="en-IE">
                <a:solidFill>
                  <a:schemeClr val="bg1">
                    <a:lumMod val="50000"/>
                  </a:schemeClr>
                </a:solidFill>
              </a:rPr>
              <a:t>29 January 2020</a:t>
            </a:r>
          </a:p>
        </p:txBody>
      </p:sp>
    </p:spTree>
    <p:extLst>
      <p:ext uri="{BB962C8B-B14F-4D97-AF65-F5344CB8AC3E}">
        <p14:creationId xmlns:p14="http://schemas.microsoft.com/office/powerpoint/2010/main" val="277853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solidFill>
                  <a:schemeClr val="accent3">
                    <a:lumMod val="50000"/>
                  </a:schemeClr>
                </a:solidFill>
              </a:rPr>
              <a:t>Outline</a:t>
            </a:r>
          </a:p>
        </p:txBody>
      </p:sp>
      <p:sp>
        <p:nvSpPr>
          <p:cNvPr id="3" name="Content Placeholder 2"/>
          <p:cNvSpPr>
            <a:spLocks noGrp="1"/>
          </p:cNvSpPr>
          <p:nvPr>
            <p:ph idx="1"/>
          </p:nvPr>
        </p:nvSpPr>
        <p:spPr>
          <a:xfrm>
            <a:off x="457200" y="1417638"/>
            <a:ext cx="8229600" cy="4442835"/>
          </a:xfrm>
        </p:spPr>
        <p:txBody>
          <a:bodyPr vert="horz" lIns="91440" tIns="45720" rIns="91440" bIns="45720" rtlCol="0" anchor="t">
            <a:normAutofit/>
          </a:bodyPr>
          <a:lstStyle/>
          <a:p>
            <a:pPr>
              <a:lnSpc>
                <a:spcPct val="150000"/>
              </a:lnSpc>
            </a:pPr>
            <a:r>
              <a:rPr lang="en-IE" sz="2800" dirty="0"/>
              <a:t>11.20 – 11.40  Bringing Our Learning Home</a:t>
            </a:r>
          </a:p>
          <a:p>
            <a:pPr>
              <a:lnSpc>
                <a:spcPct val="150000"/>
              </a:lnSpc>
            </a:pPr>
            <a:r>
              <a:rPr lang="en-IE" sz="2800" dirty="0"/>
              <a:t>11.40 – 12.00  </a:t>
            </a:r>
            <a:r>
              <a:rPr lang="en-IE" sz="2800" dirty="0" err="1"/>
              <a:t>Cosán</a:t>
            </a:r>
            <a:r>
              <a:rPr lang="en-IE" sz="2800" dirty="0"/>
              <a:t> and the Development Process </a:t>
            </a:r>
            <a:endParaRPr lang="en-IE" sz="2800">
              <a:cs typeface="Calibri"/>
            </a:endParaRPr>
          </a:p>
          <a:p>
            <a:pPr>
              <a:lnSpc>
                <a:spcPct val="150000"/>
              </a:lnSpc>
            </a:pPr>
            <a:r>
              <a:rPr lang="en-IE" sz="2800" dirty="0"/>
              <a:t>12.00 – 12.20  Group activity 1 and feedback </a:t>
            </a:r>
            <a:endParaRPr lang="en-IE" sz="2800">
              <a:cs typeface="Calibri"/>
            </a:endParaRPr>
          </a:p>
          <a:p>
            <a:pPr>
              <a:lnSpc>
                <a:spcPct val="150000"/>
              </a:lnSpc>
            </a:pPr>
            <a:r>
              <a:rPr lang="en-IE" sz="2800" dirty="0"/>
              <a:t>12:20 – 12:40  Developing reflective cultures</a:t>
            </a:r>
            <a:endParaRPr lang="en-IE" sz="2800">
              <a:cs typeface="Calibri"/>
            </a:endParaRPr>
          </a:p>
          <a:p>
            <a:pPr>
              <a:lnSpc>
                <a:spcPct val="150000"/>
              </a:lnSpc>
            </a:pPr>
            <a:r>
              <a:rPr lang="en-IE" sz="2800" dirty="0"/>
              <a:t>12.40 – 12.55  	Group activity 2 and feedback </a:t>
            </a:r>
            <a:endParaRPr lang="en-IE" sz="2800">
              <a:cs typeface="Calibri"/>
            </a:endParaRPr>
          </a:p>
          <a:p>
            <a:pPr>
              <a:lnSpc>
                <a:spcPct val="150000"/>
              </a:lnSpc>
            </a:pPr>
            <a:r>
              <a:rPr lang="en-IE" sz="2800" dirty="0"/>
              <a:t>12.55 – 1.00    Next steps and conclusion</a:t>
            </a:r>
            <a:endParaRPr lang="en-IE" sz="2800" dirty="0">
              <a:cs typeface="Calibri"/>
            </a:endParaRPr>
          </a:p>
        </p:txBody>
      </p:sp>
    </p:spTree>
    <p:extLst>
      <p:ext uri="{BB962C8B-B14F-4D97-AF65-F5344CB8AC3E}">
        <p14:creationId xmlns:p14="http://schemas.microsoft.com/office/powerpoint/2010/main" val="1224208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a:bodyPr>
          <a:lstStyle/>
          <a:p>
            <a:r>
              <a:rPr lang="en-IE" sz="3200" i="1" dirty="0">
                <a:solidFill>
                  <a:schemeClr val="bg1"/>
                </a:solidFill>
              </a:rPr>
              <a:t>Making the implicit Explicit: </a:t>
            </a:r>
            <a:br>
              <a:rPr lang="en-IE" sz="3200" i="1" dirty="0">
                <a:solidFill>
                  <a:schemeClr val="bg1"/>
                </a:solidFill>
              </a:rPr>
            </a:br>
            <a:r>
              <a:rPr lang="en-IE" sz="3200" i="1" dirty="0">
                <a:solidFill>
                  <a:schemeClr val="bg1"/>
                </a:solidFill>
              </a:rPr>
              <a:t>Bringing our Learning Home</a:t>
            </a:r>
          </a:p>
        </p:txBody>
      </p:sp>
      <p:sp>
        <p:nvSpPr>
          <p:cNvPr id="3" name="TextBox 2"/>
          <p:cNvSpPr txBox="1"/>
          <p:nvPr/>
        </p:nvSpPr>
        <p:spPr>
          <a:xfrm>
            <a:off x="4125191" y="5069941"/>
            <a:ext cx="4810579" cy="923330"/>
          </a:xfrm>
          <a:prstGeom prst="rect">
            <a:avLst/>
          </a:prstGeom>
          <a:noFill/>
        </p:spPr>
        <p:txBody>
          <a:bodyPr wrap="square" rtlCol="0">
            <a:spAutoFit/>
          </a:bodyPr>
          <a:lstStyle/>
          <a:p>
            <a:r>
              <a:rPr lang="en-IE">
                <a:solidFill>
                  <a:schemeClr val="bg1">
                    <a:lumMod val="50000"/>
                  </a:schemeClr>
                </a:solidFill>
              </a:rPr>
              <a:t>Tomás Ó Ruairc, Director, The Teaching Council ETBI Principals and Deputy Principals Conference</a:t>
            </a:r>
          </a:p>
          <a:p>
            <a:r>
              <a:rPr lang="en-IE">
                <a:solidFill>
                  <a:schemeClr val="bg1">
                    <a:lumMod val="50000"/>
                  </a:schemeClr>
                </a:solidFill>
              </a:rPr>
              <a:t>29 January 2020</a:t>
            </a:r>
          </a:p>
        </p:txBody>
      </p:sp>
    </p:spTree>
    <p:extLst>
      <p:ext uri="{BB962C8B-B14F-4D97-AF65-F5344CB8AC3E}">
        <p14:creationId xmlns:p14="http://schemas.microsoft.com/office/powerpoint/2010/main" val="2514614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fontScale="90000"/>
          </a:bodyPr>
          <a:lstStyle/>
          <a:p>
            <a:r>
              <a:rPr lang="en-IE" sz="3200" i="1">
                <a:solidFill>
                  <a:schemeClr val="bg1"/>
                </a:solidFill>
              </a:rPr>
              <a:t>Cosán – The National Framework for Teachers’ Learning</a:t>
            </a:r>
            <a:br>
              <a:rPr lang="en-IE" sz="3200" i="1">
                <a:solidFill>
                  <a:schemeClr val="bg1"/>
                </a:solidFill>
              </a:rPr>
            </a:br>
            <a:br>
              <a:rPr lang="en-IE" sz="3200" i="1">
                <a:solidFill>
                  <a:schemeClr val="bg1"/>
                </a:solidFill>
              </a:rPr>
            </a:br>
            <a:endParaRPr lang="en-IE" sz="3200" i="1">
              <a:solidFill>
                <a:schemeClr val="bg1"/>
              </a:solidFill>
            </a:endParaRPr>
          </a:p>
        </p:txBody>
      </p:sp>
      <p:sp>
        <p:nvSpPr>
          <p:cNvPr id="3" name="TextBox 2"/>
          <p:cNvSpPr txBox="1"/>
          <p:nvPr/>
        </p:nvSpPr>
        <p:spPr>
          <a:xfrm>
            <a:off x="4021282" y="5069941"/>
            <a:ext cx="4925291" cy="1477328"/>
          </a:xfrm>
          <a:prstGeom prst="rect">
            <a:avLst/>
          </a:prstGeom>
          <a:noFill/>
        </p:spPr>
        <p:txBody>
          <a:bodyPr wrap="square" rtlCol="0" anchor="t">
            <a:spAutoFit/>
          </a:bodyPr>
          <a:lstStyle/>
          <a:p>
            <a:r>
              <a:rPr lang="en-IE">
                <a:solidFill>
                  <a:schemeClr val="bg1">
                    <a:lumMod val="50000"/>
                  </a:schemeClr>
                </a:solidFill>
              </a:rPr>
              <a:t>Carmel Kearns</a:t>
            </a:r>
          </a:p>
          <a:p>
            <a:r>
              <a:rPr lang="en-IE">
                <a:solidFill>
                  <a:schemeClr val="bg1">
                    <a:lumMod val="50000"/>
                  </a:schemeClr>
                </a:solidFill>
              </a:rPr>
              <a:t>Head of Teachers’ Learning and Research </a:t>
            </a:r>
            <a:endParaRPr lang="en-IE">
              <a:solidFill>
                <a:schemeClr val="bg1">
                  <a:lumMod val="50000"/>
                </a:schemeClr>
              </a:solidFill>
              <a:cs typeface="Calibri"/>
            </a:endParaRPr>
          </a:p>
          <a:p>
            <a:r>
              <a:rPr lang="en-IE">
                <a:solidFill>
                  <a:schemeClr val="bg1">
                    <a:lumMod val="50000"/>
                  </a:schemeClr>
                </a:solidFill>
              </a:rPr>
              <a:t>The Teaching Council </a:t>
            </a:r>
            <a:endParaRPr lang="en-IE">
              <a:solidFill>
                <a:schemeClr val="bg1">
                  <a:lumMod val="50000"/>
                </a:schemeClr>
              </a:solidFill>
              <a:cs typeface="Calibri"/>
            </a:endParaRPr>
          </a:p>
          <a:p>
            <a:r>
              <a:rPr lang="en-IE">
                <a:solidFill>
                  <a:schemeClr val="bg1">
                    <a:lumMod val="50000"/>
                  </a:schemeClr>
                </a:solidFill>
              </a:rPr>
              <a:t>ETBI Principals and Deputy Principals Conference</a:t>
            </a:r>
            <a:endParaRPr lang="en-IE">
              <a:solidFill>
                <a:schemeClr val="bg1">
                  <a:lumMod val="50000"/>
                </a:schemeClr>
              </a:solidFill>
              <a:cs typeface="Calibri"/>
            </a:endParaRPr>
          </a:p>
          <a:p>
            <a:r>
              <a:rPr lang="en-IE">
                <a:solidFill>
                  <a:schemeClr val="bg1">
                    <a:lumMod val="50000"/>
                  </a:schemeClr>
                </a:solidFill>
              </a:rPr>
              <a:t>29 January 2020</a:t>
            </a:r>
            <a:endParaRPr lang="en-IE">
              <a:solidFill>
                <a:schemeClr val="bg1">
                  <a:lumMod val="50000"/>
                </a:schemeClr>
              </a:solidFill>
              <a:cs typeface="Calibri"/>
            </a:endParaRPr>
          </a:p>
        </p:txBody>
      </p:sp>
    </p:spTree>
    <p:extLst>
      <p:ext uri="{BB962C8B-B14F-4D97-AF65-F5344CB8AC3E}">
        <p14:creationId xmlns:p14="http://schemas.microsoft.com/office/powerpoint/2010/main" val="1677181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a:solidFill>
                  <a:schemeClr val="accent3">
                    <a:lumMod val="50000"/>
                  </a:schemeClr>
                </a:solidFill>
              </a:rPr>
              <a:t>Cosán: Three Key Points </a:t>
            </a:r>
          </a:p>
        </p:txBody>
      </p:sp>
      <p:sp>
        <p:nvSpPr>
          <p:cNvPr id="3" name="Content Placeholder 2"/>
          <p:cNvSpPr>
            <a:spLocks noGrp="1"/>
          </p:cNvSpPr>
          <p:nvPr>
            <p:ph idx="1"/>
          </p:nvPr>
        </p:nvSpPr>
        <p:spPr>
          <a:xfrm>
            <a:off x="457200" y="1610659"/>
            <a:ext cx="8229600" cy="4818063"/>
          </a:xfrm>
        </p:spPr>
        <p:txBody>
          <a:bodyPr vert="horz" lIns="91440" tIns="45720" rIns="91440" bIns="45720" rtlCol="0" anchor="t">
            <a:normAutofit/>
          </a:bodyPr>
          <a:lstStyle/>
          <a:p>
            <a:r>
              <a:rPr lang="en-IE" sz="4000" b="1"/>
              <a:t> Your Professional Learning</a:t>
            </a:r>
            <a:endParaRPr lang="en-US" sz="4000">
              <a:solidFill>
                <a:srgbClr val="C0504D"/>
              </a:solidFill>
              <a:cs typeface="Calibri"/>
            </a:endParaRPr>
          </a:p>
          <a:p>
            <a:endParaRPr lang="en-IE" sz="4000" b="1">
              <a:cs typeface="Calibri"/>
            </a:endParaRPr>
          </a:p>
          <a:p>
            <a:r>
              <a:rPr lang="en-IE" sz="4000" b="1"/>
              <a:t> Flexibility</a:t>
            </a:r>
            <a:endParaRPr lang="en-IE" sz="4000">
              <a:solidFill>
                <a:schemeClr val="accent2"/>
              </a:solidFill>
              <a:cs typeface="Calibri"/>
            </a:endParaRPr>
          </a:p>
          <a:p>
            <a:pPr marL="0" indent="0">
              <a:buNone/>
            </a:pPr>
            <a:endParaRPr lang="en-IE" sz="4000">
              <a:cs typeface="Calibri"/>
            </a:endParaRPr>
          </a:p>
          <a:p>
            <a:r>
              <a:rPr lang="en-IE" sz="4000" b="1"/>
              <a:t> Collaborative Reflection</a:t>
            </a:r>
            <a:endParaRPr lang="en-IE" sz="4000">
              <a:solidFill>
                <a:schemeClr val="accent2"/>
              </a:solidFill>
              <a:cs typeface="Calibri"/>
            </a:endParaRPr>
          </a:p>
          <a:p>
            <a:endParaRPr lang="en-IE"/>
          </a:p>
        </p:txBody>
      </p:sp>
    </p:spTree>
    <p:extLst>
      <p:ext uri="{BB962C8B-B14F-4D97-AF65-F5344CB8AC3E}">
        <p14:creationId xmlns:p14="http://schemas.microsoft.com/office/powerpoint/2010/main" val="173692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871" y="256568"/>
            <a:ext cx="8229600" cy="752651"/>
          </a:xfrm>
        </p:spPr>
        <p:txBody>
          <a:bodyPr>
            <a:normAutofit/>
          </a:bodyPr>
          <a:lstStyle/>
          <a:p>
            <a:r>
              <a:rPr lang="en-IE">
                <a:solidFill>
                  <a:schemeClr val="accent3">
                    <a:lumMod val="50000"/>
                  </a:schemeClr>
                </a:solidFill>
              </a:rPr>
              <a:t>Overview of </a:t>
            </a:r>
            <a:r>
              <a:rPr lang="en-IE" err="1">
                <a:solidFill>
                  <a:schemeClr val="accent3">
                    <a:lumMod val="50000"/>
                  </a:schemeClr>
                </a:solidFill>
              </a:rPr>
              <a:t>Cosán</a:t>
            </a:r>
            <a:endParaRPr lang="en-IE">
              <a:solidFill>
                <a:schemeClr val="accent3">
                  <a:lumMod val="50000"/>
                </a:schemeClr>
              </a:solidFill>
            </a:endParaRPr>
          </a:p>
        </p:txBody>
      </p:sp>
      <p:sp>
        <p:nvSpPr>
          <p:cNvPr id="3" name="Content Placeholder 2"/>
          <p:cNvSpPr>
            <a:spLocks noGrp="1"/>
          </p:cNvSpPr>
          <p:nvPr>
            <p:ph idx="1"/>
          </p:nvPr>
        </p:nvSpPr>
        <p:spPr>
          <a:xfrm>
            <a:off x="457200" y="564444"/>
            <a:ext cx="6659195" cy="5556659"/>
          </a:xfrm>
        </p:spPr>
        <p:txBody>
          <a:bodyPr>
            <a:normAutofit lnSpcReduction="10000"/>
          </a:bodyPr>
          <a:lstStyle/>
          <a:p>
            <a:endParaRPr lang="en-IE"/>
          </a:p>
          <a:p>
            <a:pPr>
              <a:lnSpc>
                <a:spcPct val="150000"/>
              </a:lnSpc>
            </a:pPr>
            <a:r>
              <a:rPr lang="en-IE" sz="2600">
                <a:solidFill>
                  <a:schemeClr val="tx2"/>
                </a:solidFill>
              </a:rPr>
              <a:t>Cosán – pathway</a:t>
            </a:r>
          </a:p>
          <a:p>
            <a:pPr>
              <a:lnSpc>
                <a:spcPct val="150000"/>
              </a:lnSpc>
            </a:pPr>
            <a:r>
              <a:rPr lang="en-IE" sz="2600">
                <a:solidFill>
                  <a:schemeClr val="tx2"/>
                </a:solidFill>
              </a:rPr>
              <a:t>Flexible framework for teachers’ learning</a:t>
            </a:r>
          </a:p>
          <a:p>
            <a:pPr>
              <a:lnSpc>
                <a:spcPct val="150000"/>
              </a:lnSpc>
            </a:pPr>
            <a:r>
              <a:rPr lang="en-IE" sz="2600">
                <a:solidFill>
                  <a:schemeClr val="tx2"/>
                </a:solidFill>
              </a:rPr>
              <a:t>Developed following extensive literature review and consultation</a:t>
            </a:r>
          </a:p>
          <a:p>
            <a:pPr>
              <a:lnSpc>
                <a:spcPct val="150000"/>
              </a:lnSpc>
            </a:pPr>
            <a:r>
              <a:rPr lang="en-IE" sz="2600">
                <a:solidFill>
                  <a:schemeClr val="tx2"/>
                </a:solidFill>
              </a:rPr>
              <a:t>Recognises  &amp; values the variety of learning processes that teachers engage in</a:t>
            </a:r>
          </a:p>
          <a:p>
            <a:pPr>
              <a:lnSpc>
                <a:spcPct val="150000"/>
              </a:lnSpc>
            </a:pPr>
            <a:r>
              <a:rPr lang="en-IE" sz="2600">
                <a:solidFill>
                  <a:schemeClr val="tx2"/>
                </a:solidFill>
              </a:rPr>
              <a:t>Sets out 6 learning areas</a:t>
            </a:r>
          </a:p>
          <a:p>
            <a:pPr>
              <a:lnSpc>
                <a:spcPct val="150000"/>
              </a:lnSpc>
            </a:pPr>
            <a:r>
              <a:rPr lang="en-IE" sz="2600">
                <a:solidFill>
                  <a:schemeClr val="tx2"/>
                </a:solidFill>
              </a:rPr>
              <a:t>Development phase </a:t>
            </a:r>
          </a:p>
        </p:txBody>
      </p:sp>
      <p:pic>
        <p:nvPicPr>
          <p:cNvPr id="6" name="Picture 5"/>
          <p:cNvPicPr/>
          <p:nvPr/>
        </p:nvPicPr>
        <p:blipFill rotWithShape="1">
          <a:blip r:embed="rId3"/>
          <a:srcRect l="63123" t="13289" r="13787" b="4486"/>
          <a:stretch/>
        </p:blipFill>
        <p:spPr bwMode="auto">
          <a:xfrm>
            <a:off x="6917361" y="2379422"/>
            <a:ext cx="2192919" cy="2779895"/>
          </a:xfrm>
          <a:prstGeom prst="rect">
            <a:avLst/>
          </a:prstGeom>
          <a:ln>
            <a:solidFill>
              <a:schemeClr val="tx2"/>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53640926-AAD7-44D8-BBD7-CCE9431645EC}">
              <a14:shadowObscured xmlns:a14="http://schemas.microsoft.com/office/drawing/2010/main"/>
            </a:ext>
          </a:extLst>
        </p:spPr>
      </p:pic>
      <p:pic>
        <p:nvPicPr>
          <p:cNvPr id="7" name="Picture 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pic>
        <p:nvPicPr>
          <p:cNvPr id="8" name="Picture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22927" y="256568"/>
            <a:ext cx="1334633" cy="1443140"/>
          </a:xfrm>
          <a:prstGeom prst="rect">
            <a:avLst/>
          </a:prstGeom>
        </p:spPr>
      </p:pic>
    </p:spTree>
    <p:extLst>
      <p:ext uri="{BB962C8B-B14F-4D97-AF65-F5344CB8AC3E}">
        <p14:creationId xmlns:p14="http://schemas.microsoft.com/office/powerpoint/2010/main" val="48063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Oval Callout 4"/>
          <p:cNvSpPr/>
          <p:nvPr/>
        </p:nvSpPr>
        <p:spPr>
          <a:xfrm>
            <a:off x="839449" y="257908"/>
            <a:ext cx="7937228" cy="5251938"/>
          </a:xfrm>
          <a:prstGeom prst="wedgeEllipseCallou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r>
              <a:rPr lang="en-IE" sz="2000" i="1"/>
              <a:t>“</a:t>
            </a:r>
            <a:r>
              <a:rPr lang="en-IE" sz="2800" i="1"/>
              <a:t>Teachers need an outlet to </a:t>
            </a:r>
            <a:r>
              <a:rPr lang="en-IE" sz="2800" b="1" i="1"/>
              <a:t>showcase</a:t>
            </a:r>
            <a:r>
              <a:rPr lang="en-IE" sz="2800" i="1"/>
              <a:t> what they have achieved. Schools are good at </a:t>
            </a:r>
            <a:r>
              <a:rPr lang="en-IE" sz="2800" b="1" i="1"/>
              <a:t>celebrating</a:t>
            </a:r>
            <a:r>
              <a:rPr lang="en-IE" sz="2800" i="1"/>
              <a:t> the successes of their students, but are still reticent about </a:t>
            </a:r>
            <a:r>
              <a:rPr lang="en-IE" sz="2800" b="1" i="1"/>
              <a:t>applauding</a:t>
            </a:r>
            <a:r>
              <a:rPr lang="en-IE" sz="2800" i="1"/>
              <a:t> the successes of teachers …”</a:t>
            </a:r>
            <a:endParaRPr lang="en-IE" sz="2800"/>
          </a:p>
        </p:txBody>
      </p:sp>
    </p:spTree>
    <p:extLst>
      <p:ext uri="{BB962C8B-B14F-4D97-AF65-F5344CB8AC3E}">
        <p14:creationId xmlns:p14="http://schemas.microsoft.com/office/powerpoint/2010/main" val="144573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Oval Callout 4"/>
          <p:cNvSpPr/>
          <p:nvPr/>
        </p:nvSpPr>
        <p:spPr>
          <a:xfrm>
            <a:off x="839449" y="257908"/>
            <a:ext cx="7937228" cy="5251938"/>
          </a:xfrm>
          <a:prstGeom prst="wedgeEllipseCallou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r>
              <a:rPr lang="en-IE" sz="2000" i="1"/>
              <a:t>“</a:t>
            </a:r>
            <a:r>
              <a:rPr lang="en-IE" sz="2800" i="1"/>
              <a:t>Let us see a celebration of what we have </a:t>
            </a:r>
            <a:r>
              <a:rPr lang="en-IE" sz="2800" b="1" i="1"/>
              <a:t>achieved</a:t>
            </a:r>
            <a:r>
              <a:rPr lang="en-IE" sz="2800" i="1"/>
              <a:t>. Let it feel prestigious and let it hold </a:t>
            </a:r>
            <a:r>
              <a:rPr lang="en-IE" sz="2800" b="1" i="1"/>
              <a:t>value</a:t>
            </a:r>
            <a:r>
              <a:rPr lang="en-IE" sz="2800" i="1"/>
              <a:t>. Let us find ways to link up research projects across the country and expand the </a:t>
            </a:r>
            <a:r>
              <a:rPr lang="en-IE" sz="2800" b="1" i="1"/>
              <a:t>dialogue</a:t>
            </a:r>
            <a:r>
              <a:rPr lang="en-IE" sz="2800" i="1"/>
              <a:t> … </a:t>
            </a:r>
            <a:r>
              <a:rPr lang="en-IE" sz="2800" b="1" i="1"/>
              <a:t>Creative professional development deserves to be acknowledged and applauded</a:t>
            </a:r>
            <a:r>
              <a:rPr lang="en-IE" sz="2800" i="1"/>
              <a:t>.” </a:t>
            </a:r>
            <a:endParaRPr lang="en-IE" sz="2800"/>
          </a:p>
        </p:txBody>
      </p:sp>
    </p:spTree>
    <p:extLst>
      <p:ext uri="{BB962C8B-B14F-4D97-AF65-F5344CB8AC3E}">
        <p14:creationId xmlns:p14="http://schemas.microsoft.com/office/powerpoint/2010/main" val="1786706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52" y="272956"/>
            <a:ext cx="8229600" cy="761900"/>
          </a:xfrm>
        </p:spPr>
        <p:txBody>
          <a:bodyPr>
            <a:noAutofit/>
          </a:bodyPr>
          <a:lstStyle/>
          <a:p>
            <a:r>
              <a:rPr lang="en-IE">
                <a:solidFill>
                  <a:schemeClr val="accent3">
                    <a:lumMod val="50000"/>
                  </a:schemeClr>
                </a:solidFill>
              </a:rPr>
              <a:t>Consultation</a:t>
            </a:r>
            <a:r>
              <a:rPr lang="en-IE" sz="4800">
                <a:solidFill>
                  <a:schemeClr val="accent3">
                    <a:lumMod val="50000"/>
                  </a:schemeClr>
                </a:solidFill>
              </a:rPr>
              <a:t> </a:t>
            </a:r>
            <a:r>
              <a:rPr lang="en-IE">
                <a:solidFill>
                  <a:schemeClr val="accent3">
                    <a:lumMod val="50000"/>
                  </a:schemeClr>
                </a:solidFill>
              </a:rPr>
              <a:t>- Overview</a:t>
            </a:r>
          </a:p>
        </p:txBody>
      </p:sp>
      <p:sp>
        <p:nvSpPr>
          <p:cNvPr id="4" name="Content Placeholder 5"/>
          <p:cNvSpPr>
            <a:spLocks noGrp="1"/>
          </p:cNvSpPr>
          <p:nvPr>
            <p:ph idx="1"/>
          </p:nvPr>
        </p:nvSpPr>
        <p:spPr>
          <a:xfrm>
            <a:off x="318977" y="1146412"/>
            <a:ext cx="6695009" cy="4956674"/>
          </a:xfrm>
        </p:spPr>
        <p:txBody>
          <a:bodyPr>
            <a:noAutofit/>
          </a:bodyPr>
          <a:lstStyle/>
          <a:p>
            <a:r>
              <a:rPr lang="en-IE" sz="2800">
                <a:solidFill>
                  <a:schemeClr val="tx2"/>
                </a:solidFill>
              </a:rPr>
              <a:t>Unique approach</a:t>
            </a:r>
          </a:p>
          <a:p>
            <a:pPr marL="0" indent="0">
              <a:buNone/>
            </a:pPr>
            <a:endParaRPr lang="en-IE" sz="1100">
              <a:solidFill>
                <a:schemeClr val="tx2"/>
              </a:solidFill>
            </a:endParaRPr>
          </a:p>
          <a:p>
            <a:r>
              <a:rPr lang="en-IE" sz="2800">
                <a:solidFill>
                  <a:schemeClr val="tx2"/>
                </a:solidFill>
              </a:rPr>
              <a:t>First engaged exclusively with profession</a:t>
            </a:r>
          </a:p>
          <a:p>
            <a:pPr marL="0" indent="0">
              <a:buNone/>
            </a:pPr>
            <a:endParaRPr lang="en-IE" sz="1100">
              <a:solidFill>
                <a:schemeClr val="tx2"/>
              </a:solidFill>
            </a:endParaRPr>
          </a:p>
          <a:p>
            <a:r>
              <a:rPr lang="en-IE" sz="2800">
                <a:solidFill>
                  <a:schemeClr val="tx2"/>
                </a:solidFill>
              </a:rPr>
              <a:t>“Blank slate”</a:t>
            </a:r>
          </a:p>
          <a:p>
            <a:pPr marL="0" indent="0">
              <a:buNone/>
            </a:pPr>
            <a:endParaRPr lang="en-IE" sz="1100">
              <a:solidFill>
                <a:schemeClr val="tx2"/>
              </a:solidFill>
            </a:endParaRPr>
          </a:p>
          <a:p>
            <a:r>
              <a:rPr lang="en-IE" sz="2800">
                <a:solidFill>
                  <a:schemeClr val="tx2"/>
                </a:solidFill>
              </a:rPr>
              <a:t>First draft shaped by 3,349 teachers</a:t>
            </a:r>
          </a:p>
          <a:p>
            <a:pPr marL="0" indent="0">
              <a:buNone/>
            </a:pPr>
            <a:endParaRPr lang="en-IE" sz="1100">
              <a:solidFill>
                <a:schemeClr val="tx2"/>
              </a:solidFill>
            </a:endParaRPr>
          </a:p>
          <a:p>
            <a:r>
              <a:rPr lang="en-IE" sz="2800">
                <a:solidFill>
                  <a:schemeClr val="tx2"/>
                </a:solidFill>
              </a:rPr>
              <a:t>2</a:t>
            </a:r>
            <a:r>
              <a:rPr lang="en-IE" sz="2800" baseline="30000">
                <a:solidFill>
                  <a:schemeClr val="tx2"/>
                </a:solidFill>
              </a:rPr>
              <a:t>nd</a:t>
            </a:r>
            <a:r>
              <a:rPr lang="en-IE" sz="2800">
                <a:solidFill>
                  <a:schemeClr val="tx2"/>
                </a:solidFill>
              </a:rPr>
              <a:t> phase - other stakeholders</a:t>
            </a:r>
          </a:p>
          <a:p>
            <a:pPr marL="0" indent="0">
              <a:buNone/>
            </a:pPr>
            <a:endParaRPr lang="en-IE" sz="1100">
              <a:solidFill>
                <a:schemeClr val="tx2"/>
              </a:solidFill>
            </a:endParaRPr>
          </a:p>
          <a:p>
            <a:r>
              <a:rPr lang="en-IE" sz="2800">
                <a:solidFill>
                  <a:schemeClr val="tx2"/>
                </a:solidFill>
              </a:rPr>
              <a:t>5,000 between phases 1 and 2</a:t>
            </a:r>
          </a:p>
          <a:p>
            <a:pPr marL="0" indent="0">
              <a:buNone/>
            </a:pPr>
            <a:endParaRPr lang="en-IE" sz="1100">
              <a:solidFill>
                <a:schemeClr val="tx2"/>
              </a:solidFill>
            </a:endParaRPr>
          </a:p>
          <a:p>
            <a:r>
              <a:rPr lang="en-IE" sz="2800">
                <a:solidFill>
                  <a:schemeClr val="tx2"/>
                </a:solidFill>
              </a:rPr>
              <a:t>Multi-faceted approach in each phase</a:t>
            </a:r>
          </a:p>
        </p:txBody>
      </p:sp>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195185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err="1">
                <a:solidFill>
                  <a:schemeClr val="tx2"/>
                </a:solidFill>
              </a:rPr>
              <a:t>Cosán</a:t>
            </a:r>
            <a:r>
              <a:rPr lang="en-IE">
                <a:solidFill>
                  <a:schemeClr val="tx2"/>
                </a:solidFill>
              </a:rPr>
              <a:t> – Development Process (to date)</a:t>
            </a:r>
          </a:p>
        </p:txBody>
      </p:sp>
      <p:sp>
        <p:nvSpPr>
          <p:cNvPr id="3" name="Content Placeholder 2"/>
          <p:cNvSpPr>
            <a:spLocks noGrp="1"/>
          </p:cNvSpPr>
          <p:nvPr>
            <p:ph idx="1"/>
          </p:nvPr>
        </p:nvSpPr>
        <p:spPr>
          <a:xfrm>
            <a:off x="439614" y="1731056"/>
            <a:ext cx="7983415" cy="4681330"/>
          </a:xfrm>
        </p:spPr>
        <p:txBody>
          <a:bodyPr>
            <a:noAutofit/>
          </a:bodyPr>
          <a:lstStyle/>
          <a:p>
            <a:pPr marL="285750" lvl="2"/>
            <a:endParaRPr lang="en-IE" sz="3600">
              <a:solidFill>
                <a:schemeClr val="tx2"/>
              </a:solidFill>
            </a:endParaRPr>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pic>
        <p:nvPicPr>
          <p:cNvPr id="6" name="Picture 5"/>
          <p:cNvPicPr/>
          <p:nvPr/>
        </p:nvPicPr>
        <p:blipFill rotWithShape="1">
          <a:blip r:embed="rId4">
            <a:extLst>
              <a:ext uri="{28A0092B-C50C-407E-A947-70E740481C1C}">
                <a14:useLocalDpi xmlns:a14="http://schemas.microsoft.com/office/drawing/2010/main" val="0"/>
              </a:ext>
            </a:extLst>
          </a:blip>
          <a:srcRect l="3034" t="61856" r="10189" b="1157"/>
          <a:stretch/>
        </p:blipFill>
        <p:spPr bwMode="auto">
          <a:xfrm>
            <a:off x="-1" y="-1"/>
            <a:ext cx="9144001" cy="69886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1867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err="1">
                <a:solidFill>
                  <a:schemeClr val="tx2"/>
                </a:solidFill>
              </a:rPr>
              <a:t>Cosán</a:t>
            </a:r>
            <a:r>
              <a:rPr lang="en-IE">
                <a:solidFill>
                  <a:schemeClr val="tx2"/>
                </a:solidFill>
              </a:rPr>
              <a:t> – Development Process (to date)</a:t>
            </a:r>
          </a:p>
        </p:txBody>
      </p:sp>
      <p:sp>
        <p:nvSpPr>
          <p:cNvPr id="3" name="Content Placeholder 2"/>
          <p:cNvSpPr>
            <a:spLocks noGrp="1"/>
          </p:cNvSpPr>
          <p:nvPr>
            <p:ph idx="1"/>
          </p:nvPr>
        </p:nvSpPr>
        <p:spPr>
          <a:xfrm>
            <a:off x="439614" y="1731056"/>
            <a:ext cx="7983415" cy="4681330"/>
          </a:xfrm>
        </p:spPr>
        <p:txBody>
          <a:bodyPr>
            <a:noAutofit/>
          </a:bodyPr>
          <a:lstStyle/>
          <a:p>
            <a:pPr marL="285750" lvl="2"/>
            <a:endParaRPr lang="en-IE" sz="3600">
              <a:solidFill>
                <a:schemeClr val="tx2"/>
              </a:solidFill>
            </a:endParaRPr>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pic>
        <p:nvPicPr>
          <p:cNvPr id="5" name="Picture 4"/>
          <p:cNvPicPr/>
          <p:nvPr/>
        </p:nvPicPr>
        <p:blipFill rotWithShape="1">
          <a:blip r:embed="rId4">
            <a:extLst>
              <a:ext uri="{28A0092B-C50C-407E-A947-70E740481C1C}">
                <a14:useLocalDpi xmlns:a14="http://schemas.microsoft.com/office/drawing/2010/main" val="0"/>
              </a:ext>
            </a:extLst>
          </a:blip>
          <a:srcRect l="2060" t="1944" r="1859" b="3913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5761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660" y="102110"/>
            <a:ext cx="8229600" cy="1143000"/>
          </a:xfrm>
        </p:spPr>
        <p:txBody>
          <a:bodyPr/>
          <a:lstStyle/>
          <a:p>
            <a:r>
              <a:rPr lang="en-IE" err="1">
                <a:solidFill>
                  <a:schemeClr val="accent3">
                    <a:lumMod val="50000"/>
                  </a:schemeClr>
                </a:solidFill>
              </a:rPr>
              <a:t>Cosán</a:t>
            </a:r>
            <a:r>
              <a:rPr lang="en-IE">
                <a:solidFill>
                  <a:schemeClr val="accent3">
                    <a:lumMod val="50000"/>
                  </a:schemeClr>
                </a:solidFill>
              </a:rPr>
              <a:t> – Core Principles</a:t>
            </a:r>
          </a:p>
        </p:txBody>
      </p:sp>
      <p:graphicFrame>
        <p:nvGraphicFramePr>
          <p:cNvPr id="5" name="Diagram 4"/>
          <p:cNvGraphicFramePr/>
          <p:nvPr/>
        </p:nvGraphicFramePr>
        <p:xfrm>
          <a:off x="1289293" y="1245110"/>
          <a:ext cx="6335395" cy="4712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492054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31" y="4285"/>
            <a:ext cx="8229600" cy="1143000"/>
          </a:xfrm>
        </p:spPr>
        <p:txBody>
          <a:bodyPr>
            <a:normAutofit/>
          </a:bodyPr>
          <a:lstStyle/>
          <a:p>
            <a:r>
              <a:rPr lang="en-IE">
                <a:solidFill>
                  <a:schemeClr val="accent3">
                    <a:lumMod val="50000"/>
                  </a:schemeClr>
                </a:solidFill>
              </a:rPr>
              <a:t>Standards to guide learning and reflection</a:t>
            </a:r>
          </a:p>
        </p:txBody>
      </p:sp>
      <p:sp>
        <p:nvSpPr>
          <p:cNvPr id="20" name="Rectangle 17"/>
          <p:cNvSpPr>
            <a:spLocks noChangeArrowheads="1"/>
          </p:cNvSpPr>
          <p:nvPr/>
        </p:nvSpPr>
        <p:spPr bwMode="auto">
          <a:xfrm>
            <a:off x="0" y="76555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E" altLang="en-US" sz="1200" b="1" i="0" u="none" strike="noStrike" cap="none" normalizeH="0" baseline="0">
              <a:ln>
                <a:noFill/>
              </a:ln>
              <a:solidFill>
                <a:srgbClr val="4F6228"/>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IE" altLang="en-US" sz="1200" b="1" i="0" u="none" strike="noStrike" cap="none" normalizeH="0" baseline="0">
                <a:ln>
                  <a:noFill/>
                </a:ln>
                <a:solidFill>
                  <a:srgbClr val="4F6228"/>
                </a:solidFill>
                <a:effectLst/>
                <a:latin typeface="Arial" pitchFamily="34" charset="0"/>
                <a:cs typeface="Arial" pitchFamily="34" charset="0"/>
              </a:rPr>
            </a:br>
            <a:endParaRPr kumimoji="0" lang="en-IE" altLang="en-US" sz="1800" b="0" i="0" u="none" strike="noStrike" cap="none" normalizeH="0" baseline="0">
              <a:ln>
                <a:noFill/>
              </a:ln>
              <a:solidFill>
                <a:schemeClr val="tx1"/>
              </a:solidFill>
              <a:effectLst/>
              <a:latin typeface="Arial" pitchFamily="34" charset="0"/>
              <a:cs typeface="Arial" pitchFamily="34" charset="0"/>
            </a:endParaRPr>
          </a:p>
        </p:txBody>
      </p:sp>
      <p:sp>
        <p:nvSpPr>
          <p:cNvPr id="21" name="Rectangle 21"/>
          <p:cNvSpPr>
            <a:spLocks noChangeArrowheads="1"/>
          </p:cNvSpPr>
          <p:nvPr/>
        </p:nvSpPr>
        <p:spPr bwMode="auto">
          <a:xfrm>
            <a:off x="-17252" y="130012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IE" altLang="en-US" sz="1200" b="1" i="0" u="none" strike="noStrike" cap="none" normalizeH="0" baseline="0">
                <a:ln>
                  <a:noFill/>
                </a:ln>
                <a:solidFill>
                  <a:srgbClr val="4F6228"/>
                </a:solidFill>
                <a:effectLst/>
                <a:latin typeface="Arial" pitchFamily="34" charset="0"/>
                <a:ea typeface="Calibri" pitchFamily="34" charset="0"/>
                <a:cs typeface="Times New Roman" pitchFamily="18" charset="0"/>
              </a:rPr>
            </a:br>
            <a:endParaRPr kumimoji="0" lang="en-IE" altLang="en-US" sz="1800" b="0" i="0" u="none" strike="noStrike" cap="none" normalizeH="0" baseline="0">
              <a:ln>
                <a:noFill/>
              </a:ln>
              <a:solidFill>
                <a:schemeClr val="tx1"/>
              </a:solidFill>
              <a:effectLst/>
              <a:latin typeface="Arial" pitchFamily="34" charset="0"/>
              <a:cs typeface="Arial" pitchFamily="34" charset="0"/>
            </a:endParaRPr>
          </a:p>
        </p:txBody>
      </p:sp>
      <p:sp>
        <p:nvSpPr>
          <p:cNvPr id="34" name="Text Box 2"/>
          <p:cNvSpPr txBox="1">
            <a:spLocks noChangeArrowheads="1"/>
          </p:cNvSpPr>
          <p:nvPr/>
        </p:nvSpPr>
        <p:spPr bwMode="auto">
          <a:xfrm>
            <a:off x="2803418" y="2377155"/>
            <a:ext cx="3502660" cy="1499870"/>
          </a:xfrm>
          <a:prstGeom prst="rect">
            <a:avLst/>
          </a:prstGeom>
          <a:noFill/>
          <a:ln w="9525">
            <a:noFill/>
            <a:miter lim="800000"/>
            <a:headEnd/>
            <a:tailEnd/>
          </a:ln>
          <a:scene3d>
            <a:camera prst="orthographicFront"/>
            <a:lightRig rig="threePt" dir="t"/>
          </a:scene3d>
          <a:sp3d>
            <a:bevelT/>
          </a:sp3d>
        </p:spPr>
        <p:txBody>
          <a:bodyPr rot="0" spcFirstLastPara="1" vert="horz" wrap="square" lIns="91440" tIns="45720" rIns="91440" bIns="45720" numCol="1" anchor="t" anchorCtr="0">
            <a:prstTxWarp prst="textArchUp">
              <a:avLst>
                <a:gd name="adj" fmla="val 11253831"/>
              </a:avLst>
            </a:prstTxWarp>
            <a:noAutofit/>
          </a:bodyPr>
          <a:lstStyle/>
          <a:p>
            <a:pPr algn="ctr">
              <a:lnSpc>
                <a:spcPct val="115000"/>
              </a:lnSpc>
              <a:spcAft>
                <a:spcPts val="1000"/>
              </a:spcAft>
            </a:pPr>
            <a:r>
              <a:rPr lang="en-IE" sz="1600" b="1">
                <a:solidFill>
                  <a:srgbClr val="FFFFFF"/>
                </a:solidFill>
                <a:effectLst/>
                <a:latin typeface="Calibri"/>
                <a:ea typeface="Calibri"/>
                <a:cs typeface="Times New Roman"/>
              </a:rPr>
              <a:t>Commitment to quality teaching and learning</a:t>
            </a:r>
            <a:endParaRPr lang="en-IE" sz="1100">
              <a:effectLst/>
              <a:latin typeface="Calibri"/>
              <a:ea typeface="Calibri"/>
              <a:cs typeface="Times New Roman"/>
            </a:endParaRPr>
          </a:p>
          <a:p>
            <a:pPr algn="ctr">
              <a:lnSpc>
                <a:spcPct val="115000"/>
              </a:lnSpc>
              <a:spcAft>
                <a:spcPts val="1000"/>
              </a:spcAft>
            </a:pPr>
            <a:r>
              <a:rPr lang="en-IE" sz="1600" b="1">
                <a:solidFill>
                  <a:srgbClr val="FFFFFF"/>
                </a:solidFill>
                <a:effectLst/>
                <a:latin typeface="Calibri"/>
                <a:ea typeface="Calibri"/>
                <a:cs typeface="Times New Roman"/>
              </a:rPr>
              <a:t> </a:t>
            </a:r>
            <a:endParaRPr lang="en-IE" sz="1100">
              <a:effectLst/>
              <a:latin typeface="Calibri"/>
              <a:ea typeface="Calibri"/>
              <a:cs typeface="Times New Roman"/>
            </a:endParaRPr>
          </a:p>
        </p:txBody>
      </p:sp>
      <p:sp>
        <p:nvSpPr>
          <p:cNvPr id="3" name="TextBox 2"/>
          <p:cNvSpPr txBox="1"/>
          <p:nvPr/>
        </p:nvSpPr>
        <p:spPr>
          <a:xfrm>
            <a:off x="654427" y="994157"/>
            <a:ext cx="7484012" cy="1077218"/>
          </a:xfrm>
          <a:prstGeom prst="rect">
            <a:avLst/>
          </a:prstGeom>
          <a:noFill/>
        </p:spPr>
        <p:txBody>
          <a:bodyPr wrap="square" rtlCol="0">
            <a:spAutoFit/>
          </a:bodyPr>
          <a:lstStyle/>
          <a:p>
            <a:r>
              <a:rPr lang="en-IE" sz="3200">
                <a:solidFill>
                  <a:schemeClr val="tx2"/>
                </a:solidFill>
              </a:rPr>
              <a:t>As learning professionals, teachers demonstrate a commitment to: </a:t>
            </a:r>
          </a:p>
        </p:txBody>
      </p:sp>
      <p:pic>
        <p:nvPicPr>
          <p:cNvPr id="10" name="Picture 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
        <p:nvSpPr>
          <p:cNvPr id="5" name="TextBox 4"/>
          <p:cNvSpPr txBox="1"/>
          <p:nvPr/>
        </p:nvSpPr>
        <p:spPr>
          <a:xfrm>
            <a:off x="1065007" y="2181280"/>
            <a:ext cx="7186108" cy="1631216"/>
          </a:xfrm>
          <a:prstGeom prst="rect">
            <a:avLst/>
          </a:prstGeom>
          <a:solidFill>
            <a:schemeClr val="accent3">
              <a:lumMod val="20000"/>
              <a:lumOff val="80000"/>
            </a:schemeClr>
          </a:solidFill>
          <a:ln>
            <a:noFill/>
          </a:ln>
          <a:effectLst>
            <a:outerShdw blurRad="50800" dist="38100" dir="10800000" algn="r"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endParaRPr lang="en-IE"/>
          </a:p>
          <a:p>
            <a:pPr algn="ctr"/>
            <a:r>
              <a:rPr lang="en-IE" sz="3200" b="1" u="sng">
                <a:solidFill>
                  <a:schemeClr val="accent3"/>
                </a:solidFill>
              </a:rPr>
              <a:t>Quality</a:t>
            </a:r>
            <a:r>
              <a:rPr lang="en-IE" sz="3200" b="1">
                <a:solidFill>
                  <a:schemeClr val="tx2"/>
                </a:solidFill>
              </a:rPr>
              <a:t> teaching and learning for their </a:t>
            </a:r>
            <a:r>
              <a:rPr lang="en-IE" sz="3200" b="1" u="sng">
                <a:solidFill>
                  <a:schemeClr val="accent3"/>
                </a:solidFill>
              </a:rPr>
              <a:t>students</a:t>
            </a:r>
            <a:r>
              <a:rPr lang="en-IE" sz="3200" b="1">
                <a:solidFill>
                  <a:schemeClr val="tx2"/>
                </a:solidFill>
              </a:rPr>
              <a:t> and themselves</a:t>
            </a:r>
          </a:p>
          <a:p>
            <a:pPr algn="ctr"/>
            <a:endParaRPr lang="en-IE"/>
          </a:p>
        </p:txBody>
      </p:sp>
      <p:sp>
        <p:nvSpPr>
          <p:cNvPr id="6" name="TextBox 5"/>
          <p:cNvSpPr txBox="1"/>
          <p:nvPr/>
        </p:nvSpPr>
        <p:spPr>
          <a:xfrm>
            <a:off x="1065007" y="4740288"/>
            <a:ext cx="7186108" cy="707886"/>
          </a:xfrm>
          <a:prstGeom prst="rect">
            <a:avLst/>
          </a:prstGeom>
          <a:solidFill>
            <a:schemeClr val="accent3">
              <a:lumMod val="20000"/>
              <a:lumOff val="80000"/>
            </a:schemeClr>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IE" sz="3200" b="1">
                <a:solidFill>
                  <a:schemeClr val="tx2"/>
                </a:solidFill>
              </a:rPr>
              <a:t>continued</a:t>
            </a:r>
            <a:r>
              <a:rPr lang="en-IE" sz="4000" b="1">
                <a:solidFill>
                  <a:schemeClr val="accent3">
                    <a:lumMod val="75000"/>
                  </a:schemeClr>
                </a:solidFill>
              </a:rPr>
              <a:t> </a:t>
            </a:r>
            <a:r>
              <a:rPr lang="en-IE" sz="3200" b="1" u="sng">
                <a:solidFill>
                  <a:schemeClr val="accent3">
                    <a:lumMod val="75000"/>
                  </a:schemeClr>
                </a:solidFill>
              </a:rPr>
              <a:t>professional growth</a:t>
            </a:r>
            <a:endParaRPr lang="en-IE" sz="3200" b="1"/>
          </a:p>
        </p:txBody>
      </p:sp>
      <p:sp>
        <p:nvSpPr>
          <p:cNvPr id="9" name="TextBox 8"/>
          <p:cNvSpPr txBox="1"/>
          <p:nvPr/>
        </p:nvSpPr>
        <p:spPr>
          <a:xfrm>
            <a:off x="4299531" y="4016269"/>
            <a:ext cx="1025504" cy="584775"/>
          </a:xfrm>
          <a:prstGeom prst="rect">
            <a:avLst/>
          </a:prstGeom>
          <a:noFill/>
        </p:spPr>
        <p:txBody>
          <a:bodyPr wrap="square" rtlCol="0">
            <a:spAutoFit/>
          </a:bodyPr>
          <a:lstStyle/>
          <a:p>
            <a:r>
              <a:rPr lang="en-IE" sz="3200">
                <a:solidFill>
                  <a:schemeClr val="tx2"/>
                </a:solidFill>
              </a:rPr>
              <a:t>and,</a:t>
            </a:r>
          </a:p>
        </p:txBody>
      </p:sp>
    </p:spTree>
    <p:extLst>
      <p:ext uri="{BB962C8B-B14F-4D97-AF65-F5344CB8AC3E}">
        <p14:creationId xmlns:p14="http://schemas.microsoft.com/office/powerpoint/2010/main" val="4196758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31" y="4285"/>
            <a:ext cx="8229600" cy="1143000"/>
          </a:xfrm>
        </p:spPr>
        <p:txBody>
          <a:bodyPr>
            <a:normAutofit/>
          </a:bodyPr>
          <a:lstStyle/>
          <a:p>
            <a:r>
              <a:rPr lang="en-IE">
                <a:solidFill>
                  <a:schemeClr val="accent3">
                    <a:lumMod val="50000"/>
                  </a:schemeClr>
                </a:solidFill>
              </a:rPr>
              <a:t>Key Elements in </a:t>
            </a:r>
            <a:r>
              <a:rPr lang="en-IE" err="1">
                <a:solidFill>
                  <a:schemeClr val="accent3">
                    <a:lumMod val="50000"/>
                  </a:schemeClr>
                </a:solidFill>
              </a:rPr>
              <a:t>Cosán</a:t>
            </a:r>
            <a:endParaRPr lang="en-IE">
              <a:solidFill>
                <a:schemeClr val="accent3">
                  <a:lumMod val="50000"/>
                </a:schemeClr>
              </a:solidFill>
            </a:endParaRPr>
          </a:p>
        </p:txBody>
      </p:sp>
      <p:sp>
        <p:nvSpPr>
          <p:cNvPr id="16" name="AutoShape 6"/>
          <p:cNvSpPr>
            <a:spLocks noChangeArrowheads="1"/>
          </p:cNvSpPr>
          <p:nvPr/>
        </p:nvSpPr>
        <p:spPr bwMode="auto">
          <a:xfrm rot="-2627967">
            <a:off x="2952750" y="2549525"/>
            <a:ext cx="3505200" cy="1538288"/>
          </a:xfrm>
          <a:custGeom>
            <a:avLst/>
            <a:gdLst>
              <a:gd name="T0" fmla="*/ 1309 w 3371131"/>
              <a:gd name="T1" fmla="*/ 407745 h 1538264"/>
              <a:gd name="T2" fmla="*/ 1995802 w 3371131"/>
              <a:gd name="T3" fmla="*/ 990190 h 1538264"/>
              <a:gd name="T4" fmla="*/ 3461480 w 3371131"/>
              <a:gd name="T5" fmla="*/ 0 h 1538264"/>
              <a:gd name="T6" fmla="*/ 3505410 w 3371131"/>
              <a:gd name="T7" fmla="*/ 1031931 h 1538264"/>
              <a:gd name="T8" fmla="*/ 2104133 w 3371131"/>
              <a:gd name="T9" fmla="*/ 1535476 h 1538264"/>
              <a:gd name="T10" fmla="*/ 88675 w 3371131"/>
              <a:gd name="T11" fmla="*/ 1238284 h 1538264"/>
              <a:gd name="T12" fmla="*/ 5366 w 3371131"/>
              <a:gd name="T13" fmla="*/ 380571 h 1538264"/>
              <a:gd name="T14" fmla="*/ 1309 w 3371131"/>
              <a:gd name="T15" fmla="*/ 407745 h 1538264"/>
              <a:gd name="T16" fmla="*/ 0 60000 65536"/>
              <a:gd name="T17" fmla="*/ 0 60000 65536"/>
              <a:gd name="T18" fmla="*/ 0 60000 65536"/>
              <a:gd name="T19" fmla="*/ 0 60000 65536"/>
              <a:gd name="T20" fmla="*/ 0 60000 65536"/>
              <a:gd name="T21" fmla="*/ 0 60000 65536"/>
              <a:gd name="T22" fmla="*/ 0 60000 65536"/>
              <a:gd name="T23" fmla="*/ 0 60000 65536"/>
              <a:gd name="T24" fmla="*/ 0 w 3371131"/>
              <a:gd name="T25" fmla="*/ 0 h 1538264"/>
              <a:gd name="T26" fmla="*/ 3371131 w 3371131"/>
              <a:gd name="T27" fmla="*/ 1538264 h 15382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71131" h="1538264">
                <a:moveTo>
                  <a:pt x="1259" y="407743"/>
                </a:moveTo>
                <a:cubicBezTo>
                  <a:pt x="641985" y="376089"/>
                  <a:pt x="1278624" y="1021840"/>
                  <a:pt x="1919350" y="990186"/>
                </a:cubicBezTo>
                <a:lnTo>
                  <a:pt x="3328884" y="0"/>
                </a:lnTo>
                <a:cubicBezTo>
                  <a:pt x="3332225" y="415561"/>
                  <a:pt x="3367790" y="616366"/>
                  <a:pt x="3371131" y="1031927"/>
                </a:cubicBezTo>
                <a:cubicBezTo>
                  <a:pt x="3142077" y="1187179"/>
                  <a:pt x="2574703" y="1507266"/>
                  <a:pt x="2023532" y="1535470"/>
                </a:cubicBezTo>
                <a:cubicBezTo>
                  <a:pt x="1472361" y="1563674"/>
                  <a:pt x="406886" y="1372274"/>
                  <a:pt x="85278" y="1238279"/>
                </a:cubicBezTo>
                <a:lnTo>
                  <a:pt x="5160" y="380570"/>
                </a:lnTo>
                <a:cubicBezTo>
                  <a:pt x="10729" y="506696"/>
                  <a:pt x="-4310" y="281617"/>
                  <a:pt x="1259" y="407743"/>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Calibri" pitchFamily="34" charset="0"/>
                <a:ea typeface="Calibri" pitchFamily="34" charset="0"/>
                <a:cs typeface="Times New Roman" pitchFamily="18" charset="0"/>
              </a:rPr>
              <a:t>Ability to sustain professional practice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8" name="AutoShape 4"/>
          <p:cNvSpPr>
            <a:spLocks noChangeArrowheads="1"/>
          </p:cNvSpPr>
          <p:nvPr/>
        </p:nvSpPr>
        <p:spPr bwMode="auto">
          <a:xfrm rot="1620982">
            <a:off x="-539053" y="3615485"/>
            <a:ext cx="6361454" cy="1479550"/>
          </a:xfrm>
          <a:custGeom>
            <a:avLst/>
            <a:gdLst>
              <a:gd name="T0" fmla="*/ 1579 w 3365120"/>
              <a:gd name="T1" fmla="*/ 50496 h 1167582"/>
              <a:gd name="T2" fmla="*/ 2415643 w 3365120"/>
              <a:gd name="T3" fmla="*/ 567257 h 1167582"/>
              <a:gd name="T4" fmla="*/ 3333775 w 3365120"/>
              <a:gd name="T5" fmla="*/ 458649 h 1167582"/>
              <a:gd name="T6" fmla="*/ 4054678 w 3365120"/>
              <a:gd name="T7" fmla="*/ 71861 h 1167582"/>
              <a:gd name="T8" fmla="*/ 4220845 w 3365120"/>
              <a:gd name="T9" fmla="*/ 821638 h 1167582"/>
              <a:gd name="T10" fmla="*/ 3656569 w 3365120"/>
              <a:gd name="T11" fmla="*/ 1093419 h 1167582"/>
              <a:gd name="T12" fmla="*/ 2538101 w 3365120"/>
              <a:gd name="T13" fmla="*/ 1479542 h 1167582"/>
              <a:gd name="T14" fmla="*/ 106964 w 3365120"/>
              <a:gd name="T15" fmla="*/ 1102944 h 1167582"/>
              <a:gd name="T16" fmla="*/ 6472 w 3365120"/>
              <a:gd name="T17" fmla="*/ 16063 h 1167582"/>
              <a:gd name="T18" fmla="*/ 1579 w 3365120"/>
              <a:gd name="T19" fmla="*/ 50496 h 11675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65120"/>
              <a:gd name="T31" fmla="*/ 0 h 1167582"/>
              <a:gd name="T32" fmla="*/ 3365120 w 3365120"/>
              <a:gd name="T33" fmla="*/ 1167582 h 11675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65120" h="1167582">
                <a:moveTo>
                  <a:pt x="1259" y="39849"/>
                </a:moveTo>
                <a:cubicBezTo>
                  <a:pt x="641985" y="8195"/>
                  <a:pt x="1285175" y="479303"/>
                  <a:pt x="1925901" y="447649"/>
                </a:cubicBezTo>
                <a:cubicBezTo>
                  <a:pt x="2160391" y="374788"/>
                  <a:pt x="2423403" y="434802"/>
                  <a:pt x="2657893" y="361941"/>
                </a:cubicBezTo>
                <a:lnTo>
                  <a:pt x="3232641" y="56709"/>
                </a:lnTo>
                <a:cubicBezTo>
                  <a:pt x="3235982" y="472270"/>
                  <a:pt x="3361779" y="232832"/>
                  <a:pt x="3365120" y="648393"/>
                </a:cubicBezTo>
                <a:cubicBezTo>
                  <a:pt x="3322464" y="782843"/>
                  <a:pt x="3138842" y="776338"/>
                  <a:pt x="2915244" y="862868"/>
                </a:cubicBezTo>
                <a:cubicBezTo>
                  <a:pt x="2691646" y="949398"/>
                  <a:pt x="2505436" y="1166413"/>
                  <a:pt x="2023532" y="1167576"/>
                </a:cubicBezTo>
                <a:cubicBezTo>
                  <a:pt x="1541628" y="1168739"/>
                  <a:pt x="406886" y="1004380"/>
                  <a:pt x="85278" y="870385"/>
                </a:cubicBezTo>
                <a:lnTo>
                  <a:pt x="5160" y="12676"/>
                </a:lnTo>
                <a:cubicBezTo>
                  <a:pt x="10729" y="138802"/>
                  <a:pt x="-4310" y="-86277"/>
                  <a:pt x="1259" y="39849"/>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pitchFamily="34" charset="0"/>
                <a:ea typeface="Calibri" pitchFamily="34" charset="0"/>
                <a:cs typeface="Times New Roman" pitchFamily="18" charset="0"/>
              </a:rPr>
              <a:t>Commitment to continued professional growth</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0" name="Rectangle 17"/>
          <p:cNvSpPr>
            <a:spLocks noChangeArrowheads="1"/>
          </p:cNvSpPr>
          <p:nvPr/>
        </p:nvSpPr>
        <p:spPr bwMode="auto">
          <a:xfrm>
            <a:off x="0" y="76555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E" altLang="en-US" sz="1200" b="1" i="0" u="none" strike="noStrike" cap="none" normalizeH="0" baseline="0">
              <a:ln>
                <a:noFill/>
              </a:ln>
              <a:solidFill>
                <a:srgbClr val="4F6228"/>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IE" altLang="en-US" sz="1200" b="1" i="0" u="none" strike="noStrike" cap="none" normalizeH="0" baseline="0">
                <a:ln>
                  <a:noFill/>
                </a:ln>
                <a:solidFill>
                  <a:srgbClr val="4F6228"/>
                </a:solidFill>
                <a:effectLst/>
                <a:latin typeface="Arial" pitchFamily="34" charset="0"/>
                <a:cs typeface="Arial" pitchFamily="34" charset="0"/>
              </a:rPr>
            </a:br>
            <a:endParaRPr kumimoji="0" lang="en-IE" altLang="en-US" sz="1800" b="0" i="0" u="none" strike="noStrike" cap="none" normalizeH="0" baseline="0">
              <a:ln>
                <a:noFill/>
              </a:ln>
              <a:solidFill>
                <a:schemeClr val="tx1"/>
              </a:solidFill>
              <a:effectLst/>
              <a:latin typeface="Arial" pitchFamily="34" charset="0"/>
              <a:cs typeface="Arial" pitchFamily="34" charset="0"/>
            </a:endParaRPr>
          </a:p>
        </p:txBody>
      </p:sp>
      <p:sp>
        <p:nvSpPr>
          <p:cNvPr id="21" name="Rectangle 21"/>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IE" altLang="en-US" sz="1200" b="1" i="0" u="none" strike="noStrike" cap="none" normalizeH="0" baseline="0">
                <a:ln>
                  <a:noFill/>
                </a:ln>
                <a:solidFill>
                  <a:srgbClr val="4F6228"/>
                </a:solidFill>
                <a:effectLst/>
                <a:latin typeface="Arial" pitchFamily="34" charset="0"/>
                <a:ea typeface="Calibri" pitchFamily="34" charset="0"/>
                <a:cs typeface="Times New Roman" pitchFamily="18" charset="0"/>
              </a:rPr>
            </a:br>
            <a:endParaRPr kumimoji="0" lang="en-IE" altLang="en-US" sz="1800" b="0" i="0" u="none" strike="noStrike" cap="none" normalizeH="0" baseline="0">
              <a:ln>
                <a:noFill/>
              </a:ln>
              <a:solidFill>
                <a:schemeClr val="tx1"/>
              </a:solidFill>
              <a:effectLst/>
              <a:latin typeface="Arial" pitchFamily="34" charset="0"/>
              <a:cs typeface="Arial" pitchFamily="34" charset="0"/>
            </a:endParaRPr>
          </a:p>
        </p:txBody>
      </p:sp>
      <p:sp>
        <p:nvSpPr>
          <p:cNvPr id="26" name="Text Box 2"/>
          <p:cNvSpPr txBox="1">
            <a:spLocks noChangeArrowheads="1"/>
          </p:cNvSpPr>
          <p:nvPr/>
        </p:nvSpPr>
        <p:spPr bwMode="auto">
          <a:xfrm rot="18742881">
            <a:off x="4629220" y="2977132"/>
            <a:ext cx="3126698" cy="1692045"/>
          </a:xfrm>
          <a:custGeom>
            <a:avLst/>
            <a:gdLst>
              <a:gd name="connsiteX0" fmla="*/ 0 w 3536315"/>
              <a:gd name="connsiteY0" fmla="*/ 0 h 852805"/>
              <a:gd name="connsiteX1" fmla="*/ 3536315 w 3536315"/>
              <a:gd name="connsiteY1" fmla="*/ 0 h 852805"/>
              <a:gd name="connsiteX2" fmla="*/ 3536315 w 3536315"/>
              <a:gd name="connsiteY2" fmla="*/ 852805 h 852805"/>
              <a:gd name="connsiteX3" fmla="*/ 0 w 3536315"/>
              <a:gd name="connsiteY3" fmla="*/ 852805 h 852805"/>
              <a:gd name="connsiteX4" fmla="*/ 0 w 3536315"/>
              <a:gd name="connsiteY4" fmla="*/ 0 h 852805"/>
              <a:gd name="connsiteX0" fmla="*/ 0 w 3619382"/>
              <a:gd name="connsiteY0" fmla="*/ 308693 h 1161498"/>
              <a:gd name="connsiteX1" fmla="*/ 3619382 w 3619382"/>
              <a:gd name="connsiteY1" fmla="*/ 0 h 1161498"/>
              <a:gd name="connsiteX2" fmla="*/ 3536315 w 3619382"/>
              <a:gd name="connsiteY2" fmla="*/ 1161498 h 1161498"/>
              <a:gd name="connsiteX3" fmla="*/ 0 w 3619382"/>
              <a:gd name="connsiteY3" fmla="*/ 1161498 h 1161498"/>
              <a:gd name="connsiteX4" fmla="*/ 0 w 3619382"/>
              <a:gd name="connsiteY4" fmla="*/ 308693 h 1161498"/>
              <a:gd name="connsiteX0" fmla="*/ 0 w 3536315"/>
              <a:gd name="connsiteY0" fmla="*/ 393878 h 1246683"/>
              <a:gd name="connsiteX1" fmla="*/ 3526293 w 3536315"/>
              <a:gd name="connsiteY1" fmla="*/ 0 h 1246683"/>
              <a:gd name="connsiteX2" fmla="*/ 3536315 w 3536315"/>
              <a:gd name="connsiteY2" fmla="*/ 1246683 h 1246683"/>
              <a:gd name="connsiteX3" fmla="*/ 0 w 3536315"/>
              <a:gd name="connsiteY3" fmla="*/ 1246683 h 1246683"/>
              <a:gd name="connsiteX4" fmla="*/ 0 w 3536315"/>
              <a:gd name="connsiteY4" fmla="*/ 393878 h 1246683"/>
              <a:gd name="connsiteX0" fmla="*/ 0 w 3526349"/>
              <a:gd name="connsiteY0" fmla="*/ 393878 h 1246683"/>
              <a:gd name="connsiteX1" fmla="*/ 3526293 w 3526349"/>
              <a:gd name="connsiteY1" fmla="*/ 0 h 1246683"/>
              <a:gd name="connsiteX2" fmla="*/ 3387143 w 3526349"/>
              <a:gd name="connsiteY2" fmla="*/ 1082362 h 1246683"/>
              <a:gd name="connsiteX3" fmla="*/ 0 w 3526349"/>
              <a:gd name="connsiteY3" fmla="*/ 1246683 h 1246683"/>
              <a:gd name="connsiteX4" fmla="*/ 0 w 3526349"/>
              <a:gd name="connsiteY4" fmla="*/ 393878 h 1246683"/>
              <a:gd name="connsiteX0" fmla="*/ 0 w 3526349"/>
              <a:gd name="connsiteY0" fmla="*/ 393878 h 1246683"/>
              <a:gd name="connsiteX1" fmla="*/ 3526293 w 3526349"/>
              <a:gd name="connsiteY1" fmla="*/ 0 h 1246683"/>
              <a:gd name="connsiteX2" fmla="*/ 3387143 w 3526349"/>
              <a:gd name="connsiteY2" fmla="*/ 1082362 h 1246683"/>
              <a:gd name="connsiteX3" fmla="*/ 0 w 3526349"/>
              <a:gd name="connsiteY3" fmla="*/ 1246683 h 1246683"/>
              <a:gd name="connsiteX4" fmla="*/ 0 w 3526349"/>
              <a:gd name="connsiteY4" fmla="*/ 393878 h 1246683"/>
              <a:gd name="connsiteX0" fmla="*/ 16707 w 3526349"/>
              <a:gd name="connsiteY0" fmla="*/ 772255 h 1246683"/>
              <a:gd name="connsiteX1" fmla="*/ 3526293 w 3526349"/>
              <a:gd name="connsiteY1" fmla="*/ 0 h 1246683"/>
              <a:gd name="connsiteX2" fmla="*/ 3387143 w 3526349"/>
              <a:gd name="connsiteY2" fmla="*/ 1082362 h 1246683"/>
              <a:gd name="connsiteX3" fmla="*/ 0 w 3526349"/>
              <a:gd name="connsiteY3" fmla="*/ 1246683 h 1246683"/>
              <a:gd name="connsiteX4" fmla="*/ 0 w 3526349"/>
              <a:gd name="connsiteY4" fmla="*/ 393878 h 1246683"/>
              <a:gd name="connsiteX0" fmla="*/ 1259 w 3531509"/>
              <a:gd name="connsiteY0" fmla="*/ 421051 h 1246683"/>
              <a:gd name="connsiteX1" fmla="*/ 3531453 w 3531509"/>
              <a:gd name="connsiteY1" fmla="*/ 0 h 1246683"/>
              <a:gd name="connsiteX2" fmla="*/ 3392303 w 3531509"/>
              <a:gd name="connsiteY2" fmla="*/ 1082362 h 1246683"/>
              <a:gd name="connsiteX3" fmla="*/ 5160 w 3531509"/>
              <a:gd name="connsiteY3" fmla="*/ 1246683 h 1246683"/>
              <a:gd name="connsiteX4" fmla="*/ 5160 w 3531509"/>
              <a:gd name="connsiteY4" fmla="*/ 393878 h 1246683"/>
              <a:gd name="connsiteX5" fmla="*/ 1259 w 3531509"/>
              <a:gd name="connsiteY5" fmla="*/ 421051 h 1246683"/>
              <a:gd name="connsiteX0" fmla="*/ 1259 w 3531509"/>
              <a:gd name="connsiteY0" fmla="*/ 421051 h 1173558"/>
              <a:gd name="connsiteX1" fmla="*/ 3531453 w 3531509"/>
              <a:gd name="connsiteY1" fmla="*/ 0 h 1173558"/>
              <a:gd name="connsiteX2" fmla="*/ 3392303 w 3531509"/>
              <a:gd name="connsiteY2" fmla="*/ 1082362 h 1173558"/>
              <a:gd name="connsiteX3" fmla="*/ 154212 w 3531509"/>
              <a:gd name="connsiteY3" fmla="*/ 1083488 h 1173558"/>
              <a:gd name="connsiteX4" fmla="*/ 5160 w 3531509"/>
              <a:gd name="connsiteY4" fmla="*/ 393878 h 1173558"/>
              <a:gd name="connsiteX5" fmla="*/ 1259 w 3531509"/>
              <a:gd name="connsiteY5" fmla="*/ 421051 h 1173558"/>
              <a:gd name="connsiteX0" fmla="*/ 1259 w 3531509"/>
              <a:gd name="connsiteY0" fmla="*/ 421051 h 1251587"/>
              <a:gd name="connsiteX1" fmla="*/ 3531453 w 3531509"/>
              <a:gd name="connsiteY1" fmla="*/ 0 h 1251587"/>
              <a:gd name="connsiteX2" fmla="*/ 3392303 w 3531509"/>
              <a:gd name="connsiteY2" fmla="*/ 1082362 h 1251587"/>
              <a:gd name="connsiteX3" fmla="*/ 85278 w 3531509"/>
              <a:gd name="connsiteY3" fmla="*/ 1251587 h 1251587"/>
              <a:gd name="connsiteX4" fmla="*/ 5160 w 3531509"/>
              <a:gd name="connsiteY4" fmla="*/ 393878 h 1251587"/>
              <a:gd name="connsiteX5" fmla="*/ 1259 w 3531509"/>
              <a:gd name="connsiteY5" fmla="*/ 421051 h 1251587"/>
              <a:gd name="connsiteX0" fmla="*/ 1259 w 3392303"/>
              <a:gd name="connsiteY0" fmla="*/ 154714 h 985250"/>
              <a:gd name="connsiteX1" fmla="*/ 3309133 w 3392303"/>
              <a:gd name="connsiteY1" fmla="*/ 0 h 985250"/>
              <a:gd name="connsiteX2" fmla="*/ 3392303 w 3392303"/>
              <a:gd name="connsiteY2" fmla="*/ 816025 h 985250"/>
              <a:gd name="connsiteX3" fmla="*/ 85278 w 3392303"/>
              <a:gd name="connsiteY3" fmla="*/ 985250 h 985250"/>
              <a:gd name="connsiteX4" fmla="*/ 5160 w 3392303"/>
              <a:gd name="connsiteY4" fmla="*/ 127541 h 985250"/>
              <a:gd name="connsiteX5" fmla="*/ 1259 w 3392303"/>
              <a:gd name="connsiteY5" fmla="*/ 154714 h 985250"/>
              <a:gd name="connsiteX0" fmla="*/ 1259 w 3392303"/>
              <a:gd name="connsiteY0" fmla="*/ 154714 h 1285235"/>
              <a:gd name="connsiteX1" fmla="*/ 3309133 w 3392303"/>
              <a:gd name="connsiteY1" fmla="*/ 0 h 1285235"/>
              <a:gd name="connsiteX2" fmla="*/ 3392303 w 3392303"/>
              <a:gd name="connsiteY2" fmla="*/ 816025 h 1285235"/>
              <a:gd name="connsiteX3" fmla="*/ 2023532 w 3392303"/>
              <a:gd name="connsiteY3" fmla="*/ 1282441 h 1285235"/>
              <a:gd name="connsiteX4" fmla="*/ 85278 w 3392303"/>
              <a:gd name="connsiteY4" fmla="*/ 985250 h 1285235"/>
              <a:gd name="connsiteX5" fmla="*/ 5160 w 3392303"/>
              <a:gd name="connsiteY5" fmla="*/ 127541 h 1285235"/>
              <a:gd name="connsiteX6" fmla="*/ 1259 w 3392303"/>
              <a:gd name="connsiteY6" fmla="*/ 154714 h 1285235"/>
              <a:gd name="connsiteX0" fmla="*/ 1259 w 3392303"/>
              <a:gd name="connsiteY0" fmla="*/ 154714 h 1285235"/>
              <a:gd name="connsiteX1" fmla="*/ 1925901 w 3392303"/>
              <a:gd name="connsiteY1" fmla="*/ 562514 h 1285235"/>
              <a:gd name="connsiteX2" fmla="*/ 3309133 w 3392303"/>
              <a:gd name="connsiteY2" fmla="*/ 0 h 1285235"/>
              <a:gd name="connsiteX3" fmla="*/ 3392303 w 3392303"/>
              <a:gd name="connsiteY3" fmla="*/ 816025 h 1285235"/>
              <a:gd name="connsiteX4" fmla="*/ 2023532 w 3392303"/>
              <a:gd name="connsiteY4" fmla="*/ 1282441 h 1285235"/>
              <a:gd name="connsiteX5" fmla="*/ 85278 w 3392303"/>
              <a:gd name="connsiteY5" fmla="*/ 985250 h 1285235"/>
              <a:gd name="connsiteX6" fmla="*/ 5160 w 3392303"/>
              <a:gd name="connsiteY6" fmla="*/ 127541 h 1285235"/>
              <a:gd name="connsiteX7" fmla="*/ 1259 w 3392303"/>
              <a:gd name="connsiteY7" fmla="*/ 154714 h 1285235"/>
              <a:gd name="connsiteX0" fmla="*/ 1259 w 3392303"/>
              <a:gd name="connsiteY0" fmla="*/ 154714 h 1285235"/>
              <a:gd name="connsiteX1" fmla="*/ 1919350 w 3392303"/>
              <a:gd name="connsiteY1" fmla="*/ 737157 h 1285235"/>
              <a:gd name="connsiteX2" fmla="*/ 3309133 w 3392303"/>
              <a:gd name="connsiteY2" fmla="*/ 0 h 1285235"/>
              <a:gd name="connsiteX3" fmla="*/ 3392303 w 3392303"/>
              <a:gd name="connsiteY3" fmla="*/ 816025 h 1285235"/>
              <a:gd name="connsiteX4" fmla="*/ 2023532 w 3392303"/>
              <a:gd name="connsiteY4" fmla="*/ 1282441 h 1285235"/>
              <a:gd name="connsiteX5" fmla="*/ 85278 w 3392303"/>
              <a:gd name="connsiteY5" fmla="*/ 985250 h 1285235"/>
              <a:gd name="connsiteX6" fmla="*/ 5160 w 3392303"/>
              <a:gd name="connsiteY6" fmla="*/ 127541 h 1285235"/>
              <a:gd name="connsiteX7" fmla="*/ 1259 w 3392303"/>
              <a:gd name="connsiteY7" fmla="*/ 154714 h 1285235"/>
              <a:gd name="connsiteX0" fmla="*/ 1259 w 3392303"/>
              <a:gd name="connsiteY0" fmla="*/ 407743 h 1538264"/>
              <a:gd name="connsiteX1" fmla="*/ 1919350 w 3392303"/>
              <a:gd name="connsiteY1" fmla="*/ 990186 h 1538264"/>
              <a:gd name="connsiteX2" fmla="*/ 3328884 w 3392303"/>
              <a:gd name="connsiteY2" fmla="*/ 0 h 1538264"/>
              <a:gd name="connsiteX3" fmla="*/ 3392303 w 3392303"/>
              <a:gd name="connsiteY3" fmla="*/ 1069054 h 1538264"/>
              <a:gd name="connsiteX4" fmla="*/ 2023532 w 3392303"/>
              <a:gd name="connsiteY4" fmla="*/ 1535470 h 1538264"/>
              <a:gd name="connsiteX5" fmla="*/ 85278 w 3392303"/>
              <a:gd name="connsiteY5" fmla="*/ 1238279 h 1538264"/>
              <a:gd name="connsiteX6" fmla="*/ 5160 w 3392303"/>
              <a:gd name="connsiteY6" fmla="*/ 380570 h 1538264"/>
              <a:gd name="connsiteX7" fmla="*/ 1259 w 3392303"/>
              <a:gd name="connsiteY7" fmla="*/ 407743 h 1538264"/>
              <a:gd name="connsiteX0" fmla="*/ 1259 w 3371131"/>
              <a:gd name="connsiteY0" fmla="*/ 407743 h 1538264"/>
              <a:gd name="connsiteX1" fmla="*/ 1919350 w 3371131"/>
              <a:gd name="connsiteY1" fmla="*/ 990186 h 1538264"/>
              <a:gd name="connsiteX2" fmla="*/ 3328884 w 3371131"/>
              <a:gd name="connsiteY2" fmla="*/ 0 h 1538264"/>
              <a:gd name="connsiteX3" fmla="*/ 3371131 w 3371131"/>
              <a:gd name="connsiteY3" fmla="*/ 1031927 h 1538264"/>
              <a:gd name="connsiteX4" fmla="*/ 2023532 w 3371131"/>
              <a:gd name="connsiteY4" fmla="*/ 1535470 h 1538264"/>
              <a:gd name="connsiteX5" fmla="*/ 85278 w 3371131"/>
              <a:gd name="connsiteY5" fmla="*/ 1238279 h 1538264"/>
              <a:gd name="connsiteX6" fmla="*/ 5160 w 3371131"/>
              <a:gd name="connsiteY6" fmla="*/ 380570 h 1538264"/>
              <a:gd name="connsiteX7" fmla="*/ 1259 w 3371131"/>
              <a:gd name="connsiteY7" fmla="*/ 407743 h 153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1131" h="1538264">
                <a:moveTo>
                  <a:pt x="1259" y="407743"/>
                </a:moveTo>
                <a:cubicBezTo>
                  <a:pt x="641985" y="376089"/>
                  <a:pt x="1278624" y="1021840"/>
                  <a:pt x="1919350" y="990186"/>
                </a:cubicBezTo>
                <a:lnTo>
                  <a:pt x="3328884" y="0"/>
                </a:lnTo>
                <a:cubicBezTo>
                  <a:pt x="3332225" y="415561"/>
                  <a:pt x="3367790" y="616366"/>
                  <a:pt x="3371131" y="1031927"/>
                </a:cubicBezTo>
                <a:cubicBezTo>
                  <a:pt x="3142077" y="1187179"/>
                  <a:pt x="2574703" y="1507266"/>
                  <a:pt x="2023532" y="1535470"/>
                </a:cubicBezTo>
                <a:cubicBezTo>
                  <a:pt x="1472361" y="1563674"/>
                  <a:pt x="406886" y="1372274"/>
                  <a:pt x="85278" y="1238279"/>
                </a:cubicBezTo>
                <a:lnTo>
                  <a:pt x="5160" y="380570"/>
                </a:lnTo>
                <a:cubicBezTo>
                  <a:pt x="10729" y="506696"/>
                  <a:pt x="-4310" y="281617"/>
                  <a:pt x="1259" y="407743"/>
                </a:cubicBezTo>
                <a:close/>
              </a:path>
            </a:pathLst>
          </a:custGeom>
          <a:noFill/>
          <a:ln w="9525">
            <a:noFill/>
            <a:miter lim="800000"/>
            <a:headEnd/>
            <a:tailEnd/>
          </a:ln>
          <a:scene3d>
            <a:camera prst="orthographicFront"/>
            <a:lightRig rig="threePt" dir="t"/>
          </a:scene3d>
          <a:sp3d>
            <a:bevelT/>
          </a:sp3d>
        </p:spPr>
        <p:txBody>
          <a:bodyPr rot="0" spcFirstLastPara="1" vert="horz" wrap="square" lIns="91440" tIns="45720" rIns="91440" bIns="45720" numCol="1" anchor="b" anchorCtr="0">
            <a:prstTxWarp prst="textArchDown">
              <a:avLst>
                <a:gd name="adj" fmla="val 1531573"/>
              </a:avLst>
            </a:prstTxWarp>
            <a:noAutofit/>
          </a:bodyPr>
          <a:lstStyle>
            <a:defPPr>
              <a:defRPr lang="en-US"/>
            </a:defPPr>
            <a:lvl1pPr algn="ctr">
              <a:lnSpc>
                <a:spcPct val="115000"/>
              </a:lnSpc>
              <a:spcAft>
                <a:spcPts val="1000"/>
              </a:spcAft>
              <a:defRPr b="1">
                <a:ln>
                  <a:noFill/>
                </a:ln>
                <a:solidFill>
                  <a:srgbClr val="FFFFFF"/>
                </a:solidFill>
                <a:effectLst/>
                <a:latin typeface="Calibri"/>
                <a:ea typeface="Calibri"/>
                <a:cs typeface="Times New Roman"/>
              </a:defRPr>
            </a:lvl1pPr>
          </a:lstStyle>
          <a:p>
            <a:r>
              <a:rPr lang="en-IE" sz="4800"/>
              <a:t>Ability to sustain professional practice</a:t>
            </a:r>
          </a:p>
        </p:txBody>
      </p:sp>
      <p:sp>
        <p:nvSpPr>
          <p:cNvPr id="34" name="Text Box 2"/>
          <p:cNvSpPr txBox="1">
            <a:spLocks noChangeArrowheads="1"/>
          </p:cNvSpPr>
          <p:nvPr/>
        </p:nvSpPr>
        <p:spPr bwMode="auto">
          <a:xfrm>
            <a:off x="2803418" y="2377155"/>
            <a:ext cx="3502660" cy="1499870"/>
          </a:xfrm>
          <a:prstGeom prst="rect">
            <a:avLst/>
          </a:prstGeom>
          <a:noFill/>
          <a:ln w="9525">
            <a:noFill/>
            <a:miter lim="800000"/>
            <a:headEnd/>
            <a:tailEnd/>
          </a:ln>
          <a:scene3d>
            <a:camera prst="orthographicFront"/>
            <a:lightRig rig="threePt" dir="t"/>
          </a:scene3d>
          <a:sp3d>
            <a:bevelT/>
          </a:sp3d>
        </p:spPr>
        <p:txBody>
          <a:bodyPr rot="0" spcFirstLastPara="1" vert="horz" wrap="square" lIns="91440" tIns="45720" rIns="91440" bIns="45720" numCol="1" anchor="t" anchorCtr="0">
            <a:prstTxWarp prst="textArchUp">
              <a:avLst>
                <a:gd name="adj" fmla="val 11253831"/>
              </a:avLst>
            </a:prstTxWarp>
            <a:noAutofit/>
          </a:bodyPr>
          <a:lstStyle/>
          <a:p>
            <a:pPr algn="ctr">
              <a:lnSpc>
                <a:spcPct val="115000"/>
              </a:lnSpc>
              <a:spcAft>
                <a:spcPts val="1000"/>
              </a:spcAft>
            </a:pPr>
            <a:r>
              <a:rPr lang="en-IE" sz="1600" b="1">
                <a:solidFill>
                  <a:srgbClr val="FFFFFF"/>
                </a:solidFill>
                <a:effectLst/>
                <a:latin typeface="Calibri"/>
                <a:ea typeface="Calibri"/>
                <a:cs typeface="Times New Roman"/>
              </a:rPr>
              <a:t>Commitment to quality teaching and learning</a:t>
            </a:r>
            <a:endParaRPr lang="en-IE" sz="1100">
              <a:effectLst/>
              <a:latin typeface="Calibri"/>
              <a:ea typeface="Calibri"/>
              <a:cs typeface="Times New Roman"/>
            </a:endParaRPr>
          </a:p>
          <a:p>
            <a:pPr algn="ctr">
              <a:lnSpc>
                <a:spcPct val="115000"/>
              </a:lnSpc>
              <a:spcAft>
                <a:spcPts val="1000"/>
              </a:spcAft>
            </a:pPr>
            <a:r>
              <a:rPr lang="en-IE" sz="1600" b="1">
                <a:solidFill>
                  <a:srgbClr val="FFFFFF"/>
                </a:solidFill>
                <a:effectLst/>
                <a:latin typeface="Calibri"/>
                <a:ea typeface="Calibri"/>
                <a:cs typeface="Times New Roman"/>
              </a:rPr>
              <a:t> </a:t>
            </a:r>
            <a:endParaRPr lang="en-IE" sz="1100">
              <a:effectLst/>
              <a:latin typeface="Calibri"/>
              <a:ea typeface="Calibri"/>
              <a:cs typeface="Times New Roman"/>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546" t="3213" r="1880" b="2620"/>
          <a:stretch/>
        </p:blipFill>
        <p:spPr>
          <a:xfrm>
            <a:off x="462321" y="693256"/>
            <a:ext cx="8219357" cy="5250825"/>
          </a:xfrm>
          <a:prstGeom prst="rect">
            <a:avLst/>
          </a:prstGeom>
          <a:ln>
            <a:noFill/>
          </a:ln>
          <a:effectLst>
            <a:softEdge rad="112500"/>
          </a:effectLst>
        </p:spPr>
      </p:pic>
      <p:pic>
        <p:nvPicPr>
          <p:cNvPr id="10" name="Picture 9"/>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2018033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958" y="-65607"/>
            <a:ext cx="8442251" cy="1143000"/>
          </a:xfrm>
        </p:spPr>
        <p:txBody>
          <a:bodyPr/>
          <a:lstStyle/>
          <a:p>
            <a:r>
              <a:rPr lang="en-IE"/>
              <a:t>Overview of Framework</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4192374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a:bodyPr>
          <a:lstStyle/>
          <a:p>
            <a:r>
              <a:rPr lang="en-IE" sz="3200" i="1">
                <a:solidFill>
                  <a:schemeClr val="bg1"/>
                </a:solidFill>
              </a:rPr>
              <a:t>Group Activity 1</a:t>
            </a:r>
            <a:br>
              <a:rPr lang="en-IE" sz="3200" i="1">
                <a:solidFill>
                  <a:schemeClr val="bg1"/>
                </a:solidFill>
              </a:rPr>
            </a:br>
            <a:endParaRPr lang="en-IE" sz="3200" i="1">
              <a:solidFill>
                <a:schemeClr val="bg1"/>
              </a:solidFill>
              <a:cs typeface="Calibri"/>
            </a:endParaRPr>
          </a:p>
        </p:txBody>
      </p:sp>
      <p:sp>
        <p:nvSpPr>
          <p:cNvPr id="3" name="TextBox 2"/>
          <p:cNvSpPr txBox="1"/>
          <p:nvPr/>
        </p:nvSpPr>
        <p:spPr>
          <a:xfrm>
            <a:off x="4021282" y="5069941"/>
            <a:ext cx="4925291" cy="1200329"/>
          </a:xfrm>
          <a:prstGeom prst="rect">
            <a:avLst/>
          </a:prstGeom>
          <a:noFill/>
        </p:spPr>
        <p:txBody>
          <a:bodyPr wrap="square" rtlCol="0" anchor="t">
            <a:spAutoFit/>
          </a:bodyPr>
          <a:lstStyle/>
          <a:p>
            <a:r>
              <a:rPr lang="en-IE">
                <a:solidFill>
                  <a:schemeClr val="bg1">
                    <a:lumMod val="50000"/>
                  </a:schemeClr>
                </a:solidFill>
              </a:rPr>
              <a:t>Barry Kenny</a:t>
            </a:r>
            <a:endParaRPr lang="en-US">
              <a:solidFill>
                <a:schemeClr val="bg1">
                  <a:lumMod val="50000"/>
                </a:schemeClr>
              </a:solidFill>
            </a:endParaRPr>
          </a:p>
          <a:p>
            <a:r>
              <a:rPr lang="en-IE">
                <a:solidFill>
                  <a:schemeClr val="bg1">
                    <a:lumMod val="50000"/>
                  </a:schemeClr>
                </a:solidFill>
                <a:cs typeface="Calibri"/>
              </a:rPr>
              <a:t>Teaching Council Associate</a:t>
            </a:r>
            <a:endParaRPr lang="en-IE">
              <a:solidFill>
                <a:schemeClr val="bg1">
                  <a:lumMod val="50000"/>
                </a:schemeClr>
              </a:solidFill>
            </a:endParaRPr>
          </a:p>
          <a:p>
            <a:r>
              <a:rPr lang="en-IE">
                <a:solidFill>
                  <a:schemeClr val="bg1">
                    <a:lumMod val="50000"/>
                  </a:schemeClr>
                </a:solidFill>
              </a:rPr>
              <a:t>ETBI Principals and Deputy Principals Conference</a:t>
            </a:r>
            <a:endParaRPr lang="en-IE">
              <a:solidFill>
                <a:schemeClr val="bg1">
                  <a:lumMod val="50000"/>
                </a:schemeClr>
              </a:solidFill>
              <a:cs typeface="Calibri"/>
            </a:endParaRPr>
          </a:p>
          <a:p>
            <a:r>
              <a:rPr lang="en-IE">
                <a:solidFill>
                  <a:schemeClr val="bg1">
                    <a:lumMod val="50000"/>
                  </a:schemeClr>
                </a:solidFill>
              </a:rPr>
              <a:t>29 January 2020</a:t>
            </a:r>
            <a:endParaRPr lang="en-IE">
              <a:solidFill>
                <a:schemeClr val="bg1">
                  <a:lumMod val="50000"/>
                </a:schemeClr>
              </a:solidFill>
              <a:cs typeface="Calibri"/>
            </a:endParaRPr>
          </a:p>
        </p:txBody>
      </p:sp>
    </p:spTree>
    <p:extLst>
      <p:ext uri="{BB962C8B-B14F-4D97-AF65-F5344CB8AC3E}">
        <p14:creationId xmlns:p14="http://schemas.microsoft.com/office/powerpoint/2010/main" val="4065955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08530"/>
          </a:xfrm>
        </p:spPr>
        <p:txBody>
          <a:bodyPr>
            <a:normAutofit/>
          </a:bodyPr>
          <a:lstStyle/>
          <a:p>
            <a:r>
              <a:rPr lang="en-IE">
                <a:solidFill>
                  <a:schemeClr val="accent3">
                    <a:lumMod val="50000"/>
                  </a:schemeClr>
                </a:solidFill>
              </a:rPr>
              <a:t>Group Activity 1: Professional Learning</a:t>
            </a:r>
            <a:endParaRPr lang="en-IE" i="1">
              <a:solidFill>
                <a:schemeClr val="accent3">
                  <a:lumMod val="50000"/>
                </a:schemeClr>
              </a:solidFill>
            </a:endParaRPr>
          </a:p>
        </p:txBody>
      </p:sp>
      <p:sp>
        <p:nvSpPr>
          <p:cNvPr id="3" name="Content Placeholder 2"/>
          <p:cNvSpPr>
            <a:spLocks noGrp="1"/>
          </p:cNvSpPr>
          <p:nvPr>
            <p:ph idx="1"/>
          </p:nvPr>
        </p:nvSpPr>
        <p:spPr>
          <a:xfrm>
            <a:off x="457200" y="1531045"/>
            <a:ext cx="8229600" cy="4638022"/>
          </a:xfrm>
        </p:spPr>
        <p:txBody>
          <a:bodyPr vert="horz" lIns="91440" tIns="45720" rIns="91440" bIns="45720" rtlCol="0" anchor="t">
            <a:normAutofit/>
          </a:bodyPr>
          <a:lstStyle/>
          <a:p>
            <a:pPr marL="0" indent="0">
              <a:buSzPct val="100000"/>
              <a:buNone/>
            </a:pPr>
            <a:r>
              <a:rPr lang="en-IE" sz="4000">
                <a:solidFill>
                  <a:schemeClr val="tx2"/>
                </a:solidFill>
                <a:cs typeface="Calibri"/>
              </a:rPr>
              <a:t>A. Think, Pair and Share:</a:t>
            </a:r>
            <a:endParaRPr lang="en-IE">
              <a:solidFill>
                <a:schemeClr val="tx2"/>
              </a:solidFill>
              <a:cs typeface="Calibri"/>
            </a:endParaRPr>
          </a:p>
          <a:p>
            <a:pPr marL="0" indent="0">
              <a:buSzPct val="100000"/>
              <a:buNone/>
            </a:pPr>
            <a:endParaRPr lang="en-IE" sz="2400">
              <a:solidFill>
                <a:schemeClr val="tx2"/>
              </a:solidFill>
              <a:cs typeface="Calibri"/>
            </a:endParaRPr>
          </a:p>
          <a:p>
            <a:pPr marL="0" indent="0" algn="ctr">
              <a:buSzPct val="100000"/>
              <a:buNone/>
            </a:pPr>
            <a:r>
              <a:rPr lang="en-IE" sz="4400" b="1">
                <a:solidFill>
                  <a:schemeClr val="tx2"/>
                </a:solidFill>
                <a:cs typeface="Calibri"/>
              </a:rPr>
              <a:t>What does professional learning look like in our context?</a:t>
            </a:r>
          </a:p>
        </p:txBody>
      </p:sp>
      <p:sp>
        <p:nvSpPr>
          <p:cNvPr id="4" name="AutoShape 2" descr="Image result for question mark speech bubb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027" name="Picture 3" descr="\\ttcfps1\UsersHome$\cmellon\My Documents\Research\chat-icon-color-speech-bubbles-in-conversation-vector-22997183.jpg"/>
          <p:cNvPicPr>
            <a:picLocks noChangeAspect="1" noChangeArrowheads="1"/>
          </p:cNvPicPr>
          <p:nvPr/>
        </p:nvPicPr>
        <p:blipFill rotWithShape="1">
          <a:blip r:embed="rId3">
            <a:extLst>
              <a:ext uri="{28A0092B-C50C-407E-A947-70E740481C1C}">
                <a14:useLocalDpi xmlns:a14="http://schemas.microsoft.com/office/drawing/2010/main" val="0"/>
              </a:ext>
            </a:extLst>
          </a:blip>
          <a:srcRect l="5028" t="14359" r="1926" b="15077"/>
          <a:stretch/>
        </p:blipFill>
        <p:spPr bwMode="auto">
          <a:xfrm>
            <a:off x="8009679" y="578512"/>
            <a:ext cx="894051" cy="9534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a:clrChange>
              <a:clrFrom>
                <a:srgbClr val="F4F4F4"/>
              </a:clrFrom>
              <a:clrTo>
                <a:srgbClr val="F4F4F4">
                  <a:alpha val="0"/>
                </a:srgbClr>
              </a:clrTo>
            </a:clrChange>
          </a:blip>
          <a:srcRect r="43885"/>
          <a:stretch/>
        </p:blipFill>
        <p:spPr>
          <a:xfrm>
            <a:off x="6967958" y="6175513"/>
            <a:ext cx="2083443" cy="520263"/>
          </a:xfrm>
          <a:prstGeom prst="rect">
            <a:avLst/>
          </a:prstGeom>
        </p:spPr>
      </p:pic>
    </p:spTree>
    <p:extLst>
      <p:ext uri="{BB962C8B-B14F-4D97-AF65-F5344CB8AC3E}">
        <p14:creationId xmlns:p14="http://schemas.microsoft.com/office/powerpoint/2010/main" val="2639842779"/>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seq concurrent="1" nextAc="seek">
              <p:cTn id="3" dur="indefinite" nodeType="mainSeq"/>
              <p:prevCondLst>
                <p:cond evt="onPrev" delay="0">
                  <p:tgtEl>
                    <p:sldTgt/>
                  </p:tgtEl>
                </p:cond>
              </p:prevCondLst>
              <p:nextCondLst>
                <p:cond evt="onNext" delay="0">
                  <p:tgtEl>
                    <p:sldTgt/>
                  </p:tgtEl>
                </p:cond>
              </p:nextCondLst>
            </p:seq>
            <p:seq concurrent="1" nextAc="seek">
              <p:cTn id="4"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5548-787D-41BE-936A-7D1AE9685112}"/>
              </a:ext>
            </a:extLst>
          </p:cNvPr>
          <p:cNvSpPr>
            <a:spLocks noGrp="1"/>
          </p:cNvSpPr>
          <p:nvPr>
            <p:ph type="title"/>
          </p:nvPr>
        </p:nvSpPr>
        <p:spPr>
          <a:xfrm>
            <a:off x="457200" y="521167"/>
            <a:ext cx="8229600" cy="896471"/>
          </a:xfrm>
        </p:spPr>
        <p:txBody>
          <a:bodyPr/>
          <a:lstStyle/>
          <a:p>
            <a:r>
              <a:rPr lang="en-IE">
                <a:solidFill>
                  <a:schemeClr val="accent3">
                    <a:lumMod val="50000"/>
                  </a:schemeClr>
                </a:solidFill>
                <a:ea typeface="+mj-lt"/>
                <a:cs typeface="+mj-lt"/>
              </a:rPr>
              <a:t>Group Activity 1: Professional Learning</a:t>
            </a:r>
            <a:endParaRPr lang="en-IE" b="0">
              <a:solidFill>
                <a:schemeClr val="accent3">
                  <a:lumMod val="50000"/>
                </a:schemeClr>
              </a:solidFill>
              <a:ea typeface="+mj-lt"/>
              <a:cs typeface="+mj-lt"/>
            </a:endParaRPr>
          </a:p>
          <a:p>
            <a:endParaRPr lang="en-US">
              <a:cs typeface="Calibri"/>
            </a:endParaRPr>
          </a:p>
        </p:txBody>
      </p:sp>
      <p:sp>
        <p:nvSpPr>
          <p:cNvPr id="3" name="Content Placeholder 2">
            <a:extLst>
              <a:ext uri="{FF2B5EF4-FFF2-40B4-BE49-F238E27FC236}">
                <a16:creationId xmlns:a16="http://schemas.microsoft.com/office/drawing/2014/main" id="{F37100E4-CC37-4734-B8B4-35674908F43C}"/>
              </a:ext>
            </a:extLst>
          </p:cNvPr>
          <p:cNvSpPr>
            <a:spLocks noGrp="1"/>
          </p:cNvSpPr>
          <p:nvPr>
            <p:ph idx="1"/>
          </p:nvPr>
        </p:nvSpPr>
        <p:spPr>
          <a:xfrm>
            <a:off x="457200" y="1207995"/>
            <a:ext cx="8352864" cy="4918168"/>
          </a:xfrm>
        </p:spPr>
        <p:txBody>
          <a:bodyPr vert="horz" lIns="91440" tIns="45720" rIns="91440" bIns="45720" rtlCol="0" anchor="t">
            <a:normAutofit/>
          </a:bodyPr>
          <a:lstStyle/>
          <a:p>
            <a:pPr marL="0" indent="0">
              <a:lnSpc>
                <a:spcPct val="150000"/>
              </a:lnSpc>
              <a:buNone/>
            </a:pPr>
            <a:r>
              <a:rPr lang="en-IE" sz="4000">
                <a:solidFill>
                  <a:schemeClr val="tx2"/>
                </a:solidFill>
                <a:ea typeface="+mn-lt"/>
                <a:cs typeface="+mn-lt"/>
              </a:rPr>
              <a:t>B. Group Discussion</a:t>
            </a:r>
            <a:endParaRPr lang="en-US">
              <a:solidFill>
                <a:schemeClr val="tx2"/>
              </a:solidFill>
              <a:cs typeface="Calibri"/>
            </a:endParaRPr>
          </a:p>
          <a:p>
            <a:pPr marL="0" indent="0" algn="ctr">
              <a:buNone/>
            </a:pPr>
            <a:r>
              <a:rPr lang="en-IE" sz="4400" b="1">
                <a:solidFill>
                  <a:schemeClr val="tx2"/>
                </a:solidFill>
                <a:ea typeface="+mn-lt"/>
                <a:cs typeface="+mn-lt"/>
              </a:rPr>
              <a:t>How can we as school leaders continue to support meaningful professional learning?</a:t>
            </a:r>
            <a:endParaRPr lang="en-US" sz="4400" b="1">
              <a:solidFill>
                <a:schemeClr val="tx2"/>
              </a:solidFill>
              <a:ea typeface="+mn-lt"/>
              <a:cs typeface="+mn-lt"/>
            </a:endParaRPr>
          </a:p>
          <a:p>
            <a:endParaRPr lang="en-US" b="1">
              <a:cs typeface="Calibri"/>
            </a:endParaRPr>
          </a:p>
        </p:txBody>
      </p:sp>
      <p:sp>
        <p:nvSpPr>
          <p:cNvPr id="4" name="Rounded Rectangle 6">
            <a:extLst>
              <a:ext uri="{FF2B5EF4-FFF2-40B4-BE49-F238E27FC236}">
                <a16:creationId xmlns:a16="http://schemas.microsoft.com/office/drawing/2014/main" id="{BA40C0CE-2CAF-4AD4-909A-B87C78E4900C}"/>
              </a:ext>
            </a:extLst>
          </p:cNvPr>
          <p:cNvSpPr/>
          <p:nvPr/>
        </p:nvSpPr>
        <p:spPr>
          <a:xfrm>
            <a:off x="1204207" y="4785172"/>
            <a:ext cx="6723247" cy="112005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IE" sz="3200" b="1">
                <a:solidFill>
                  <a:schemeClr val="tx1"/>
                </a:solidFill>
                <a:ea typeface="+mn-lt"/>
                <a:cs typeface="+mn-lt"/>
              </a:rPr>
              <a:t>  Feedback via menti.com </a:t>
            </a:r>
            <a:endParaRPr lang="en-US" sz="4400">
              <a:solidFill>
                <a:schemeClr val="tx1"/>
              </a:solidFill>
              <a:ea typeface="+mn-lt"/>
              <a:cs typeface="+mn-lt"/>
            </a:endParaRPr>
          </a:p>
          <a:p>
            <a:pPr algn="ctr"/>
            <a:r>
              <a:rPr lang="en-IE" sz="3200" b="1">
                <a:solidFill>
                  <a:schemeClr val="tx1"/>
                </a:solidFill>
                <a:ea typeface="+mn-lt"/>
                <a:cs typeface="+mn-lt"/>
              </a:rPr>
              <a:t>code: </a:t>
            </a:r>
            <a:r>
              <a:rPr lang="en-IE" sz="4400" b="1">
                <a:solidFill>
                  <a:schemeClr val="tx1"/>
                </a:solidFill>
                <a:ea typeface="+mn-lt"/>
                <a:cs typeface="+mn-lt"/>
              </a:rPr>
              <a:t>84 08 32</a:t>
            </a:r>
            <a:endParaRPr lang="en-US" sz="4400">
              <a:solidFill>
                <a:schemeClr val="tx1"/>
              </a:solidFill>
              <a:ea typeface="+mn-lt"/>
              <a:cs typeface="+mn-lt"/>
            </a:endParaRPr>
          </a:p>
        </p:txBody>
      </p:sp>
      <p:pic>
        <p:nvPicPr>
          <p:cNvPr id="6" name="Picture 3" descr="\\ttcfps1\UsersHome$\cmellon\My Documents\Research\chat-icon-color-speech-bubbles-in-conversation-vector-22997183.jpg">
            <a:extLst>
              <a:ext uri="{FF2B5EF4-FFF2-40B4-BE49-F238E27FC236}">
                <a16:creationId xmlns:a16="http://schemas.microsoft.com/office/drawing/2014/main" id="{8D113626-3BDD-466B-9823-34C0B5E196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28" t="14359" r="1926" b="15077"/>
          <a:stretch/>
        </p:blipFill>
        <p:spPr bwMode="auto">
          <a:xfrm>
            <a:off x="8009679" y="578512"/>
            <a:ext cx="894051" cy="95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237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075" y="274638"/>
            <a:ext cx="8229600" cy="1143000"/>
          </a:xfrm>
        </p:spPr>
        <p:txBody>
          <a:bodyPr>
            <a:normAutofit/>
          </a:bodyPr>
          <a:lstStyle/>
          <a:p>
            <a:r>
              <a:rPr lang="en-IE" err="1">
                <a:solidFill>
                  <a:schemeClr val="accent3">
                    <a:lumMod val="50000"/>
                  </a:schemeClr>
                </a:solidFill>
              </a:rPr>
              <a:t>Cosán</a:t>
            </a:r>
            <a:r>
              <a:rPr lang="en-IE">
                <a:solidFill>
                  <a:schemeClr val="accent3">
                    <a:lumMod val="50000"/>
                  </a:schemeClr>
                </a:solidFill>
              </a:rPr>
              <a:t> Development Process </a:t>
            </a:r>
          </a:p>
        </p:txBody>
      </p:sp>
      <p:sp>
        <p:nvSpPr>
          <p:cNvPr id="3" name="Content Placeholder 2"/>
          <p:cNvSpPr>
            <a:spLocks noGrp="1"/>
          </p:cNvSpPr>
          <p:nvPr>
            <p:ph idx="1"/>
          </p:nvPr>
        </p:nvSpPr>
        <p:spPr>
          <a:xfrm>
            <a:off x="457200" y="1586948"/>
            <a:ext cx="8395252" cy="4681330"/>
          </a:xfrm>
        </p:spPr>
        <p:txBody>
          <a:bodyPr>
            <a:normAutofit/>
          </a:bodyPr>
          <a:lstStyle/>
          <a:p>
            <a:r>
              <a:rPr lang="en-IE" sz="3600">
                <a:solidFill>
                  <a:schemeClr val="tx2"/>
                </a:solidFill>
              </a:rPr>
              <a:t>Evidence-based approach</a:t>
            </a:r>
          </a:p>
          <a:p>
            <a:pPr marL="0" indent="0">
              <a:buNone/>
            </a:pPr>
            <a:endParaRPr lang="en-IE">
              <a:solidFill>
                <a:schemeClr val="tx2"/>
              </a:solidFill>
            </a:endParaRPr>
          </a:p>
          <a:p>
            <a:r>
              <a:rPr lang="en-IE" sz="3600">
                <a:solidFill>
                  <a:schemeClr val="tx2"/>
                </a:solidFill>
              </a:rPr>
              <a:t>Collaborative exploration of teachers’ </a:t>
            </a:r>
            <a:r>
              <a:rPr lang="en-IE" sz="3600" b="1" u="sng">
                <a:solidFill>
                  <a:schemeClr val="accent3">
                    <a:lumMod val="75000"/>
                  </a:schemeClr>
                </a:solidFill>
              </a:rPr>
              <a:t>engagement in professional learning, and reflection on professional learning. </a:t>
            </a:r>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849547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D958-62E0-4481-9011-2E1A70DF1F45}"/>
              </a:ext>
            </a:extLst>
          </p:cNvPr>
          <p:cNvSpPr>
            <a:spLocks noGrp="1"/>
          </p:cNvSpPr>
          <p:nvPr>
            <p:ph type="title"/>
          </p:nvPr>
        </p:nvSpPr>
        <p:spPr/>
        <p:txBody>
          <a:bodyPr/>
          <a:lstStyle/>
          <a:p>
            <a:r>
              <a:rPr lang="en-US">
                <a:cs typeface="Calibri"/>
              </a:rPr>
              <a:t>Lesson No. 1 </a:t>
            </a:r>
            <a:endParaRPr lang="en-US"/>
          </a:p>
        </p:txBody>
      </p:sp>
      <p:sp>
        <p:nvSpPr>
          <p:cNvPr id="7" name="Content Placeholder 6">
            <a:extLst>
              <a:ext uri="{FF2B5EF4-FFF2-40B4-BE49-F238E27FC236}">
                <a16:creationId xmlns:a16="http://schemas.microsoft.com/office/drawing/2014/main" id="{97E0C6A0-4F90-451A-9CFA-88E4E6E1CFE8}"/>
              </a:ext>
            </a:extLst>
          </p:cNvPr>
          <p:cNvSpPr>
            <a:spLocks noGrp="1"/>
          </p:cNvSpPr>
          <p:nvPr>
            <p:ph idx="1"/>
          </p:nvPr>
        </p:nvSpPr>
        <p:spPr/>
        <p:txBody>
          <a:bodyPr vert="horz" lIns="91440" tIns="45720" rIns="91440" bIns="45720" rtlCol="0" anchor="t">
            <a:normAutofit/>
          </a:bodyPr>
          <a:lstStyle/>
          <a:p>
            <a:r>
              <a:rPr lang="en-US" sz="4400">
                <a:ea typeface="+mn-lt"/>
                <a:cs typeface="+mn-lt"/>
              </a:rPr>
              <a:t>Although </a:t>
            </a:r>
            <a:r>
              <a:rPr lang="en-US" sz="4400" err="1">
                <a:ea typeface="+mn-lt"/>
                <a:cs typeface="+mn-lt"/>
              </a:rPr>
              <a:t>Cosán</a:t>
            </a:r>
            <a:r>
              <a:rPr lang="en-US" sz="4400">
                <a:ea typeface="+mn-lt"/>
                <a:cs typeface="+mn-lt"/>
              </a:rPr>
              <a:t> acknowledges the wealth of professional learning that teachers are already engaged in – it is also about </a:t>
            </a:r>
            <a:r>
              <a:rPr lang="en-US" sz="4400" u="sng">
                <a:solidFill>
                  <a:schemeClr val="accent3"/>
                </a:solidFill>
                <a:ea typeface="+mn-lt"/>
                <a:cs typeface="+mn-lt"/>
              </a:rPr>
              <a:t>culture change</a:t>
            </a:r>
            <a:r>
              <a:rPr lang="en-US" sz="4400">
                <a:ea typeface="+mn-lt"/>
                <a:cs typeface="+mn-lt"/>
              </a:rPr>
              <a:t>, in terms of critical reflection on that learning.  </a:t>
            </a:r>
            <a:endParaRPr lang="en-US" sz="4400">
              <a:cs typeface="Calibri"/>
            </a:endParaRPr>
          </a:p>
          <a:p>
            <a:endParaRPr lang="en-US" sz="4400">
              <a:cs typeface="Calibri"/>
            </a:endParaRPr>
          </a:p>
        </p:txBody>
      </p:sp>
    </p:spTree>
    <p:extLst>
      <p:ext uri="{BB962C8B-B14F-4D97-AF65-F5344CB8AC3E}">
        <p14:creationId xmlns:p14="http://schemas.microsoft.com/office/powerpoint/2010/main" val="52840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77" y="62424"/>
            <a:ext cx="8229600" cy="627530"/>
          </a:xfrm>
        </p:spPr>
        <p:txBody>
          <a:bodyPr>
            <a:normAutofit fontScale="90000"/>
          </a:bodyPr>
          <a:lstStyle/>
          <a:p>
            <a:pPr algn="ctr"/>
            <a:r>
              <a:rPr lang="en-IE">
                <a:solidFill>
                  <a:schemeClr val="accent3">
                    <a:lumMod val="50000"/>
                  </a:schemeClr>
                </a:solidFill>
              </a:rPr>
              <a:t>Developing Reflective Cultures</a:t>
            </a:r>
          </a:p>
        </p:txBody>
      </p:sp>
      <p:graphicFrame>
        <p:nvGraphicFramePr>
          <p:cNvPr id="10" name="Content Placeholder 9"/>
          <p:cNvGraphicFramePr>
            <a:graphicFrameLocks noGrp="1"/>
          </p:cNvGraphicFramePr>
          <p:nvPr>
            <p:ph idx="1"/>
          </p:nvPr>
        </p:nvGraphicFramePr>
        <p:xfrm>
          <a:off x="2531165" y="2426300"/>
          <a:ext cx="4658139" cy="2468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p:cNvSpPr txBox="1">
            <a:spLocks/>
          </p:cNvSpPr>
          <p:nvPr/>
        </p:nvSpPr>
        <p:spPr>
          <a:xfrm>
            <a:off x="267630" y="118521"/>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FF000D"/>
                </a:solidFill>
                <a:latin typeface="+mj-lt"/>
                <a:ea typeface="+mj-ea"/>
                <a:cs typeface="+mj-cs"/>
              </a:defRPr>
            </a:lvl1pPr>
          </a:lstStyle>
          <a:p>
            <a:endParaRPr lang="en-IE" sz="4800"/>
          </a:p>
        </p:txBody>
      </p:sp>
      <p:graphicFrame>
        <p:nvGraphicFramePr>
          <p:cNvPr id="4" name="Diagram 3"/>
          <p:cNvGraphicFramePr/>
          <p:nvPr>
            <p:extLst>
              <p:ext uri="{D42A27DB-BD31-4B8C-83A1-F6EECF244321}">
                <p14:modId xmlns:p14="http://schemas.microsoft.com/office/powerpoint/2010/main" val="693345865"/>
              </p:ext>
            </p:extLst>
          </p:nvPr>
        </p:nvGraphicFramePr>
        <p:xfrm>
          <a:off x="-2023052" y="610708"/>
          <a:ext cx="12789726" cy="51431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TextBox 4"/>
          <p:cNvSpPr txBox="1"/>
          <p:nvPr/>
        </p:nvSpPr>
        <p:spPr>
          <a:xfrm>
            <a:off x="136549" y="5310162"/>
            <a:ext cx="3405925" cy="400110"/>
          </a:xfrm>
          <a:prstGeom prst="rect">
            <a:avLst/>
          </a:prstGeom>
          <a:noFill/>
        </p:spPr>
        <p:txBody>
          <a:bodyPr wrap="square" rtlCol="0" anchor="t">
            <a:spAutoFit/>
          </a:bodyPr>
          <a:lstStyle/>
          <a:p>
            <a:r>
              <a:rPr lang="en-IE" sz="2000" b="1"/>
              <a:t>(Barnett and </a:t>
            </a:r>
            <a:r>
              <a:rPr lang="en-IE" sz="2000" b="1" err="1"/>
              <a:t>O’Mahony</a:t>
            </a:r>
            <a:r>
              <a:rPr lang="en-IE" sz="2000" b="1"/>
              <a:t> 2006)</a:t>
            </a:r>
            <a:endParaRPr lang="en-IE" sz="2000" b="1">
              <a:cs typeface="Calibri"/>
            </a:endParaRPr>
          </a:p>
        </p:txBody>
      </p:sp>
    </p:spTree>
    <p:extLst>
      <p:ext uri="{BB962C8B-B14F-4D97-AF65-F5344CB8AC3E}">
        <p14:creationId xmlns:p14="http://schemas.microsoft.com/office/powerpoint/2010/main" val="3603776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8694"/>
          </a:xfrm>
        </p:spPr>
        <p:txBody>
          <a:bodyPr>
            <a:normAutofit/>
          </a:bodyPr>
          <a:lstStyle/>
          <a:p>
            <a:r>
              <a:rPr lang="en-IE">
                <a:solidFill>
                  <a:schemeClr val="accent3">
                    <a:lumMod val="50000"/>
                  </a:schemeClr>
                </a:solidFill>
              </a:rPr>
              <a:t>Case Study 1: Bray Institute of Further Education</a:t>
            </a:r>
          </a:p>
        </p:txBody>
      </p:sp>
      <p:sp>
        <p:nvSpPr>
          <p:cNvPr id="6" name="Content Placeholder 5"/>
          <p:cNvSpPr>
            <a:spLocks noGrp="1"/>
          </p:cNvSpPr>
          <p:nvPr>
            <p:ph idx="1"/>
          </p:nvPr>
        </p:nvSpPr>
        <p:spPr>
          <a:xfrm>
            <a:off x="457200" y="1954060"/>
            <a:ext cx="8229600" cy="4172103"/>
          </a:xfrm>
        </p:spPr>
        <p:txBody>
          <a:bodyPr>
            <a:noAutofit/>
          </a:bodyPr>
          <a:lstStyle/>
          <a:p>
            <a:r>
              <a:rPr lang="en-IE" sz="3200"/>
              <a:t>3 collaborative learning sessions </a:t>
            </a:r>
          </a:p>
          <a:p>
            <a:r>
              <a:rPr lang="en-IE" sz="3200"/>
              <a:t>First engagement with FESS</a:t>
            </a:r>
          </a:p>
          <a:p>
            <a:r>
              <a:rPr lang="en-IE" sz="3200"/>
              <a:t>Offered teachers a choice of different workshops</a:t>
            </a:r>
          </a:p>
          <a:p>
            <a:r>
              <a:rPr lang="en-IE" sz="3200"/>
              <a:t>Opportunity to reflect at the end using “What? So What? Now What?” model.</a:t>
            </a:r>
          </a:p>
          <a:p>
            <a:pPr marL="0" indent="0">
              <a:buNone/>
            </a:pPr>
            <a:br>
              <a:rPr lang="en-IE" sz="2400"/>
            </a:br>
            <a:br>
              <a:rPr lang="en-IE" sz="2400"/>
            </a:br>
            <a:br>
              <a:rPr lang="en-IE" sz="1400"/>
            </a:br>
            <a:br>
              <a:rPr lang="en-IE" sz="1400"/>
            </a:br>
            <a:endParaRPr lang="en-IE" sz="1400"/>
          </a:p>
        </p:txBody>
      </p:sp>
    </p:spTree>
    <p:extLst>
      <p:ext uri="{BB962C8B-B14F-4D97-AF65-F5344CB8AC3E}">
        <p14:creationId xmlns:p14="http://schemas.microsoft.com/office/powerpoint/2010/main" val="905166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solidFill>
                  <a:schemeClr val="accent3">
                    <a:lumMod val="50000"/>
                  </a:schemeClr>
                </a:solidFill>
              </a:rPr>
              <a:t>Experimentation</a:t>
            </a:r>
          </a:p>
        </p:txBody>
      </p:sp>
      <p:sp>
        <p:nvSpPr>
          <p:cNvPr id="6" name="Content Placeholder 5"/>
          <p:cNvSpPr>
            <a:spLocks noGrp="1"/>
          </p:cNvSpPr>
          <p:nvPr>
            <p:ph idx="1"/>
          </p:nvPr>
        </p:nvSpPr>
        <p:spPr>
          <a:xfrm>
            <a:off x="457200" y="1191492"/>
            <a:ext cx="8229600" cy="4934672"/>
          </a:xfrm>
        </p:spPr>
        <p:txBody>
          <a:bodyPr vert="horz" lIns="91440" tIns="45720" rIns="91440" bIns="45720" rtlCol="0" anchor="t">
            <a:noAutofit/>
          </a:bodyPr>
          <a:lstStyle/>
          <a:p>
            <a:pPr marL="0" indent="0" algn="ctr">
              <a:buNone/>
            </a:pPr>
            <a:r>
              <a:rPr lang="en-IE" sz="3600" i="1" dirty="0"/>
              <a:t>"It all went really well. People were interested and were introduced to new ways of thinking. They had to move from room to room for each workshop and this seemed to create a positive atmosphere. We had never participated in anything that way before.”</a:t>
            </a:r>
            <a:br>
              <a:rPr lang="en-IE" sz="3600" dirty="0"/>
            </a:br>
            <a:br>
              <a:rPr lang="en-IE" sz="3600" dirty="0"/>
            </a:br>
            <a:br>
              <a:rPr lang="en-IE" sz="3600" dirty="0"/>
            </a:br>
            <a:endParaRPr lang="en-IE" sz="3600" dirty="0"/>
          </a:p>
        </p:txBody>
      </p:sp>
    </p:spTree>
    <p:extLst>
      <p:ext uri="{BB962C8B-B14F-4D97-AF65-F5344CB8AC3E}">
        <p14:creationId xmlns:p14="http://schemas.microsoft.com/office/powerpoint/2010/main" val="522414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solidFill>
                  <a:schemeClr val="accent3">
                    <a:lumMod val="50000"/>
                  </a:schemeClr>
                </a:solidFill>
              </a:rPr>
              <a:t>Evidence-gathering</a:t>
            </a:r>
          </a:p>
        </p:txBody>
      </p:sp>
      <p:pic>
        <p:nvPicPr>
          <p:cNvPr id="5" name="Content Placeholder 4"/>
          <p:cNvPicPr>
            <a:picLocks noGrp="1" noChangeAspect="1"/>
          </p:cNvPicPr>
          <p:nvPr>
            <p:ph idx="1"/>
          </p:nvPr>
        </p:nvPicPr>
        <p:blipFill>
          <a:blip r:embed="rId3"/>
          <a:stretch>
            <a:fillRect/>
          </a:stretch>
        </p:blipFill>
        <p:spPr>
          <a:xfrm>
            <a:off x="969818" y="1639355"/>
            <a:ext cx="6968837" cy="3588670"/>
          </a:xfrm>
          <a:prstGeom prst="rect">
            <a:avLst/>
          </a:prstGeom>
        </p:spPr>
      </p:pic>
    </p:spTree>
    <p:extLst>
      <p:ext uri="{BB962C8B-B14F-4D97-AF65-F5344CB8AC3E}">
        <p14:creationId xmlns:p14="http://schemas.microsoft.com/office/powerpoint/2010/main" val="1774116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5543"/>
          </a:xfrm>
        </p:spPr>
        <p:txBody>
          <a:bodyPr/>
          <a:lstStyle/>
          <a:p>
            <a:r>
              <a:rPr lang="en-IE">
                <a:solidFill>
                  <a:schemeClr val="accent3">
                    <a:lumMod val="50000"/>
                  </a:schemeClr>
                </a:solidFill>
              </a:rPr>
              <a:t>Tentative, incremental steps</a:t>
            </a:r>
          </a:p>
        </p:txBody>
      </p:sp>
      <p:sp>
        <p:nvSpPr>
          <p:cNvPr id="6" name="Content Placeholder 5"/>
          <p:cNvSpPr>
            <a:spLocks noGrp="1"/>
          </p:cNvSpPr>
          <p:nvPr>
            <p:ph idx="1"/>
          </p:nvPr>
        </p:nvSpPr>
        <p:spPr>
          <a:xfrm>
            <a:off x="457200" y="1191492"/>
            <a:ext cx="8229600" cy="4934672"/>
          </a:xfrm>
        </p:spPr>
        <p:txBody>
          <a:bodyPr vert="horz" lIns="91440" tIns="45720" rIns="91440" bIns="45720" rtlCol="0" anchor="t">
            <a:noAutofit/>
          </a:bodyPr>
          <a:lstStyle/>
          <a:p>
            <a:pPr marL="0" indent="0" algn="ctr">
              <a:buNone/>
            </a:pPr>
            <a:endParaRPr lang="en-IE" sz="2800" dirty="0"/>
          </a:p>
          <a:p>
            <a:pPr marL="0" indent="0" algn="ctr">
              <a:buNone/>
            </a:pPr>
            <a:r>
              <a:rPr lang="en-IE" sz="4000" dirty="0"/>
              <a:t>“It’s a start…it was a success in terms positive engagement and participation… In terms of generating good feeling and collegiality it was a real success.”</a:t>
            </a:r>
            <a:br>
              <a:rPr lang="en-IE" sz="4000" dirty="0"/>
            </a:br>
            <a:br>
              <a:rPr lang="en-IE" sz="4000" dirty="0"/>
            </a:br>
            <a:endParaRPr lang="en-IE" sz="4000" dirty="0"/>
          </a:p>
        </p:txBody>
      </p:sp>
    </p:spTree>
    <p:extLst>
      <p:ext uri="{BB962C8B-B14F-4D97-AF65-F5344CB8AC3E}">
        <p14:creationId xmlns:p14="http://schemas.microsoft.com/office/powerpoint/2010/main" val="345165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solidFill>
                  <a:schemeClr val="accent3">
                    <a:lumMod val="50000"/>
                  </a:schemeClr>
                </a:solidFill>
              </a:rPr>
              <a:t>Case Study 2: </a:t>
            </a:r>
            <a:r>
              <a:rPr lang="en-IE" err="1">
                <a:solidFill>
                  <a:schemeClr val="accent3">
                    <a:lumMod val="50000"/>
                  </a:schemeClr>
                </a:solidFill>
              </a:rPr>
              <a:t>Athy</a:t>
            </a:r>
            <a:r>
              <a:rPr lang="en-IE">
                <a:solidFill>
                  <a:schemeClr val="accent3">
                    <a:lumMod val="50000"/>
                  </a:schemeClr>
                </a:solidFill>
              </a:rPr>
              <a:t> College</a:t>
            </a:r>
          </a:p>
        </p:txBody>
      </p:sp>
      <p:pic>
        <p:nvPicPr>
          <p:cNvPr id="4" name="Content Placeholder 3"/>
          <p:cNvPicPr>
            <a:picLocks noChangeAspect="1"/>
          </p:cNvPicPr>
          <p:nvPr/>
        </p:nvPicPr>
        <p:blipFill>
          <a:blip r:embed="rId3"/>
          <a:stretch>
            <a:fillRect/>
          </a:stretch>
        </p:blipFill>
        <p:spPr>
          <a:xfrm>
            <a:off x="1316182" y="1600199"/>
            <a:ext cx="6622473" cy="4260273"/>
          </a:xfrm>
          <a:prstGeom prst="rect">
            <a:avLst/>
          </a:prstGeom>
        </p:spPr>
      </p:pic>
    </p:spTree>
    <p:extLst>
      <p:ext uri="{BB962C8B-B14F-4D97-AF65-F5344CB8AC3E}">
        <p14:creationId xmlns:p14="http://schemas.microsoft.com/office/powerpoint/2010/main" val="2763365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solidFill>
                  <a:schemeClr val="accent3">
                    <a:lumMod val="50000"/>
                  </a:schemeClr>
                </a:solidFill>
              </a:rPr>
              <a:t>Shared Learning and Reflection</a:t>
            </a:r>
          </a:p>
        </p:txBody>
      </p:sp>
      <p:pic>
        <p:nvPicPr>
          <p:cNvPr id="5" name="Content Placeholder 4"/>
          <p:cNvPicPr>
            <a:picLocks noGrp="1" noChangeAspect="1"/>
          </p:cNvPicPr>
          <p:nvPr>
            <p:ph idx="1"/>
          </p:nvPr>
        </p:nvPicPr>
        <p:blipFill>
          <a:blip r:embed="rId3"/>
          <a:stretch>
            <a:fillRect/>
          </a:stretch>
        </p:blipFill>
        <p:spPr>
          <a:xfrm>
            <a:off x="0" y="1198418"/>
            <a:ext cx="9144000" cy="5659582"/>
          </a:xfrm>
          <a:prstGeom prst="rect">
            <a:avLst/>
          </a:prstGeom>
        </p:spPr>
      </p:pic>
    </p:spTree>
    <p:extLst>
      <p:ext uri="{BB962C8B-B14F-4D97-AF65-F5344CB8AC3E}">
        <p14:creationId xmlns:p14="http://schemas.microsoft.com/office/powerpoint/2010/main" val="130797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a:solidFill>
                  <a:schemeClr val="accent3">
                    <a:lumMod val="50000"/>
                  </a:schemeClr>
                </a:solidFill>
              </a:rPr>
              <a:t>Supporting teachers in reflecting</a:t>
            </a:r>
          </a:p>
        </p:txBody>
      </p:sp>
      <p:pic>
        <p:nvPicPr>
          <p:cNvPr id="4" name="Content Placeholder 3"/>
          <p:cNvPicPr>
            <a:picLocks noGrp="1"/>
          </p:cNvPicPr>
          <p:nvPr>
            <p:ph idx="1"/>
          </p:nvPr>
        </p:nvPicPr>
        <p:blipFill>
          <a:blip r:embed="rId3"/>
          <a:stretch>
            <a:fillRect/>
          </a:stretch>
        </p:blipFill>
        <p:spPr>
          <a:xfrm>
            <a:off x="934932" y="1417638"/>
            <a:ext cx="3415256" cy="3857172"/>
          </a:xfrm>
          <a:prstGeom prst="rect">
            <a:avLst/>
          </a:prstGeom>
          <a:ln>
            <a:solidFill>
              <a:schemeClr val="accent1"/>
            </a:solidFill>
          </a:ln>
          <a:effectLst>
            <a:outerShdw blurRad="50800" dist="38100" dir="16200000" rotWithShape="0">
              <a:prstClr val="black">
                <a:alpha val="40000"/>
              </a:prstClr>
            </a:outerShdw>
          </a:effectLst>
        </p:spPr>
      </p:pic>
      <p:pic>
        <p:nvPicPr>
          <p:cNvPr id="5" name="Picture 4"/>
          <p:cNvPicPr/>
          <p:nvPr/>
        </p:nvPicPr>
        <p:blipFill>
          <a:blip r:embed="rId4"/>
          <a:stretch>
            <a:fillRect/>
          </a:stretch>
        </p:blipFill>
        <p:spPr>
          <a:xfrm>
            <a:off x="4130936" y="2560638"/>
            <a:ext cx="3707130" cy="4001634"/>
          </a:xfrm>
          <a:prstGeom prst="rect">
            <a:avLst/>
          </a:prstGeom>
          <a:ln>
            <a:solidFill>
              <a:schemeClr val="accent1"/>
            </a:solidFill>
          </a:ln>
          <a:effectLst>
            <a:outerShdw blurRad="50800" dist="38100" dir="5400000" algn="t" rotWithShape="0">
              <a:prstClr val="black">
                <a:alpha val="40000"/>
              </a:prstClr>
            </a:outerShdw>
          </a:effectLst>
        </p:spPr>
      </p:pic>
      <p:pic>
        <p:nvPicPr>
          <p:cNvPr id="6" name="Picture 5"/>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38439" y="5748423"/>
            <a:ext cx="906765" cy="980486"/>
          </a:xfrm>
          <a:prstGeom prst="rect">
            <a:avLst/>
          </a:prstGeom>
        </p:spPr>
      </p:pic>
    </p:spTree>
    <p:extLst>
      <p:ext uri="{BB962C8B-B14F-4D97-AF65-F5344CB8AC3E}">
        <p14:creationId xmlns:p14="http://schemas.microsoft.com/office/powerpoint/2010/main" val="3970568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pdst.ie/sites/default/files/large_PP_Guidelines_Cover_Pic_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4" y="377825"/>
            <a:ext cx="1936461" cy="27635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144982" y="762000"/>
            <a:ext cx="2812473" cy="5632311"/>
          </a:xfrm>
          <a:prstGeom prst="rect">
            <a:avLst/>
          </a:prstGeom>
        </p:spPr>
        <p:txBody>
          <a:bodyPr wrap="square">
            <a:spAutoFit/>
          </a:bodyPr>
          <a:lstStyle/>
          <a:p>
            <a:pPr>
              <a:spcBef>
                <a:spcPct val="0"/>
              </a:spcBef>
            </a:pPr>
            <a:endParaRPr lang="en-IE" sz="4000" b="1">
              <a:solidFill>
                <a:schemeClr val="accent1"/>
              </a:solidFill>
            </a:endParaRPr>
          </a:p>
          <a:p>
            <a:pPr>
              <a:spcBef>
                <a:spcPct val="0"/>
              </a:spcBef>
            </a:pPr>
            <a:endParaRPr lang="en-IE" sz="4000" b="1">
              <a:solidFill>
                <a:schemeClr val="accent1"/>
              </a:solidFill>
            </a:endParaRPr>
          </a:p>
          <a:p>
            <a:pPr>
              <a:spcBef>
                <a:spcPct val="0"/>
              </a:spcBef>
            </a:pPr>
            <a:endParaRPr lang="en-IE" sz="4000" b="1">
              <a:solidFill>
                <a:schemeClr val="accent1"/>
              </a:solidFill>
            </a:endParaRPr>
          </a:p>
          <a:p>
            <a:pPr>
              <a:spcBef>
                <a:spcPct val="0"/>
              </a:spcBef>
            </a:pPr>
            <a:endParaRPr lang="en-IE" sz="4000" b="1">
              <a:solidFill>
                <a:schemeClr val="accent1"/>
              </a:solidFill>
            </a:endParaRPr>
          </a:p>
          <a:p>
            <a:pPr>
              <a:spcBef>
                <a:spcPct val="0"/>
              </a:spcBef>
            </a:pPr>
            <a:r>
              <a:rPr lang="en-IE" sz="4000" b="1">
                <a:solidFill>
                  <a:schemeClr val="accent1"/>
                </a:solidFill>
              </a:rPr>
              <a:t>Reflection:</a:t>
            </a:r>
          </a:p>
          <a:p>
            <a:pPr>
              <a:spcBef>
                <a:spcPct val="0"/>
              </a:spcBef>
            </a:pPr>
            <a:r>
              <a:rPr lang="en-IE" sz="4000" b="1">
                <a:solidFill>
                  <a:schemeClr val="accent1"/>
                </a:solidFill>
              </a:rPr>
              <a:t>Common Ground in a Crowded Space?</a:t>
            </a:r>
          </a:p>
        </p:txBody>
      </p:sp>
      <p:sp>
        <p:nvSpPr>
          <p:cNvPr id="10" name="AutoShape 6" descr="Image result for droich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Image result for droichead"/>
          <p:cNvSpPr>
            <a:spLocks noChangeAspect="1" noChangeArrowheads="1"/>
          </p:cNvSpPr>
          <p:nvPr/>
        </p:nvSpPr>
        <p:spPr bwMode="auto">
          <a:xfrm>
            <a:off x="965200" y="12080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3" name="Picture 12"/>
          <p:cNvPicPr>
            <a:picLocks noChangeAspect="1"/>
          </p:cNvPicPr>
          <p:nvPr/>
        </p:nvPicPr>
        <p:blipFill>
          <a:blip r:embed="rId4"/>
          <a:stretch>
            <a:fillRect/>
          </a:stretch>
        </p:blipFill>
        <p:spPr>
          <a:xfrm>
            <a:off x="3144982" y="566091"/>
            <a:ext cx="2243393" cy="2575324"/>
          </a:xfrm>
          <a:prstGeom prst="rect">
            <a:avLst/>
          </a:prstGeom>
        </p:spPr>
      </p:pic>
      <p:pic>
        <p:nvPicPr>
          <p:cNvPr id="14" name="Picture 13"/>
          <p:cNvPicPr>
            <a:picLocks noChangeAspect="1"/>
          </p:cNvPicPr>
          <p:nvPr/>
        </p:nvPicPr>
        <p:blipFill>
          <a:blip r:embed="rId5"/>
          <a:stretch>
            <a:fillRect/>
          </a:stretch>
        </p:blipFill>
        <p:spPr>
          <a:xfrm>
            <a:off x="154585" y="3412622"/>
            <a:ext cx="2748980" cy="2638028"/>
          </a:xfrm>
          <a:prstGeom prst="rect">
            <a:avLst/>
          </a:prstGeom>
        </p:spPr>
      </p:pic>
      <p:pic>
        <p:nvPicPr>
          <p:cNvPr id="2" name="Picture 1"/>
          <p:cNvPicPr>
            <a:picLocks noChangeAspect="1"/>
          </p:cNvPicPr>
          <p:nvPr/>
        </p:nvPicPr>
        <p:blipFill>
          <a:blip r:embed="rId6"/>
          <a:stretch>
            <a:fillRect/>
          </a:stretch>
        </p:blipFill>
        <p:spPr>
          <a:xfrm>
            <a:off x="6540388" y="3412622"/>
            <a:ext cx="2243393" cy="2812473"/>
          </a:xfrm>
          <a:prstGeom prst="rect">
            <a:avLst/>
          </a:prstGeom>
        </p:spPr>
      </p:pic>
      <p:pic>
        <p:nvPicPr>
          <p:cNvPr id="3" name="Picture 2"/>
          <p:cNvPicPr>
            <a:picLocks noChangeAspect="1"/>
          </p:cNvPicPr>
          <p:nvPr/>
        </p:nvPicPr>
        <p:blipFill>
          <a:blip r:embed="rId7"/>
          <a:stretch>
            <a:fillRect/>
          </a:stretch>
        </p:blipFill>
        <p:spPr>
          <a:xfrm>
            <a:off x="6540388" y="160338"/>
            <a:ext cx="2287555" cy="2721407"/>
          </a:xfrm>
          <a:prstGeom prst="rect">
            <a:avLst/>
          </a:prstGeom>
        </p:spPr>
      </p:pic>
    </p:spTree>
    <p:extLst>
      <p:ext uri="{BB962C8B-B14F-4D97-AF65-F5344CB8AC3E}">
        <p14:creationId xmlns:p14="http://schemas.microsoft.com/office/powerpoint/2010/main" val="1651431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i="1">
                <a:solidFill>
                  <a:schemeClr val="accent3">
                    <a:lumMod val="50000"/>
                  </a:schemeClr>
                </a:solidFill>
              </a:rPr>
              <a:t>Reflective Tools</a:t>
            </a:r>
            <a:endParaRPr lang="en-IE">
              <a:solidFill>
                <a:schemeClr val="accent3">
                  <a:lumMod val="50000"/>
                </a:schemeClr>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37882647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p:cNvSpPr txBox="1"/>
          <p:nvPr/>
        </p:nvSpPr>
        <p:spPr>
          <a:xfrm>
            <a:off x="702365" y="1417638"/>
            <a:ext cx="1232452" cy="369332"/>
          </a:xfrm>
          <a:prstGeom prst="rect">
            <a:avLst/>
          </a:prstGeom>
          <a:noFill/>
        </p:spPr>
        <p:txBody>
          <a:bodyPr wrap="square" rtlCol="0">
            <a:spAutoFit/>
          </a:bodyPr>
          <a:lstStyle/>
          <a:p>
            <a:endParaRPr lang="en-IE"/>
          </a:p>
        </p:txBody>
      </p:sp>
    </p:spTree>
    <p:extLst>
      <p:ext uri="{BB962C8B-B14F-4D97-AF65-F5344CB8AC3E}">
        <p14:creationId xmlns:p14="http://schemas.microsoft.com/office/powerpoint/2010/main" val="1776939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220" y="118521"/>
            <a:ext cx="7192828" cy="1143000"/>
          </a:xfrm>
        </p:spPr>
        <p:txBody>
          <a:bodyPr/>
          <a:lstStyle/>
          <a:p>
            <a:pPr algn="ctr"/>
            <a:r>
              <a:rPr lang="en-IE" i="1">
                <a:solidFill>
                  <a:schemeClr val="accent3">
                    <a:lumMod val="50000"/>
                  </a:schemeClr>
                </a:solidFill>
              </a:rPr>
              <a:t>Reflective Tools</a:t>
            </a:r>
            <a:endParaRPr lang="en-IE">
              <a:solidFill>
                <a:schemeClr val="accent3">
                  <a:lumMod val="50000"/>
                </a:schemeClr>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065708216"/>
              </p:ext>
            </p:extLst>
          </p:nvPr>
        </p:nvGraphicFramePr>
        <p:xfrm>
          <a:off x="2531165" y="2426300"/>
          <a:ext cx="4658139" cy="2468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p:cNvSpPr txBox="1">
            <a:spLocks/>
          </p:cNvSpPr>
          <p:nvPr/>
        </p:nvSpPr>
        <p:spPr>
          <a:xfrm>
            <a:off x="267630" y="118521"/>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FF000D"/>
                </a:solidFill>
                <a:latin typeface="+mj-lt"/>
                <a:ea typeface="+mj-ea"/>
                <a:cs typeface="+mj-cs"/>
              </a:defRPr>
            </a:lvl1pPr>
          </a:lstStyle>
          <a:p>
            <a:endParaRPr lang="en-IE" sz="4800"/>
          </a:p>
        </p:txBody>
      </p:sp>
      <p:sp>
        <p:nvSpPr>
          <p:cNvPr id="4" name="TextBox 3"/>
          <p:cNvSpPr txBox="1"/>
          <p:nvPr/>
        </p:nvSpPr>
        <p:spPr>
          <a:xfrm>
            <a:off x="2411804" y="1452570"/>
            <a:ext cx="2222972" cy="461665"/>
          </a:xfrm>
          <a:prstGeom prst="rect">
            <a:avLst/>
          </a:prstGeom>
          <a:noFill/>
        </p:spPr>
        <p:txBody>
          <a:bodyPr wrap="square" rtlCol="0">
            <a:spAutoFit/>
          </a:bodyPr>
          <a:lstStyle/>
          <a:p>
            <a:r>
              <a:rPr lang="en-IE" sz="2400" i="1"/>
              <a:t>Digital - Physical</a:t>
            </a:r>
          </a:p>
        </p:txBody>
      </p:sp>
      <p:graphicFrame>
        <p:nvGraphicFramePr>
          <p:cNvPr id="5" name="Diagram 4"/>
          <p:cNvGraphicFramePr/>
          <p:nvPr>
            <p:extLst>
              <p:ext uri="{D42A27DB-BD31-4B8C-83A1-F6EECF244321}">
                <p14:modId xmlns:p14="http://schemas.microsoft.com/office/powerpoint/2010/main" val="3172791179"/>
              </p:ext>
            </p:extLst>
          </p:nvPr>
        </p:nvGraphicFramePr>
        <p:xfrm>
          <a:off x="450058" y="1911850"/>
          <a:ext cx="6096000" cy="351995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ounded Rectangle 5"/>
          <p:cNvSpPr/>
          <p:nvPr/>
        </p:nvSpPr>
        <p:spPr>
          <a:xfrm>
            <a:off x="450057" y="1385280"/>
            <a:ext cx="6096001" cy="4276579"/>
          </a:xfrm>
          <a:prstGeom prst="roundRect">
            <a:avLst/>
          </a:prstGeom>
          <a:noFill/>
          <a:ln w="57150">
            <a:solidFill>
              <a:schemeClr val="accent4">
                <a:lumMod val="7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15" name="Line Callout 1 14"/>
          <p:cNvSpPr/>
          <p:nvPr/>
        </p:nvSpPr>
        <p:spPr>
          <a:xfrm>
            <a:off x="6546058" y="566261"/>
            <a:ext cx="2380262" cy="819019"/>
          </a:xfrm>
          <a:prstGeom prst="borderCallout1">
            <a:avLst>
              <a:gd name="adj1" fmla="val 100520"/>
              <a:gd name="adj2" fmla="val 40542"/>
              <a:gd name="adj3" fmla="val 163318"/>
              <a:gd name="adj4" fmla="val -287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E" sz="2500" i="1"/>
              <a:t>Portfolio-based Learning</a:t>
            </a:r>
          </a:p>
        </p:txBody>
      </p:sp>
      <p:sp>
        <p:nvSpPr>
          <p:cNvPr id="3" name="AutoShape 2" descr="Image result for everno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028" name="Picture 4" descr="Image result for evernot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13734" y="1914235"/>
            <a:ext cx="827086" cy="8270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one not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41514" y="2875869"/>
            <a:ext cx="771525" cy="771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trello"/>
          <p:cNvPicPr>
            <a:picLocks noChangeAspect="1" noChangeArrowheads="1"/>
          </p:cNvPicPr>
          <p:nvPr/>
        </p:nvPicPr>
        <p:blipFill rotWithShape="1">
          <a:blip r:embed="rId15">
            <a:extLst>
              <a:ext uri="{28A0092B-C50C-407E-A947-70E740481C1C}">
                <a14:useLocalDpi xmlns:a14="http://schemas.microsoft.com/office/drawing/2010/main" val="0"/>
              </a:ext>
            </a:extLst>
          </a:blip>
          <a:srcRect l="24347" t="13369" r="22110" b="56834"/>
          <a:stretch/>
        </p:blipFill>
        <p:spPr bwMode="auto">
          <a:xfrm>
            <a:off x="7304539" y="3835240"/>
            <a:ext cx="1606758" cy="5029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enzu"/>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80685" y="4584971"/>
            <a:ext cx="846838" cy="84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58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a:bodyPr>
          <a:lstStyle/>
          <a:p>
            <a:r>
              <a:rPr lang="en-IE" sz="3200" i="1">
                <a:solidFill>
                  <a:schemeClr val="bg1"/>
                </a:solidFill>
              </a:rPr>
              <a:t>Group Activity 2</a:t>
            </a:r>
            <a:br>
              <a:rPr lang="en-IE" sz="3200" i="1">
                <a:solidFill>
                  <a:schemeClr val="bg1"/>
                </a:solidFill>
              </a:rPr>
            </a:br>
            <a:endParaRPr lang="en-IE" sz="3200" i="1">
              <a:solidFill>
                <a:schemeClr val="bg1"/>
              </a:solidFill>
              <a:cs typeface="Calibri"/>
            </a:endParaRPr>
          </a:p>
        </p:txBody>
      </p:sp>
      <p:sp>
        <p:nvSpPr>
          <p:cNvPr id="3" name="TextBox 2"/>
          <p:cNvSpPr txBox="1"/>
          <p:nvPr/>
        </p:nvSpPr>
        <p:spPr>
          <a:xfrm>
            <a:off x="4021282" y="5069941"/>
            <a:ext cx="4925291" cy="1200329"/>
          </a:xfrm>
          <a:prstGeom prst="rect">
            <a:avLst/>
          </a:prstGeom>
          <a:noFill/>
        </p:spPr>
        <p:txBody>
          <a:bodyPr wrap="square" rtlCol="0" anchor="t">
            <a:spAutoFit/>
          </a:bodyPr>
          <a:lstStyle/>
          <a:p>
            <a:r>
              <a:rPr lang="en-IE">
                <a:solidFill>
                  <a:schemeClr val="bg1">
                    <a:lumMod val="50000"/>
                  </a:schemeClr>
                </a:solidFill>
              </a:rPr>
              <a:t>Barry Kenny</a:t>
            </a:r>
            <a:endParaRPr lang="en-US">
              <a:solidFill>
                <a:schemeClr val="bg1">
                  <a:lumMod val="50000"/>
                </a:schemeClr>
              </a:solidFill>
            </a:endParaRPr>
          </a:p>
          <a:p>
            <a:r>
              <a:rPr lang="en-IE">
                <a:solidFill>
                  <a:schemeClr val="bg1">
                    <a:lumMod val="50000"/>
                  </a:schemeClr>
                </a:solidFill>
                <a:cs typeface="Calibri"/>
              </a:rPr>
              <a:t>Teaching Council Associate</a:t>
            </a:r>
            <a:endParaRPr lang="en-IE">
              <a:solidFill>
                <a:schemeClr val="bg1">
                  <a:lumMod val="50000"/>
                </a:schemeClr>
              </a:solidFill>
            </a:endParaRPr>
          </a:p>
          <a:p>
            <a:r>
              <a:rPr lang="en-IE">
                <a:solidFill>
                  <a:schemeClr val="bg1">
                    <a:lumMod val="50000"/>
                  </a:schemeClr>
                </a:solidFill>
              </a:rPr>
              <a:t>ETBI Principals and Deputy Principals Conference</a:t>
            </a:r>
            <a:endParaRPr lang="en-IE">
              <a:solidFill>
                <a:schemeClr val="bg1">
                  <a:lumMod val="50000"/>
                </a:schemeClr>
              </a:solidFill>
              <a:cs typeface="Calibri"/>
            </a:endParaRPr>
          </a:p>
          <a:p>
            <a:r>
              <a:rPr lang="en-IE">
                <a:solidFill>
                  <a:schemeClr val="bg1">
                    <a:lumMod val="50000"/>
                  </a:schemeClr>
                </a:solidFill>
              </a:rPr>
              <a:t>29 January 2020</a:t>
            </a:r>
            <a:endParaRPr lang="en-IE">
              <a:solidFill>
                <a:schemeClr val="bg1">
                  <a:lumMod val="50000"/>
                </a:schemeClr>
              </a:solidFill>
              <a:cs typeface="Calibri"/>
            </a:endParaRPr>
          </a:p>
        </p:txBody>
      </p:sp>
    </p:spTree>
    <p:extLst>
      <p:ext uri="{BB962C8B-B14F-4D97-AF65-F5344CB8AC3E}">
        <p14:creationId xmlns:p14="http://schemas.microsoft.com/office/powerpoint/2010/main" val="2098293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596"/>
            <a:ext cx="8229600" cy="1143000"/>
          </a:xfrm>
        </p:spPr>
        <p:txBody>
          <a:bodyPr>
            <a:normAutofit fontScale="90000"/>
          </a:bodyPr>
          <a:lstStyle/>
          <a:p>
            <a:pPr algn="ctr"/>
            <a:r>
              <a:rPr lang="en-IE">
                <a:solidFill>
                  <a:schemeClr val="accent3">
                    <a:lumMod val="50000"/>
                  </a:schemeClr>
                </a:solidFill>
              </a:rPr>
              <a:t>Group Activity 2: Moving Forward Together</a:t>
            </a:r>
          </a:p>
        </p:txBody>
      </p:sp>
      <p:sp>
        <p:nvSpPr>
          <p:cNvPr id="3" name="Content Placeholder 2"/>
          <p:cNvSpPr>
            <a:spLocks noGrp="1"/>
          </p:cNvSpPr>
          <p:nvPr>
            <p:ph idx="1"/>
          </p:nvPr>
        </p:nvSpPr>
        <p:spPr>
          <a:xfrm>
            <a:off x="455109" y="1366708"/>
            <a:ext cx="8229600" cy="4207845"/>
          </a:xfrm>
        </p:spPr>
        <p:txBody>
          <a:bodyPr vert="horz" lIns="91440" tIns="45720" rIns="91440" bIns="45720" rtlCol="0" anchor="t">
            <a:normAutofit/>
          </a:bodyPr>
          <a:lstStyle/>
          <a:p>
            <a:pPr marL="0" indent="0">
              <a:buNone/>
            </a:pPr>
            <a:r>
              <a:rPr lang="en-IE" sz="4000">
                <a:solidFill>
                  <a:schemeClr val="tx2"/>
                </a:solidFill>
                <a:ea typeface="+mn-lt"/>
                <a:cs typeface="+mn-lt"/>
              </a:rPr>
              <a:t>A. Think, Pair and Share</a:t>
            </a:r>
            <a:endParaRPr lang="en-US">
              <a:solidFill>
                <a:schemeClr val="tx2"/>
              </a:solidFill>
              <a:cs typeface="Calibri"/>
            </a:endParaRPr>
          </a:p>
          <a:p>
            <a:pPr marL="0" indent="0">
              <a:buNone/>
            </a:pPr>
            <a:endParaRPr lang="en-IE" sz="2000">
              <a:solidFill>
                <a:schemeClr val="tx2"/>
              </a:solidFill>
              <a:cs typeface="Calibri"/>
            </a:endParaRPr>
          </a:p>
          <a:p>
            <a:pPr marL="0" indent="0" algn="ctr">
              <a:buNone/>
            </a:pPr>
            <a:r>
              <a:rPr lang="en-IE" sz="4400" b="1">
                <a:solidFill>
                  <a:schemeClr val="tx2"/>
                </a:solidFill>
              </a:rPr>
              <a:t>How/when does reflection happen in our schools?</a:t>
            </a:r>
            <a:endParaRPr lang="en-IE" sz="4400" b="1">
              <a:solidFill>
                <a:schemeClr val="tx2"/>
              </a:solidFill>
              <a:cs typeface="Calibri"/>
            </a:endParaRPr>
          </a:p>
          <a:p>
            <a:pPr marL="0" indent="0">
              <a:buNone/>
            </a:pPr>
            <a:endParaRPr lang="en-IE" sz="4000">
              <a:cs typeface="Calibri"/>
            </a:endParaRPr>
          </a:p>
        </p:txBody>
      </p:sp>
    </p:spTree>
    <p:extLst>
      <p:ext uri="{BB962C8B-B14F-4D97-AF65-F5344CB8AC3E}">
        <p14:creationId xmlns:p14="http://schemas.microsoft.com/office/powerpoint/2010/main" val="3223143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5548-787D-41BE-936A-7D1AE9685112}"/>
              </a:ext>
            </a:extLst>
          </p:cNvPr>
          <p:cNvSpPr>
            <a:spLocks noGrp="1"/>
          </p:cNvSpPr>
          <p:nvPr>
            <p:ph type="title"/>
          </p:nvPr>
        </p:nvSpPr>
        <p:spPr>
          <a:xfrm>
            <a:off x="457200" y="521167"/>
            <a:ext cx="8229600" cy="896471"/>
          </a:xfrm>
        </p:spPr>
        <p:txBody>
          <a:bodyPr>
            <a:normAutofit fontScale="90000"/>
          </a:bodyPr>
          <a:lstStyle/>
          <a:p>
            <a:r>
              <a:rPr lang="en-IE">
                <a:solidFill>
                  <a:schemeClr val="accent3">
                    <a:lumMod val="50000"/>
                  </a:schemeClr>
                </a:solidFill>
                <a:ea typeface="+mj-lt"/>
                <a:cs typeface="+mj-lt"/>
              </a:rPr>
              <a:t>Group Activity 2: Moving Forward Together</a:t>
            </a:r>
            <a:endParaRPr lang="en-US">
              <a:solidFill>
                <a:schemeClr val="accent3">
                  <a:lumMod val="50000"/>
                </a:schemeClr>
              </a:solidFill>
              <a:cs typeface="Calibri"/>
            </a:endParaRPr>
          </a:p>
          <a:p>
            <a:endParaRPr lang="en-US">
              <a:cs typeface="Calibri"/>
            </a:endParaRPr>
          </a:p>
        </p:txBody>
      </p:sp>
      <p:sp>
        <p:nvSpPr>
          <p:cNvPr id="3" name="Content Placeholder 2">
            <a:extLst>
              <a:ext uri="{FF2B5EF4-FFF2-40B4-BE49-F238E27FC236}">
                <a16:creationId xmlns:a16="http://schemas.microsoft.com/office/drawing/2014/main" id="{F37100E4-CC37-4734-B8B4-35674908F43C}"/>
              </a:ext>
            </a:extLst>
          </p:cNvPr>
          <p:cNvSpPr>
            <a:spLocks noGrp="1"/>
          </p:cNvSpPr>
          <p:nvPr>
            <p:ph idx="1"/>
          </p:nvPr>
        </p:nvSpPr>
        <p:spPr>
          <a:xfrm>
            <a:off x="457200" y="1207995"/>
            <a:ext cx="8352864" cy="4918168"/>
          </a:xfrm>
        </p:spPr>
        <p:txBody>
          <a:bodyPr vert="horz" lIns="91440" tIns="45720" rIns="91440" bIns="45720" rtlCol="0" anchor="t">
            <a:normAutofit/>
          </a:bodyPr>
          <a:lstStyle/>
          <a:p>
            <a:pPr marL="0" indent="0">
              <a:lnSpc>
                <a:spcPct val="150000"/>
              </a:lnSpc>
              <a:buNone/>
            </a:pPr>
            <a:r>
              <a:rPr lang="en-IE" sz="4000">
                <a:solidFill>
                  <a:schemeClr val="tx2"/>
                </a:solidFill>
                <a:ea typeface="+mn-lt"/>
                <a:cs typeface="+mn-lt"/>
              </a:rPr>
              <a:t>B. Group Discussion</a:t>
            </a:r>
            <a:endParaRPr lang="en-US">
              <a:solidFill>
                <a:schemeClr val="tx2"/>
              </a:solidFill>
              <a:cs typeface="Calibri"/>
            </a:endParaRPr>
          </a:p>
          <a:p>
            <a:pPr marL="0" indent="0" algn="ctr">
              <a:buNone/>
            </a:pPr>
            <a:r>
              <a:rPr lang="en-IE" sz="4400" b="1">
                <a:solidFill>
                  <a:schemeClr val="tx2"/>
                </a:solidFill>
                <a:ea typeface="+mn-lt"/>
                <a:cs typeface="+mn-lt"/>
              </a:rPr>
              <a:t>How can we as school leaders continue to lead and support cultures of reflection? </a:t>
            </a:r>
            <a:endParaRPr lang="en-US" sz="4400" b="1">
              <a:solidFill>
                <a:schemeClr val="tx2"/>
              </a:solidFill>
              <a:ea typeface="+mn-lt"/>
              <a:cs typeface="+mn-lt"/>
            </a:endParaRPr>
          </a:p>
          <a:p>
            <a:pPr marL="0" indent="0" algn="ctr">
              <a:buNone/>
            </a:pPr>
            <a:endParaRPr lang="en-IE" sz="4400" b="1">
              <a:solidFill>
                <a:schemeClr val="tx2"/>
              </a:solidFill>
              <a:ea typeface="+mn-lt"/>
              <a:cs typeface="+mn-lt"/>
            </a:endParaRPr>
          </a:p>
          <a:p>
            <a:endParaRPr lang="en-US" b="1">
              <a:cs typeface="Calibri"/>
            </a:endParaRPr>
          </a:p>
        </p:txBody>
      </p:sp>
      <p:sp>
        <p:nvSpPr>
          <p:cNvPr id="4" name="Rounded Rectangle 6">
            <a:extLst>
              <a:ext uri="{FF2B5EF4-FFF2-40B4-BE49-F238E27FC236}">
                <a16:creationId xmlns:a16="http://schemas.microsoft.com/office/drawing/2014/main" id="{BA40C0CE-2CAF-4AD4-909A-B87C78E4900C}"/>
              </a:ext>
            </a:extLst>
          </p:cNvPr>
          <p:cNvSpPr/>
          <p:nvPr/>
        </p:nvSpPr>
        <p:spPr>
          <a:xfrm>
            <a:off x="1204207" y="4863613"/>
            <a:ext cx="6723247" cy="104160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IE" sz="3200" b="1">
                <a:solidFill>
                  <a:schemeClr val="tx1"/>
                </a:solidFill>
                <a:ea typeface="+mn-lt"/>
                <a:cs typeface="+mn-lt"/>
              </a:rPr>
              <a:t>  Feedback via menti.com </a:t>
            </a:r>
            <a:endParaRPr lang="en-US" sz="4400">
              <a:solidFill>
                <a:schemeClr val="tx1"/>
              </a:solidFill>
              <a:ea typeface="+mn-lt"/>
              <a:cs typeface="+mn-lt"/>
            </a:endParaRPr>
          </a:p>
          <a:p>
            <a:pPr algn="ctr"/>
            <a:r>
              <a:rPr lang="en-IE" sz="3200" b="1">
                <a:solidFill>
                  <a:schemeClr val="tx1"/>
                </a:solidFill>
                <a:ea typeface="+mn-lt"/>
                <a:cs typeface="+mn-lt"/>
              </a:rPr>
              <a:t>code: </a:t>
            </a:r>
            <a:r>
              <a:rPr lang="en-IE" sz="4400" b="1">
                <a:solidFill>
                  <a:schemeClr val="tx1"/>
                </a:solidFill>
                <a:ea typeface="+mn-lt"/>
                <a:cs typeface="+mn-lt"/>
              </a:rPr>
              <a:t>84 08 32</a:t>
            </a:r>
            <a:endParaRPr lang="en-US" sz="4400">
              <a:solidFill>
                <a:schemeClr val="tx1"/>
              </a:solidFill>
              <a:ea typeface="+mn-lt"/>
              <a:cs typeface="+mn-lt"/>
            </a:endParaRPr>
          </a:p>
        </p:txBody>
      </p:sp>
      <p:pic>
        <p:nvPicPr>
          <p:cNvPr id="6" name="Picture 3" descr="\\ttcfps1\UsersHome$\cmellon\My Documents\Research\chat-icon-color-speech-bubbles-in-conversation-vector-22997183.jpg">
            <a:extLst>
              <a:ext uri="{FF2B5EF4-FFF2-40B4-BE49-F238E27FC236}">
                <a16:creationId xmlns:a16="http://schemas.microsoft.com/office/drawing/2014/main" id="{8D113626-3BDD-466B-9823-34C0B5E196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28" t="14359" r="1926" b="15077"/>
          <a:stretch/>
        </p:blipFill>
        <p:spPr bwMode="auto">
          <a:xfrm>
            <a:off x="8009679" y="578512"/>
            <a:ext cx="894051" cy="95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14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 y="0"/>
            <a:ext cx="9141097" cy="6856549"/>
          </a:xfrm>
          <a:prstGeom prst="rect">
            <a:avLst/>
          </a:prstGeom>
        </p:spPr>
      </p:pic>
      <p:sp>
        <p:nvSpPr>
          <p:cNvPr id="2" name="Title 1"/>
          <p:cNvSpPr>
            <a:spLocks noGrp="1"/>
          </p:cNvSpPr>
          <p:nvPr>
            <p:ph type="ctrTitle"/>
          </p:nvPr>
        </p:nvSpPr>
        <p:spPr>
          <a:xfrm>
            <a:off x="685800" y="1802060"/>
            <a:ext cx="7772400" cy="1470025"/>
          </a:xfrm>
        </p:spPr>
        <p:txBody>
          <a:bodyPr>
            <a:normAutofit fontScale="90000"/>
          </a:bodyPr>
          <a:lstStyle/>
          <a:p>
            <a:r>
              <a:rPr lang="en-IE" sz="3200" i="1">
                <a:solidFill>
                  <a:schemeClr val="bg1"/>
                </a:solidFill>
              </a:rPr>
              <a:t>Possible Next Steps</a:t>
            </a:r>
            <a:br>
              <a:rPr lang="en-IE" sz="3200" i="1"/>
            </a:br>
            <a:br>
              <a:rPr lang="en-IE" sz="3200" i="1"/>
            </a:br>
            <a:endParaRPr lang="en-IE" sz="3200" i="1">
              <a:solidFill>
                <a:schemeClr val="bg1"/>
              </a:solidFill>
            </a:endParaRPr>
          </a:p>
        </p:txBody>
      </p:sp>
      <p:sp>
        <p:nvSpPr>
          <p:cNvPr id="3" name="TextBox 2"/>
          <p:cNvSpPr txBox="1"/>
          <p:nvPr/>
        </p:nvSpPr>
        <p:spPr>
          <a:xfrm>
            <a:off x="4021282" y="5069941"/>
            <a:ext cx="4925291" cy="1477328"/>
          </a:xfrm>
          <a:prstGeom prst="rect">
            <a:avLst/>
          </a:prstGeom>
          <a:noFill/>
        </p:spPr>
        <p:txBody>
          <a:bodyPr wrap="square" rtlCol="0" anchor="t">
            <a:spAutoFit/>
          </a:bodyPr>
          <a:lstStyle/>
          <a:p>
            <a:r>
              <a:rPr lang="en-IE">
                <a:solidFill>
                  <a:schemeClr val="bg1">
                    <a:lumMod val="50000"/>
                  </a:schemeClr>
                </a:solidFill>
              </a:rPr>
              <a:t>Carmel Kearns</a:t>
            </a:r>
          </a:p>
          <a:p>
            <a:r>
              <a:rPr lang="en-IE">
                <a:solidFill>
                  <a:schemeClr val="bg1">
                    <a:lumMod val="50000"/>
                  </a:schemeClr>
                </a:solidFill>
              </a:rPr>
              <a:t>Head of Teachers’ Learning and Research </a:t>
            </a:r>
            <a:endParaRPr lang="en-IE">
              <a:solidFill>
                <a:schemeClr val="bg1">
                  <a:lumMod val="50000"/>
                </a:schemeClr>
              </a:solidFill>
              <a:cs typeface="Calibri"/>
            </a:endParaRPr>
          </a:p>
          <a:p>
            <a:r>
              <a:rPr lang="en-IE">
                <a:solidFill>
                  <a:schemeClr val="bg1">
                    <a:lumMod val="50000"/>
                  </a:schemeClr>
                </a:solidFill>
              </a:rPr>
              <a:t>The Teaching Council </a:t>
            </a:r>
            <a:endParaRPr lang="en-IE">
              <a:solidFill>
                <a:schemeClr val="bg1">
                  <a:lumMod val="50000"/>
                </a:schemeClr>
              </a:solidFill>
              <a:cs typeface="Calibri"/>
            </a:endParaRPr>
          </a:p>
          <a:p>
            <a:r>
              <a:rPr lang="en-IE">
                <a:solidFill>
                  <a:schemeClr val="bg1">
                    <a:lumMod val="50000"/>
                  </a:schemeClr>
                </a:solidFill>
              </a:rPr>
              <a:t>ETBI Principals and Deputy Principals Conference</a:t>
            </a:r>
            <a:endParaRPr lang="en-IE">
              <a:solidFill>
                <a:schemeClr val="bg1">
                  <a:lumMod val="50000"/>
                </a:schemeClr>
              </a:solidFill>
              <a:cs typeface="Calibri"/>
            </a:endParaRPr>
          </a:p>
          <a:p>
            <a:r>
              <a:rPr lang="en-IE">
                <a:solidFill>
                  <a:schemeClr val="bg1">
                    <a:lumMod val="50000"/>
                  </a:schemeClr>
                </a:solidFill>
              </a:rPr>
              <a:t>29 January 2020</a:t>
            </a:r>
            <a:endParaRPr lang="en-IE">
              <a:solidFill>
                <a:schemeClr val="bg1">
                  <a:lumMod val="50000"/>
                </a:schemeClr>
              </a:solidFill>
              <a:cs typeface="Calibri"/>
            </a:endParaRPr>
          </a:p>
        </p:txBody>
      </p:sp>
    </p:spTree>
    <p:extLst>
      <p:ext uri="{BB962C8B-B14F-4D97-AF65-F5344CB8AC3E}">
        <p14:creationId xmlns:p14="http://schemas.microsoft.com/office/powerpoint/2010/main" val="2595691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br>
              <a:rPr lang="en-IE"/>
            </a:br>
            <a:r>
              <a:rPr lang="en-IE">
                <a:solidFill>
                  <a:schemeClr val="accent3">
                    <a:lumMod val="50000"/>
                  </a:schemeClr>
                </a:solidFill>
                <a:hlinkClick r:id="rId3"/>
              </a:rPr>
              <a:t>www.teachingcouncil.ie</a:t>
            </a:r>
            <a:br>
              <a:rPr lang="en-IE"/>
            </a:br>
            <a:endParaRPr lang="en-IE">
              <a:solidFill>
                <a:schemeClr val="accent3">
                  <a:lumMod val="50000"/>
                </a:schemeClr>
              </a:solidFill>
            </a:endParaRPr>
          </a:p>
        </p:txBody>
      </p:sp>
      <p:pic>
        <p:nvPicPr>
          <p:cNvPr id="4" name="Content Placeholder 3"/>
          <p:cNvPicPr>
            <a:picLocks noGrp="1"/>
          </p:cNvPicPr>
          <p:nvPr>
            <p:ph idx="1"/>
          </p:nvPr>
        </p:nvPicPr>
        <p:blipFill>
          <a:blip r:embed="rId4"/>
          <a:stretch>
            <a:fillRect/>
          </a:stretch>
        </p:blipFill>
        <p:spPr>
          <a:xfrm>
            <a:off x="590686" y="1270882"/>
            <a:ext cx="7966291" cy="4297362"/>
          </a:xfrm>
          <a:prstGeom prst="rect">
            <a:avLst/>
          </a:prstGeom>
          <a:ln>
            <a:solidFill>
              <a:schemeClr val="accent1"/>
            </a:solidFill>
          </a:ln>
          <a:effectLst>
            <a:outerShdw blurRad="50800" dist="38100" dir="16200000" rotWithShape="0">
              <a:prstClr val="black">
                <a:alpha val="40000"/>
              </a:prstClr>
            </a:outerShdw>
          </a:effectLst>
        </p:spPr>
      </p:pic>
      <p:sp>
        <p:nvSpPr>
          <p:cNvPr id="3" name="TextBox 2"/>
          <p:cNvSpPr txBox="1"/>
          <p:nvPr/>
        </p:nvSpPr>
        <p:spPr>
          <a:xfrm>
            <a:off x="4905023" y="6045297"/>
            <a:ext cx="4216400" cy="954107"/>
          </a:xfrm>
          <a:prstGeom prst="rect">
            <a:avLst/>
          </a:prstGeom>
          <a:noFill/>
        </p:spPr>
        <p:txBody>
          <a:bodyPr wrap="square" rtlCol="0">
            <a:spAutoFit/>
          </a:bodyPr>
          <a:lstStyle/>
          <a:p>
            <a:r>
              <a:rPr lang="en-IE" sz="2800" b="1" u="sng"/>
              <a:t>cosan@teachingcouncil.ie</a:t>
            </a:r>
          </a:p>
          <a:p>
            <a:endParaRPr lang="en-IE" sz="2800" b="1" u="sng"/>
          </a:p>
        </p:txBody>
      </p:sp>
    </p:spTree>
    <p:extLst>
      <p:ext uri="{BB962C8B-B14F-4D97-AF65-F5344CB8AC3E}">
        <p14:creationId xmlns:p14="http://schemas.microsoft.com/office/powerpoint/2010/main" val="3761756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509037-D31B-4740-8C7C-5821DE15DDAE}"/>
              </a:ext>
            </a:extLst>
          </p:cNvPr>
          <p:cNvSpPr>
            <a:spLocks noGrp="1"/>
          </p:cNvSpPr>
          <p:nvPr>
            <p:ph type="title"/>
          </p:nvPr>
        </p:nvSpPr>
        <p:spPr>
          <a:xfrm>
            <a:off x="421105" y="214480"/>
            <a:ext cx="8229600" cy="1143000"/>
          </a:xfrm>
        </p:spPr>
        <p:txBody>
          <a:bodyPr>
            <a:normAutofit/>
          </a:bodyPr>
          <a:lstStyle/>
          <a:p>
            <a:r>
              <a:rPr lang="en-IE">
                <a:solidFill>
                  <a:schemeClr val="accent3">
                    <a:lumMod val="50000"/>
                  </a:schemeClr>
                </a:solidFill>
                <a:ea typeface="+mj-lt"/>
                <a:cs typeface="+mj-lt"/>
              </a:rPr>
              <a:t>Workshop-based professional learning</a:t>
            </a:r>
            <a:endParaRPr lang="en-US" b="0">
              <a:solidFill>
                <a:schemeClr val="accent3">
                  <a:lumMod val="50000"/>
                </a:schemeClr>
              </a:solidFill>
              <a:ea typeface="+mj-lt"/>
              <a:cs typeface="+mj-lt"/>
            </a:endParaRPr>
          </a:p>
        </p:txBody>
      </p:sp>
      <p:sp>
        <p:nvSpPr>
          <p:cNvPr id="8" name="Content Placeholder 7">
            <a:extLst>
              <a:ext uri="{FF2B5EF4-FFF2-40B4-BE49-F238E27FC236}">
                <a16:creationId xmlns:a16="http://schemas.microsoft.com/office/drawing/2014/main" id="{CBFA6E85-E81E-48C1-9194-2954D9F6D53C}"/>
              </a:ext>
            </a:extLst>
          </p:cNvPr>
          <p:cNvSpPr>
            <a:spLocks noGrp="1"/>
          </p:cNvSpPr>
          <p:nvPr>
            <p:ph idx="1"/>
          </p:nvPr>
        </p:nvSpPr>
        <p:spPr>
          <a:xfrm>
            <a:off x="274603" y="1385991"/>
            <a:ext cx="8229600" cy="4350443"/>
          </a:xfrm>
        </p:spPr>
        <p:txBody>
          <a:bodyPr vert="horz" lIns="91440" tIns="45720" rIns="91440" bIns="45720" rtlCol="0" anchor="t">
            <a:normAutofit fontScale="85000" lnSpcReduction="20000"/>
          </a:bodyPr>
          <a:lstStyle/>
          <a:p>
            <a:r>
              <a:rPr lang="en-US" sz="2800" b="1" dirty="0">
                <a:solidFill>
                  <a:schemeClr val="accent1">
                    <a:lumMod val="75000"/>
                  </a:schemeClr>
                </a:solidFill>
                <a:cs typeface="Calibri"/>
              </a:rPr>
              <a:t>In collaboration with ESCI</a:t>
            </a:r>
          </a:p>
          <a:p>
            <a:pPr marL="0" indent="0">
              <a:buNone/>
            </a:pPr>
            <a:endParaRPr lang="en-US" sz="2800" b="1" dirty="0">
              <a:solidFill>
                <a:schemeClr val="accent1">
                  <a:lumMod val="75000"/>
                </a:schemeClr>
              </a:solidFill>
              <a:cs typeface="Calibri"/>
            </a:endParaRPr>
          </a:p>
          <a:p>
            <a:r>
              <a:rPr lang="en-US" sz="2800" b="1" dirty="0">
                <a:solidFill>
                  <a:schemeClr val="accent1">
                    <a:lumMod val="75000"/>
                  </a:schemeClr>
                </a:solidFill>
                <a:cs typeface="Calibri"/>
              </a:rPr>
              <a:t>Series of 3, with school-based activities and online support</a:t>
            </a:r>
          </a:p>
          <a:p>
            <a:pPr marL="0" indent="0">
              <a:buNone/>
            </a:pPr>
            <a:endParaRPr lang="en-US" sz="2800" b="1" dirty="0">
              <a:solidFill>
                <a:schemeClr val="accent1">
                  <a:lumMod val="75000"/>
                </a:schemeClr>
              </a:solidFill>
              <a:cs typeface="Calibri"/>
            </a:endParaRPr>
          </a:p>
          <a:p>
            <a:r>
              <a:rPr lang="en-US" sz="2800" b="1" dirty="0">
                <a:solidFill>
                  <a:schemeClr val="accent1">
                    <a:lumMod val="75000"/>
                  </a:schemeClr>
                </a:solidFill>
                <a:cs typeface="Calibri"/>
              </a:rPr>
              <a:t>3 participants per school, including one senior leader</a:t>
            </a:r>
          </a:p>
          <a:p>
            <a:endParaRPr lang="en-US" sz="2800" b="1" dirty="0">
              <a:solidFill>
                <a:schemeClr val="accent1">
                  <a:lumMod val="75000"/>
                </a:schemeClr>
              </a:solidFill>
              <a:cs typeface="Calibri"/>
            </a:endParaRPr>
          </a:p>
          <a:p>
            <a:r>
              <a:rPr lang="en-US" sz="2800" b="1" dirty="0">
                <a:solidFill>
                  <a:schemeClr val="accent1">
                    <a:lumMod val="75000"/>
                  </a:schemeClr>
                </a:solidFill>
                <a:cs typeface="Calibri"/>
              </a:rPr>
              <a:t>Facilitated by </a:t>
            </a:r>
            <a:r>
              <a:rPr lang="en-US" sz="2800" b="1" dirty="0" err="1">
                <a:solidFill>
                  <a:schemeClr val="accent1">
                    <a:lumMod val="75000"/>
                  </a:schemeClr>
                </a:solidFill>
                <a:cs typeface="Calibri"/>
              </a:rPr>
              <a:t>practising</a:t>
            </a:r>
            <a:r>
              <a:rPr lang="en-US" sz="2800" b="1" dirty="0">
                <a:solidFill>
                  <a:schemeClr val="accent1">
                    <a:lumMod val="75000"/>
                  </a:schemeClr>
                </a:solidFill>
                <a:cs typeface="Calibri"/>
              </a:rPr>
              <a:t> teachers</a:t>
            </a:r>
          </a:p>
          <a:p>
            <a:pPr marL="0" indent="0">
              <a:buNone/>
            </a:pPr>
            <a:endParaRPr lang="en-US" sz="2800" b="1" dirty="0">
              <a:solidFill>
                <a:schemeClr val="accent1">
                  <a:lumMod val="75000"/>
                </a:schemeClr>
              </a:solidFill>
              <a:cs typeface="Calibri"/>
            </a:endParaRPr>
          </a:p>
          <a:p>
            <a:r>
              <a:rPr lang="en-US" sz="2800" b="1" dirty="0">
                <a:solidFill>
                  <a:schemeClr val="accent1">
                    <a:lumMod val="75000"/>
                  </a:schemeClr>
                </a:solidFill>
                <a:cs typeface="Calibri"/>
              </a:rPr>
              <a:t>Currently in Clare, Limerick, Donegal, Cork, Navan, </a:t>
            </a:r>
            <a:r>
              <a:rPr lang="en-US" sz="2800" b="1" dirty="0" err="1">
                <a:solidFill>
                  <a:schemeClr val="accent1">
                    <a:lumMod val="75000"/>
                  </a:schemeClr>
                </a:solidFill>
                <a:cs typeface="Calibri"/>
              </a:rPr>
              <a:t>Kilkenny</a:t>
            </a:r>
            <a:r>
              <a:rPr lang="en-US" sz="2800" b="1" dirty="0">
                <a:solidFill>
                  <a:schemeClr val="accent1">
                    <a:lumMod val="75000"/>
                  </a:schemeClr>
                </a:solidFill>
                <a:cs typeface="Calibri"/>
              </a:rPr>
              <a:t> and Dublin West</a:t>
            </a:r>
          </a:p>
          <a:p>
            <a:pPr marL="0" indent="0">
              <a:buNone/>
            </a:pPr>
            <a:endParaRPr lang="en-US" sz="2800" b="1" dirty="0">
              <a:solidFill>
                <a:schemeClr val="accent1">
                  <a:lumMod val="75000"/>
                </a:schemeClr>
              </a:solidFill>
              <a:cs typeface="Calibri"/>
            </a:endParaRPr>
          </a:p>
          <a:p>
            <a:r>
              <a:rPr lang="en-US" sz="2800" b="1" dirty="0">
                <a:solidFill>
                  <a:schemeClr val="accent1">
                    <a:lumMod val="75000"/>
                  </a:schemeClr>
                </a:solidFill>
                <a:cs typeface="Calibri"/>
              </a:rPr>
              <a:t>A further 6 education </a:t>
            </a:r>
            <a:r>
              <a:rPr lang="en-US" sz="2800" b="1" dirty="0" err="1">
                <a:solidFill>
                  <a:schemeClr val="accent1">
                    <a:lumMod val="75000"/>
                  </a:schemeClr>
                </a:solidFill>
                <a:cs typeface="Calibri"/>
              </a:rPr>
              <a:t>centres</a:t>
            </a:r>
            <a:r>
              <a:rPr lang="en-US" sz="2800" b="1" dirty="0">
                <a:solidFill>
                  <a:schemeClr val="accent1">
                    <a:lumMod val="75000"/>
                  </a:schemeClr>
                </a:solidFill>
                <a:cs typeface="Calibri"/>
              </a:rPr>
              <a:t> in 2020/21</a:t>
            </a:r>
          </a:p>
          <a:p>
            <a:pPr marL="0" indent="0" algn="r">
              <a:buNone/>
            </a:pPr>
            <a:endParaRPr lang="en-US" sz="4000" dirty="0">
              <a:solidFill>
                <a:srgbClr val="FF0000"/>
              </a:solidFill>
              <a:cs typeface="Calibri"/>
            </a:endParaRPr>
          </a:p>
        </p:txBody>
      </p:sp>
      <p:pic>
        <p:nvPicPr>
          <p:cNvPr id="9" name="Picture 9">
            <a:extLst>
              <a:ext uri="{FF2B5EF4-FFF2-40B4-BE49-F238E27FC236}">
                <a16:creationId xmlns:a16="http://schemas.microsoft.com/office/drawing/2014/main" id="{1CA1A215-E8F1-4363-9E36-8A047E8C4914}"/>
              </a:ext>
            </a:extLst>
          </p:cNvPr>
          <p:cNvPicPr>
            <a:picLocks noChangeAspect="1"/>
          </p:cNvPicPr>
          <p:nvPr/>
        </p:nvPicPr>
        <p:blipFill>
          <a:blip r:embed="rId3"/>
          <a:stretch>
            <a:fillRect/>
          </a:stretch>
        </p:blipFill>
        <p:spPr>
          <a:xfrm>
            <a:off x="7003519" y="1507744"/>
            <a:ext cx="2085975" cy="523875"/>
          </a:xfrm>
          <a:prstGeom prst="rect">
            <a:avLst/>
          </a:prstGeom>
        </p:spPr>
      </p:pic>
      <p:sp>
        <p:nvSpPr>
          <p:cNvPr id="2" name="TextBox 1">
            <a:extLst>
              <a:ext uri="{FF2B5EF4-FFF2-40B4-BE49-F238E27FC236}">
                <a16:creationId xmlns:a16="http://schemas.microsoft.com/office/drawing/2014/main" id="{6EE9CEFF-57C6-4553-86DA-53CDDB3147AC}"/>
              </a:ext>
            </a:extLst>
          </p:cNvPr>
          <p:cNvSpPr txBox="1"/>
          <p:nvPr/>
        </p:nvSpPr>
        <p:spPr>
          <a:xfrm>
            <a:off x="5028641" y="6106163"/>
            <a:ext cx="4216400" cy="954107"/>
          </a:xfrm>
          <a:prstGeom prst="rect">
            <a:avLst/>
          </a:prstGeom>
          <a:noFill/>
        </p:spPr>
        <p:txBody>
          <a:bodyPr wrap="square" rtlCol="0">
            <a:spAutoFit/>
          </a:bodyPr>
          <a:lstStyle/>
          <a:p>
            <a:r>
              <a:rPr lang="en-IE" sz="2800" b="1" u="sng"/>
              <a:t>cosan@teachingcouncil.ie</a:t>
            </a:r>
          </a:p>
          <a:p>
            <a:endParaRPr lang="en-IE" sz="2800" b="1" u="sng"/>
          </a:p>
        </p:txBody>
      </p:sp>
      <p:pic>
        <p:nvPicPr>
          <p:cNvPr id="4" name="Picture 3">
            <a:extLst>
              <a:ext uri="{FF2B5EF4-FFF2-40B4-BE49-F238E27FC236}">
                <a16:creationId xmlns:a16="http://schemas.microsoft.com/office/drawing/2014/main" id="{2AAAED55-3B0C-4BF5-9682-C3486099310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37648" y="286087"/>
            <a:ext cx="1243649" cy="1341434"/>
          </a:xfrm>
          <a:prstGeom prst="rect">
            <a:avLst/>
          </a:prstGeom>
        </p:spPr>
      </p:pic>
    </p:spTree>
    <p:extLst>
      <p:ext uri="{BB962C8B-B14F-4D97-AF65-F5344CB8AC3E}">
        <p14:creationId xmlns:p14="http://schemas.microsoft.com/office/powerpoint/2010/main" val="25192088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a:t>Thank You</a:t>
            </a:r>
          </a:p>
        </p:txBody>
      </p:sp>
    </p:spTree>
    <p:extLst>
      <p:ext uri="{BB962C8B-B14F-4D97-AF65-F5344CB8AC3E}">
        <p14:creationId xmlns:p14="http://schemas.microsoft.com/office/powerpoint/2010/main" val="3972308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2CDE14-A010-46B4-B3A5-0A20434C6732}">
  <ds:schemaRefs>
    <ds:schemaRef ds:uri="http://schemas.microsoft.com/sharepoint/v3/contenttype/forms"/>
  </ds:schemaRefs>
</ds:datastoreItem>
</file>

<file path=customXml/itemProps2.xml><?xml version="1.0" encoding="utf-8"?>
<ds:datastoreItem xmlns:ds="http://schemas.openxmlformats.org/officeDocument/2006/customXml" ds:itemID="{D6E25CB2-5DB3-4DC5-B18F-D3D76300255C}">
  <ds:schemaRef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terms/"/>
    <ds:schemaRef ds:uri="http://schemas.microsoft.com/sharepoint/v3/fields"/>
    <ds:schemaRef ds:uri="ae41681f-e801-43cc-83d3-5cf8e98f3d09"/>
    <ds:schemaRef ds:uri="http://www.w3.org/XML/1998/namespace"/>
    <ds:schemaRef ds:uri="http://purl.org/dc/elements/1.1/"/>
    <ds:schemaRef ds:uri="01d9a2ad-257b-435a-9783-6313bfb5c4aa"/>
    <ds:schemaRef ds:uri="http://schemas.microsoft.com/sharepoint/v3"/>
    <ds:schemaRef ds:uri="http://purl.org/dc/dcmitype/"/>
  </ds:schemaRefs>
</ds:datastoreItem>
</file>

<file path=customXml/itemProps3.xml><?xml version="1.0" encoding="utf-8"?>
<ds:datastoreItem xmlns:ds="http://schemas.openxmlformats.org/officeDocument/2006/customXml" ds:itemID="{5D22D4FB-3057-4EB6-B26E-99E8BC380589}"/>
</file>

<file path=docProps/app.xml><?xml version="1.0" encoding="utf-8"?>
<Properties xmlns="http://schemas.openxmlformats.org/officeDocument/2006/extended-properties" xmlns:vt="http://schemas.openxmlformats.org/officeDocument/2006/docPropsVTypes">
  <TotalTime>0</TotalTime>
  <Words>3206</Words>
  <Application>Microsoft Office PowerPoint</Application>
  <PresentationFormat>On-screen Show (4:3)</PresentationFormat>
  <Paragraphs>339</Paragraphs>
  <Slides>38</Slides>
  <Notes>36</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Times New Roman</vt:lpstr>
      <vt:lpstr>Wingdings</vt:lpstr>
      <vt:lpstr>Office Theme</vt:lpstr>
      <vt:lpstr>Cosán – The National Framework for Teachers’ Learning  </vt:lpstr>
      <vt:lpstr>Outline</vt:lpstr>
      <vt:lpstr>Making the implicit Explicit:  Bringing our Learning Home</vt:lpstr>
      <vt:lpstr>Cosán – The National Framework for Teachers’ Learning  </vt:lpstr>
      <vt:lpstr>Cosán: Three Key Points </vt:lpstr>
      <vt:lpstr>Overview of Cosán</vt:lpstr>
      <vt:lpstr>PowerPoint Presentation</vt:lpstr>
      <vt:lpstr>PowerPoint Presentation</vt:lpstr>
      <vt:lpstr>Consultation - Overview</vt:lpstr>
      <vt:lpstr>Cosán – Development Process (to date)</vt:lpstr>
      <vt:lpstr>Cosán – Development Process (to date)</vt:lpstr>
      <vt:lpstr>Cosán – Core Principles</vt:lpstr>
      <vt:lpstr>Standards to guide learning and reflection</vt:lpstr>
      <vt:lpstr>Key Elements in Cosán</vt:lpstr>
      <vt:lpstr>Overview of Framework</vt:lpstr>
      <vt:lpstr>Group Activity 1 </vt:lpstr>
      <vt:lpstr>Group Activity 1: Professional Learning</vt:lpstr>
      <vt:lpstr>Group Activity 1: Professional Learning </vt:lpstr>
      <vt:lpstr>Cosán Development Process </vt:lpstr>
      <vt:lpstr>Lesson No. 1 </vt:lpstr>
      <vt:lpstr>Developing Reflective Cultures</vt:lpstr>
      <vt:lpstr>Case Study 1: Bray Institute of Further Education</vt:lpstr>
      <vt:lpstr>Experimentation</vt:lpstr>
      <vt:lpstr>Evidence-gathering</vt:lpstr>
      <vt:lpstr>Tentative, incremental steps</vt:lpstr>
      <vt:lpstr>Case Study 2: Athy College</vt:lpstr>
      <vt:lpstr>Shared Learning and Reflection</vt:lpstr>
      <vt:lpstr>Supporting teachers in reflecting</vt:lpstr>
      <vt:lpstr>PowerPoint Presentation</vt:lpstr>
      <vt:lpstr>Reflective Tools</vt:lpstr>
      <vt:lpstr>Reflective Tools</vt:lpstr>
      <vt:lpstr>Group Activity 2 </vt:lpstr>
      <vt:lpstr>Group Activity 2: Moving Forward Together</vt:lpstr>
      <vt:lpstr>Group Activity 2: Moving Forward Together </vt:lpstr>
      <vt:lpstr>Possible Next Steps  </vt:lpstr>
      <vt:lpstr> www.teachingcouncil.ie </vt:lpstr>
      <vt:lpstr>Workshop-based professional learning</vt:lpstr>
      <vt:lpstr>Thank You</vt:lpstr>
    </vt:vector>
  </TitlesOfParts>
  <Company>Power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Power</dc:creator>
  <cp:lastModifiedBy>Flav audio visual</cp:lastModifiedBy>
  <cp:revision>11</cp:revision>
  <cp:lastPrinted>2019-04-11T15:59:00Z</cp:lastPrinted>
  <dcterms:created xsi:type="dcterms:W3CDTF">2015-02-19T16:00:24Z</dcterms:created>
  <dcterms:modified xsi:type="dcterms:W3CDTF">2020-01-29T10:57:44Z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ies>
</file>