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60" r:id="rId5"/>
    <p:sldId id="327" r:id="rId6"/>
    <p:sldId id="328" r:id="rId7"/>
    <p:sldId id="412" r:id="rId8"/>
    <p:sldId id="357" r:id="rId9"/>
    <p:sldId id="405" r:id="rId10"/>
    <p:sldId id="406" r:id="rId11"/>
    <p:sldId id="407" r:id="rId12"/>
    <p:sldId id="400" r:id="rId13"/>
    <p:sldId id="410" r:id="rId14"/>
    <p:sldId id="411" r:id="rId15"/>
    <p:sldId id="403" r:id="rId16"/>
    <p:sldId id="404" r:id="rId17"/>
    <p:sldId id="408" r:id="rId18"/>
    <p:sldId id="349" r:id="rId19"/>
    <p:sldId id="40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6ACCE0"/>
    <a:srgbClr val="D94F70"/>
    <a:srgbClr val="96B4AF"/>
    <a:srgbClr val="0A463C"/>
    <a:srgbClr val="AAC1BE"/>
    <a:srgbClr val="25625A"/>
    <a:srgbClr val="64908A"/>
    <a:srgbClr val="D9D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422" autoAdjust="0"/>
  </p:normalViewPr>
  <p:slideViewPr>
    <p:cSldViewPr snapToGrid="0">
      <p:cViewPr varScale="1">
        <p:scale>
          <a:sx n="104" d="100"/>
          <a:sy n="104" d="100"/>
        </p:scale>
        <p:origin x="834" y="108"/>
      </p:cViewPr>
      <p:guideLst/>
    </p:cSldViewPr>
  </p:slideViewPr>
  <p:notesTextViewPr>
    <p:cViewPr>
      <p:scale>
        <a:sx n="1" d="1"/>
        <a:sy n="1" d="1"/>
      </p:scale>
      <p:origin x="0" y="0"/>
    </p:cViewPr>
  </p:notesTextViewPr>
  <p:notesViewPr>
    <p:cSldViewPr snapToGrid="0">
      <p:cViewPr varScale="1">
        <p:scale>
          <a:sx n="51" d="100"/>
          <a:sy n="51" d="100"/>
        </p:scale>
        <p:origin x="2692"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1ED5D9-1022-4958-B4F9-C4A97002AAEB}" type="datetimeFigureOut">
              <a:rPr lang="en-IE" smtClean="0"/>
              <a:t>03/07/2020</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39A179-745F-4322-949B-200EA1D22722}" type="slidenum">
              <a:rPr lang="en-IE" smtClean="0"/>
              <a:t>‹#›</a:t>
            </a:fld>
            <a:endParaRPr lang="en-IE"/>
          </a:p>
        </p:txBody>
      </p:sp>
    </p:spTree>
    <p:extLst>
      <p:ext uri="{BB962C8B-B14F-4D97-AF65-F5344CB8AC3E}">
        <p14:creationId xmlns:p14="http://schemas.microsoft.com/office/powerpoint/2010/main" val="1150014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921CB-49AB-41CA-A4CA-0B8FBD685B8E}" type="datetimeFigureOut">
              <a:rPr lang="en-IE" smtClean="0"/>
              <a:t>03/07/2020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73658-1D6A-44C5-84B5-29925C153C9C}" type="slidenum">
              <a:rPr lang="en-IE" smtClean="0"/>
              <a:t>‹#›</a:t>
            </a:fld>
            <a:endParaRPr lang="en-IE"/>
          </a:p>
        </p:txBody>
      </p:sp>
    </p:spTree>
    <p:extLst>
      <p:ext uri="{BB962C8B-B14F-4D97-AF65-F5344CB8AC3E}">
        <p14:creationId xmlns:p14="http://schemas.microsoft.com/office/powerpoint/2010/main" val="1153045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a:t>
            </a:fld>
            <a:endParaRPr lang="en-IE"/>
          </a:p>
        </p:txBody>
      </p:sp>
    </p:spTree>
    <p:extLst>
      <p:ext uri="{BB962C8B-B14F-4D97-AF65-F5344CB8AC3E}">
        <p14:creationId xmlns:p14="http://schemas.microsoft.com/office/powerpoint/2010/main" val="173459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77B8929E-C352-7849-9DF7-6A0F55DB2C3C}" type="slidenum">
              <a:rPr lang="en-US" smtClean="0"/>
              <a:pPr/>
              <a:t>2</a:t>
            </a:fld>
            <a:endParaRPr lang="en-US"/>
          </a:p>
        </p:txBody>
      </p:sp>
    </p:spTree>
    <p:extLst>
      <p:ext uri="{BB962C8B-B14F-4D97-AF65-F5344CB8AC3E}">
        <p14:creationId xmlns:p14="http://schemas.microsoft.com/office/powerpoint/2010/main" val="3410647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74E1BE21-8517-BA41-B2EE-164495310801}" type="slidenum">
              <a:rPr lang="en-US" smtClean="0"/>
              <a:t>3</a:t>
            </a:fld>
            <a:endParaRPr lang="en-US"/>
          </a:p>
        </p:txBody>
      </p:sp>
    </p:spTree>
    <p:extLst>
      <p:ext uri="{BB962C8B-B14F-4D97-AF65-F5344CB8AC3E}">
        <p14:creationId xmlns:p14="http://schemas.microsoft.com/office/powerpoint/2010/main" val="40446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4</a:t>
            </a:fld>
            <a:endParaRPr lang="en-IE"/>
          </a:p>
        </p:txBody>
      </p:sp>
    </p:spTree>
    <p:extLst>
      <p:ext uri="{BB962C8B-B14F-4D97-AF65-F5344CB8AC3E}">
        <p14:creationId xmlns:p14="http://schemas.microsoft.com/office/powerpoint/2010/main" val="2354589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5</a:t>
            </a:fld>
            <a:endParaRPr lang="en-IE"/>
          </a:p>
        </p:txBody>
      </p:sp>
    </p:spTree>
    <p:extLst>
      <p:ext uri="{BB962C8B-B14F-4D97-AF65-F5344CB8AC3E}">
        <p14:creationId xmlns:p14="http://schemas.microsoft.com/office/powerpoint/2010/main" val="3548622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6</a:t>
            </a:fld>
            <a:endParaRPr lang="en-IE"/>
          </a:p>
        </p:txBody>
      </p:sp>
    </p:spTree>
    <p:extLst>
      <p:ext uri="{BB962C8B-B14F-4D97-AF65-F5344CB8AC3E}">
        <p14:creationId xmlns:p14="http://schemas.microsoft.com/office/powerpoint/2010/main" val="3926401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7</a:t>
            </a:fld>
            <a:endParaRPr lang="en-IE"/>
          </a:p>
        </p:txBody>
      </p:sp>
    </p:spTree>
    <p:extLst>
      <p:ext uri="{BB962C8B-B14F-4D97-AF65-F5344CB8AC3E}">
        <p14:creationId xmlns:p14="http://schemas.microsoft.com/office/powerpoint/2010/main" val="4273276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8</a:t>
            </a:fld>
            <a:endParaRPr lang="en-IE"/>
          </a:p>
        </p:txBody>
      </p:sp>
    </p:spTree>
    <p:extLst>
      <p:ext uri="{BB962C8B-B14F-4D97-AF65-F5344CB8AC3E}">
        <p14:creationId xmlns:p14="http://schemas.microsoft.com/office/powerpoint/2010/main" val="2407671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9</a:t>
            </a:fld>
            <a:endParaRPr lang="en-IE"/>
          </a:p>
        </p:txBody>
      </p:sp>
    </p:spTree>
    <p:extLst>
      <p:ext uri="{BB962C8B-B14F-4D97-AF65-F5344CB8AC3E}">
        <p14:creationId xmlns:p14="http://schemas.microsoft.com/office/powerpoint/2010/main" val="1691524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10</a:t>
            </a:fld>
            <a:endParaRPr lang="en-IE"/>
          </a:p>
        </p:txBody>
      </p:sp>
    </p:spTree>
    <p:extLst>
      <p:ext uri="{BB962C8B-B14F-4D97-AF65-F5344CB8AC3E}">
        <p14:creationId xmlns:p14="http://schemas.microsoft.com/office/powerpoint/2010/main" val="1107969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11</a:t>
            </a:fld>
            <a:endParaRPr lang="en-IE"/>
          </a:p>
        </p:txBody>
      </p:sp>
    </p:spTree>
    <p:extLst>
      <p:ext uri="{BB962C8B-B14F-4D97-AF65-F5344CB8AC3E}">
        <p14:creationId xmlns:p14="http://schemas.microsoft.com/office/powerpoint/2010/main" val="2541575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12</a:t>
            </a:fld>
            <a:endParaRPr lang="en-IE"/>
          </a:p>
        </p:txBody>
      </p:sp>
    </p:spTree>
    <p:extLst>
      <p:ext uri="{BB962C8B-B14F-4D97-AF65-F5344CB8AC3E}">
        <p14:creationId xmlns:p14="http://schemas.microsoft.com/office/powerpoint/2010/main" val="1909407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13</a:t>
            </a:fld>
            <a:endParaRPr lang="en-IE"/>
          </a:p>
        </p:txBody>
      </p:sp>
    </p:spTree>
    <p:extLst>
      <p:ext uri="{BB962C8B-B14F-4D97-AF65-F5344CB8AC3E}">
        <p14:creationId xmlns:p14="http://schemas.microsoft.com/office/powerpoint/2010/main" val="2206415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14</a:t>
            </a:fld>
            <a:endParaRPr lang="en-IE"/>
          </a:p>
        </p:txBody>
      </p:sp>
    </p:spTree>
    <p:extLst>
      <p:ext uri="{BB962C8B-B14F-4D97-AF65-F5344CB8AC3E}">
        <p14:creationId xmlns:p14="http://schemas.microsoft.com/office/powerpoint/2010/main" val="1647248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E373658-1D6A-44C5-84B5-29925C153C9C}" type="slidenum">
              <a:rPr lang="en-IE" smtClean="0"/>
              <a:t>15</a:t>
            </a:fld>
            <a:endParaRPr lang="en-IE"/>
          </a:p>
        </p:txBody>
      </p:sp>
    </p:spTree>
    <p:extLst>
      <p:ext uri="{BB962C8B-B14F-4D97-AF65-F5344CB8AC3E}">
        <p14:creationId xmlns:p14="http://schemas.microsoft.com/office/powerpoint/2010/main" val="1095292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E373658-1D6A-44C5-84B5-29925C153C9C}" type="slidenum">
              <a:rPr lang="en-IE" smtClean="0"/>
              <a:t>16</a:t>
            </a:fld>
            <a:endParaRPr lang="en-IE"/>
          </a:p>
        </p:txBody>
      </p:sp>
    </p:spTree>
    <p:extLst>
      <p:ext uri="{BB962C8B-B14F-4D97-AF65-F5344CB8AC3E}">
        <p14:creationId xmlns:p14="http://schemas.microsoft.com/office/powerpoint/2010/main" val="949574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03/07/2020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13908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03/07/2020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089333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A3AAD9-4114-44D3-AAC5-47567C9B610B}" type="datetimeFigureOut">
              <a:rPr lang="en-IE" smtClean="0"/>
              <a:t>03/07/2020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99982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C7A3AAD9-4114-44D3-AAC5-47567C9B610B}" type="datetimeFigureOut">
              <a:rPr lang="en-IE" smtClean="0"/>
              <a:t>03/07/2020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829937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C7A3AAD9-4114-44D3-AAC5-47567C9B610B}" type="datetimeFigureOut">
              <a:rPr lang="en-IE" smtClean="0"/>
              <a:t>03/07/2020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310891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C7A3AAD9-4114-44D3-AAC5-47567C9B610B}" type="datetimeFigureOut">
              <a:rPr lang="en-IE" smtClean="0"/>
              <a:t>03/07/2020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987486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A3AAD9-4114-44D3-AAC5-47567C9B610B}" type="datetimeFigureOut">
              <a:rPr lang="en-IE" smtClean="0"/>
              <a:t>03/07/2020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823752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A3AAD9-4114-44D3-AAC5-47567C9B610B}" type="datetimeFigureOut">
              <a:rPr lang="en-IE" smtClean="0"/>
              <a:t>03/07/2020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381569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A3AAD9-4114-44D3-AAC5-47567C9B610B}" type="datetimeFigureOut">
              <a:rPr lang="en-IE" smtClean="0"/>
              <a:t>03/07/2020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362691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03/07/2020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4131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C7A3AAD9-4114-44D3-AAC5-47567C9B610B}" type="datetimeFigureOut">
              <a:rPr lang="en-IE" smtClean="0"/>
              <a:t>03/07/2020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EA7C870-EC7A-4A10-89B9-1446E6F48E1F}" type="slidenum">
              <a:rPr lang="en-IE" smtClean="0"/>
              <a:t>‹#›</a:t>
            </a:fld>
            <a:endParaRPr lang="en-IE"/>
          </a:p>
        </p:txBody>
      </p:sp>
    </p:spTree>
    <p:extLst>
      <p:ext uri="{BB962C8B-B14F-4D97-AF65-F5344CB8AC3E}">
        <p14:creationId xmlns:p14="http://schemas.microsoft.com/office/powerpoint/2010/main" val="2898192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3999" y="416986"/>
            <a:ext cx="9287933" cy="615553"/>
          </a:xfrm>
          <a:prstGeom prst="rect">
            <a:avLst/>
          </a:prstGeom>
        </p:spPr>
        <p:txBody>
          <a:bodyPr>
            <a:noAutofit/>
          </a:bodyPr>
          <a:lstStyle>
            <a:lvl1pPr>
              <a:defRPr sz="3200"/>
            </a:lvl1pPr>
          </a:lstStyle>
          <a:p>
            <a:r>
              <a:rPr lang="en-US"/>
              <a:t>Click to edit Master title style</a:t>
            </a:r>
            <a:endParaRPr lang="en-IE"/>
          </a:p>
        </p:txBody>
      </p:sp>
      <p:sp>
        <p:nvSpPr>
          <p:cNvPr id="5" name="Text Placeholder 4"/>
          <p:cNvSpPr>
            <a:spLocks noGrp="1"/>
          </p:cNvSpPr>
          <p:nvPr>
            <p:ph type="body" sz="quarter" idx="32"/>
          </p:nvPr>
        </p:nvSpPr>
        <p:spPr>
          <a:xfrm>
            <a:off x="623999" y="1863013"/>
            <a:ext cx="5328000" cy="288000"/>
          </a:xfrm>
          <a:prstGeom prst="rect">
            <a:avLst/>
          </a:prstGeom>
        </p:spPr>
        <p:txBody>
          <a:bodyPr/>
          <a:lstStyle>
            <a:lvl1pPr marL="0" indent="0">
              <a:buNone/>
              <a:defRPr lang="en-IE" sz="1067" b="1" kern="1200" dirty="0">
                <a:solidFill>
                  <a:srgbClr val="00A7B5"/>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800"/>
              </a:spcBef>
              <a:spcAft>
                <a:spcPts val="800"/>
              </a:spcAft>
              <a:buClr>
                <a:schemeClr val="accent1"/>
              </a:buClr>
              <a:buFont typeface="Arial"/>
              <a:buNone/>
            </a:pPr>
            <a:r>
              <a:rPr lang="en-US"/>
              <a:t>Click to edit Master text styles</a:t>
            </a:r>
          </a:p>
        </p:txBody>
      </p:sp>
      <p:sp>
        <p:nvSpPr>
          <p:cNvPr id="19" name="Text Placeholder 4"/>
          <p:cNvSpPr>
            <a:spLocks noGrp="1"/>
          </p:cNvSpPr>
          <p:nvPr>
            <p:ph type="body" sz="quarter" idx="33"/>
          </p:nvPr>
        </p:nvSpPr>
        <p:spPr>
          <a:xfrm>
            <a:off x="623999" y="2210000"/>
            <a:ext cx="5328000" cy="288000"/>
          </a:xfrm>
          <a:prstGeom prst="rect">
            <a:avLst/>
          </a:prstGeom>
        </p:spPr>
        <p:txBody>
          <a:bodyPr/>
          <a:lstStyle>
            <a:lvl1pPr marL="0" indent="0">
              <a:buNone/>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2" name="Text Placeholder 4"/>
          <p:cNvSpPr>
            <a:spLocks noGrp="1"/>
          </p:cNvSpPr>
          <p:nvPr>
            <p:ph type="body" sz="quarter" idx="35"/>
          </p:nvPr>
        </p:nvSpPr>
        <p:spPr>
          <a:xfrm>
            <a:off x="623999" y="1152781"/>
            <a:ext cx="9287933" cy="412800"/>
          </a:xfrm>
          <a:prstGeom prst="rect">
            <a:avLst/>
          </a:prstGeom>
        </p:spPr>
        <p:txBody>
          <a:bodyPr/>
          <a:lstStyle>
            <a:lvl1pPr marL="0" indent="0">
              <a:buNone/>
              <a:defRPr lang="en-IE" sz="1867" kern="1200" dirty="0">
                <a:solidFill>
                  <a:srgbClr val="4F2D7F"/>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0"/>
              </a:spcBef>
              <a:spcAft>
                <a:spcPts val="800"/>
              </a:spcAft>
              <a:buClr>
                <a:schemeClr val="accent1"/>
              </a:buClr>
              <a:buFont typeface="Arial"/>
              <a:buNone/>
            </a:pPr>
            <a:r>
              <a:rPr lang="en-US"/>
              <a:t>Click to edit Master text</a:t>
            </a:r>
            <a:endParaRPr lang="en-IE"/>
          </a:p>
        </p:txBody>
      </p:sp>
      <p:sp>
        <p:nvSpPr>
          <p:cNvPr id="24" name="Text Placeholder 4"/>
          <p:cNvSpPr>
            <a:spLocks noGrp="1"/>
          </p:cNvSpPr>
          <p:nvPr>
            <p:ph type="body" sz="quarter" idx="37"/>
          </p:nvPr>
        </p:nvSpPr>
        <p:spPr>
          <a:xfrm>
            <a:off x="623999" y="2556988"/>
            <a:ext cx="5328000" cy="288000"/>
          </a:xfrm>
          <a:prstGeom prst="rect">
            <a:avLst/>
          </a:prstGeom>
        </p:spPr>
        <p:txBody>
          <a:bodyPr/>
          <a:lstStyle>
            <a:lvl1pPr marL="114297" indent="-114297">
              <a:buClr>
                <a:schemeClr val="accent3"/>
              </a:buClr>
              <a:buFont typeface="Arial" panose="020B0604020202020204" pitchFamily="34" charset="0"/>
              <a:buChar char="•"/>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5" name="Text Placeholder 4"/>
          <p:cNvSpPr>
            <a:spLocks noGrp="1"/>
          </p:cNvSpPr>
          <p:nvPr>
            <p:ph type="body" sz="quarter" idx="38"/>
          </p:nvPr>
        </p:nvSpPr>
        <p:spPr>
          <a:xfrm>
            <a:off x="6240000" y="1863013"/>
            <a:ext cx="5328000" cy="288000"/>
          </a:xfrm>
          <a:prstGeom prst="rect">
            <a:avLst/>
          </a:prstGeom>
        </p:spPr>
        <p:txBody>
          <a:bodyPr/>
          <a:lstStyle>
            <a:lvl1pPr marL="0" indent="0">
              <a:buNone/>
              <a:defRPr lang="en-IE" sz="1067" b="1" kern="1200" dirty="0">
                <a:solidFill>
                  <a:srgbClr val="00A7B5"/>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ts val="800"/>
              </a:spcBef>
              <a:spcAft>
                <a:spcPts val="800"/>
              </a:spcAft>
              <a:buClr>
                <a:schemeClr val="accent1"/>
              </a:buClr>
              <a:buFont typeface="Arial"/>
              <a:buNone/>
            </a:pPr>
            <a:r>
              <a:rPr lang="en-US"/>
              <a:t>Click to edit Master text styles</a:t>
            </a:r>
          </a:p>
        </p:txBody>
      </p:sp>
      <p:sp>
        <p:nvSpPr>
          <p:cNvPr id="26" name="Text Placeholder 4"/>
          <p:cNvSpPr>
            <a:spLocks noGrp="1"/>
          </p:cNvSpPr>
          <p:nvPr>
            <p:ph type="body" sz="quarter" idx="39"/>
          </p:nvPr>
        </p:nvSpPr>
        <p:spPr>
          <a:xfrm>
            <a:off x="6240000" y="2210000"/>
            <a:ext cx="5328000" cy="288000"/>
          </a:xfrm>
          <a:prstGeom prst="rect">
            <a:avLst/>
          </a:prstGeom>
        </p:spPr>
        <p:txBody>
          <a:bodyPr/>
          <a:lstStyle>
            <a:lvl1pPr marL="0" indent="0">
              <a:buNone/>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27" name="Text Placeholder 4"/>
          <p:cNvSpPr>
            <a:spLocks noGrp="1"/>
          </p:cNvSpPr>
          <p:nvPr>
            <p:ph type="body" sz="quarter" idx="40"/>
          </p:nvPr>
        </p:nvSpPr>
        <p:spPr>
          <a:xfrm>
            <a:off x="6240000" y="2556988"/>
            <a:ext cx="5328000" cy="288000"/>
          </a:xfrm>
          <a:prstGeom prst="rect">
            <a:avLst/>
          </a:prstGeom>
        </p:spPr>
        <p:txBody>
          <a:bodyPr/>
          <a:lstStyle>
            <a:lvl1pPr marL="114297" indent="-114297">
              <a:buClr>
                <a:schemeClr val="accent3"/>
              </a:buClr>
              <a:buFont typeface="Arial" panose="020B0604020202020204" pitchFamily="34" charset="0"/>
              <a:buChar char="•"/>
              <a:defRPr lang="en-US" sz="1067" kern="1200" dirty="0" smtClean="0">
                <a:solidFill>
                  <a:schemeClr val="tx1"/>
                </a:solidFill>
                <a:latin typeface="Arial" panose="020B0604020202020204" pitchFamily="34" charset="0"/>
                <a:ea typeface="+mn-ea"/>
                <a:cs typeface="Arial" panose="020B0604020202020204" pitchFamily="34" charset="0"/>
              </a:defRPr>
            </a:lvl1pPr>
            <a:lvl2pPr>
              <a:defRPr lang="en-US" sz="1067" kern="1200" dirty="0" smtClean="0">
                <a:solidFill>
                  <a:schemeClr val="tx1"/>
                </a:solidFill>
                <a:latin typeface="Arial" panose="020B0604020202020204" pitchFamily="34" charset="0"/>
                <a:ea typeface="+mn-ea"/>
                <a:cs typeface="Arial" panose="020B0604020202020204" pitchFamily="34" charset="0"/>
              </a:defRPr>
            </a:lvl2pPr>
            <a:lvl3pPr>
              <a:defRPr lang="en-US" sz="1067" kern="1200" dirty="0" smtClean="0">
                <a:solidFill>
                  <a:schemeClr val="tx1"/>
                </a:solidFill>
                <a:latin typeface="Arial" panose="020B0604020202020204" pitchFamily="34" charset="0"/>
                <a:ea typeface="+mn-ea"/>
                <a:cs typeface="Arial" panose="020B0604020202020204" pitchFamily="34" charset="0"/>
              </a:defRPr>
            </a:lvl3pPr>
            <a:lvl4pPr>
              <a:defRPr lang="en-US" sz="1067" kern="1200" dirty="0" smtClean="0">
                <a:solidFill>
                  <a:schemeClr val="tx1"/>
                </a:solidFill>
                <a:latin typeface="Arial" panose="020B0604020202020204" pitchFamily="34" charset="0"/>
                <a:ea typeface="+mn-ea"/>
                <a:cs typeface="Arial" panose="020B0604020202020204" pitchFamily="34" charset="0"/>
              </a:defRPr>
            </a:lvl4pPr>
            <a:lvl5pPr>
              <a:defRPr lang="en-IE" sz="1067"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761163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122" y="357868"/>
            <a:ext cx="11460991" cy="443312"/>
          </a:xfrm>
        </p:spPr>
        <p:txBody>
          <a:bodyPr anchor="t" anchorCtr="0">
            <a:noAutofit/>
          </a:bodyPr>
          <a:lstStyle>
            <a:lvl1pPr>
              <a:defRPr sz="3200" b="1">
                <a:solidFill>
                  <a:srgbClr val="452D80"/>
                </a:solidFill>
              </a:defRPr>
            </a:lvl1pPr>
          </a:lstStyle>
          <a:p>
            <a:r>
              <a:rPr lang="en-US"/>
              <a:t>Section Title</a:t>
            </a:r>
            <a:br>
              <a:rPr lang="en-US"/>
            </a:b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2368659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122" y="357868"/>
            <a:ext cx="11460991" cy="443312"/>
          </a:xfrm>
        </p:spPr>
        <p:txBody>
          <a:bodyPr anchor="t" anchorCtr="0">
            <a:noAutofit/>
          </a:bodyPr>
          <a:lstStyle>
            <a:lvl1pPr>
              <a:defRPr sz="3200" b="1">
                <a:solidFill>
                  <a:srgbClr val="452D80"/>
                </a:solidFill>
              </a:defRPr>
            </a:lvl1pPr>
          </a:lstStyle>
          <a:p>
            <a:r>
              <a:rPr lang="en-US"/>
              <a:t>Section Title</a:t>
            </a:r>
            <a:br>
              <a:rPr lang="en-US"/>
            </a:b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4257802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A3AAD9-4114-44D3-AAC5-47567C9B610B}" type="datetimeFigureOut">
              <a:rPr lang="en-IE" smtClean="0"/>
              <a:t>03/07/2020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7C870-EC7A-4A10-89B9-1446E6F48E1F}" type="slidenum">
              <a:rPr lang="en-IE" smtClean="0"/>
              <a:t>‹#›</a:t>
            </a:fld>
            <a:endParaRPr lang="en-IE"/>
          </a:p>
        </p:txBody>
      </p:sp>
    </p:spTree>
    <p:extLst>
      <p:ext uri="{BB962C8B-B14F-4D97-AF65-F5344CB8AC3E}">
        <p14:creationId xmlns:p14="http://schemas.microsoft.com/office/powerpoint/2010/main" val="2220849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ubu.gov.ie/"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ubu.gov.i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etbi.i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Content Placeholder 4"/>
          <p:cNvSpPr txBox="1">
            <a:spLocks/>
          </p:cNvSpPr>
          <p:nvPr/>
        </p:nvSpPr>
        <p:spPr>
          <a:xfrm>
            <a:off x="1715827" y="1418473"/>
            <a:ext cx="9296060" cy="4429760"/>
          </a:xfrm>
          <a:prstGeom prst="rect">
            <a:avLst/>
          </a:prstGeom>
        </p:spPr>
        <p:txBody>
          <a:bodyPr anchor="ctr">
            <a:normAutofit/>
          </a:bodyPr>
          <a:lstStyle>
            <a:lvl1pPr marL="360000" indent="-360000" algn="l" defTabSz="457200" rtl="0" eaLnBrk="1" latinLnBrk="0" hangingPunct="1">
              <a:spcBef>
                <a:spcPts val="0"/>
              </a:spcBef>
              <a:spcAft>
                <a:spcPts val="600"/>
              </a:spcAft>
              <a:buClr>
                <a:schemeClr val="accent1"/>
              </a:buClr>
              <a:buFont typeface="Arial"/>
              <a:buChar char="•"/>
              <a:defRPr sz="2400" kern="1200">
                <a:solidFill>
                  <a:schemeClr val="tx1"/>
                </a:solidFill>
                <a:latin typeface="+mn-lt"/>
                <a:ea typeface="+mn-ea"/>
                <a:cs typeface="+mn-cs"/>
              </a:defRPr>
            </a:lvl1pPr>
            <a:lvl2pPr marL="720000" indent="-360000" algn="l" defTabSz="457200" rtl="0" eaLnBrk="1" latinLnBrk="0" hangingPunct="1">
              <a:spcBef>
                <a:spcPts val="0"/>
              </a:spcBef>
              <a:spcAft>
                <a:spcPts val="600"/>
              </a:spcAft>
              <a:buClr>
                <a:schemeClr val="accent1"/>
              </a:buClr>
              <a:buFont typeface="Arial"/>
              <a:buChar char="–"/>
              <a:defRPr sz="2200" kern="1200">
                <a:solidFill>
                  <a:schemeClr val="tx1"/>
                </a:solidFill>
                <a:latin typeface="+mn-lt"/>
                <a:ea typeface="+mn-ea"/>
                <a:cs typeface="+mn-cs"/>
              </a:defRPr>
            </a:lvl2pPr>
            <a:lvl3pPr marL="1080000" indent="-360000" algn="l" defTabSz="457200" rtl="0" eaLnBrk="1" latinLnBrk="0" hangingPunct="1">
              <a:spcBef>
                <a:spcPts val="0"/>
              </a:spcBef>
              <a:spcAft>
                <a:spcPts val="600"/>
              </a:spcAft>
              <a:buFont typeface="Symbol" panose="05050102010706020507" pitchFamily="18" charset="2"/>
              <a:buChar char=""/>
              <a:defRPr sz="2000" kern="1200">
                <a:solidFill>
                  <a:schemeClr val="tx1"/>
                </a:solidFill>
                <a:latin typeface="+mn-lt"/>
                <a:ea typeface="+mn-ea"/>
                <a:cs typeface="+mn-cs"/>
              </a:defRPr>
            </a:lvl3pPr>
            <a:lvl4pPr marL="1440000" indent="-360000" algn="l" defTabSz="457200" rtl="0" eaLnBrk="1" latinLnBrk="0" hangingPunct="1">
              <a:spcBef>
                <a:spcPts val="0"/>
              </a:spcBef>
              <a:spcAft>
                <a:spcPts val="600"/>
              </a:spcAft>
              <a:buFont typeface="+mj-lt"/>
              <a:buAutoNum type="alphaLcPeriod"/>
              <a:defRPr sz="2000" kern="1200">
                <a:solidFill>
                  <a:schemeClr val="tx1"/>
                </a:solidFill>
                <a:latin typeface="+mn-lt"/>
                <a:ea typeface="+mn-ea"/>
                <a:cs typeface="+mn-cs"/>
              </a:defRPr>
            </a:lvl4pPr>
            <a:lvl5pPr marL="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pPr marL="0" indent="0" algn="ctr">
              <a:buFont typeface="Arial"/>
              <a:buNone/>
            </a:pPr>
            <a:endParaRPr lang="en-IE" sz="6000" dirty="0">
              <a:solidFill>
                <a:schemeClr val="bg1"/>
              </a:solidFill>
            </a:endParaRPr>
          </a:p>
          <a:p>
            <a:pPr marL="0" indent="0" algn="ctr">
              <a:buFont typeface="Arial"/>
              <a:buNone/>
            </a:pPr>
            <a:r>
              <a:rPr lang="en-IE" sz="5400" dirty="0">
                <a:solidFill>
                  <a:schemeClr val="bg1"/>
                </a:solidFill>
              </a:rPr>
              <a:t>UBU Performance &amp; Oversight  Engagement Framework (POEF)</a:t>
            </a:r>
          </a:p>
        </p:txBody>
      </p:sp>
      <p:pic>
        <p:nvPicPr>
          <p:cNvPr id="2" name="Picture 2" descr="A picture containing drawing&#10;&#10;Description generated with very high confidence">
            <a:extLst>
              <a:ext uri="{FF2B5EF4-FFF2-40B4-BE49-F238E27FC236}">
                <a16:creationId xmlns:a16="http://schemas.microsoft.com/office/drawing/2014/main" id="{0D863318-00C4-4D0D-9D3C-CCD2D95334DD}"/>
              </a:ext>
            </a:extLst>
          </p:cNvPr>
          <p:cNvPicPr>
            <a:picLocks noChangeAspect="1"/>
          </p:cNvPicPr>
          <p:nvPr/>
        </p:nvPicPr>
        <p:blipFill>
          <a:blip r:embed="rId4"/>
          <a:stretch>
            <a:fillRect/>
          </a:stretch>
        </p:blipFill>
        <p:spPr>
          <a:xfrm>
            <a:off x="9362251" y="316320"/>
            <a:ext cx="2470385" cy="1333507"/>
          </a:xfrm>
          <a:prstGeom prst="rect">
            <a:avLst/>
          </a:prstGeom>
        </p:spPr>
      </p:pic>
    </p:spTree>
    <p:extLst>
      <p:ext uri="{BB962C8B-B14F-4D97-AF65-F5344CB8AC3E}">
        <p14:creationId xmlns:p14="http://schemas.microsoft.com/office/powerpoint/2010/main" val="578946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692571" y="1878754"/>
            <a:ext cx="2584029" cy="2584389"/>
          </a:xfrm>
          <a:prstGeom prst="ellipse">
            <a:avLst/>
          </a:prstGeom>
          <a:solidFill>
            <a:srgbClr val="6ACCE0"/>
          </a:solidFill>
          <a:ln>
            <a:solidFill>
              <a:srgbClr val="97DAE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67">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929" y="2011620"/>
            <a:ext cx="2351313" cy="2318657"/>
          </a:xfrm>
          <a:prstGeom prst="rect">
            <a:avLst/>
          </a:prstGeom>
        </p:spPr>
      </p:pic>
      <p:sp>
        <p:nvSpPr>
          <p:cNvPr id="9" name="Content Placeholder 4"/>
          <p:cNvSpPr txBox="1">
            <a:spLocks/>
          </p:cNvSpPr>
          <p:nvPr/>
        </p:nvSpPr>
        <p:spPr>
          <a:xfrm>
            <a:off x="692571" y="886416"/>
            <a:ext cx="11246100" cy="4350893"/>
          </a:xfrm>
          <a:prstGeom prst="rect">
            <a:avLst/>
          </a:prstGeom>
        </p:spPr>
        <p:txBody>
          <a:bodyPr anchor="ctr">
            <a:normAutofit/>
          </a:bodyPr>
          <a:lstStyle>
            <a:lvl1pPr marL="360000" indent="-360000" algn="l" defTabSz="457200" rtl="0" eaLnBrk="1" latinLnBrk="0" hangingPunct="1">
              <a:spcBef>
                <a:spcPts val="0"/>
              </a:spcBef>
              <a:spcAft>
                <a:spcPts val="600"/>
              </a:spcAft>
              <a:buClr>
                <a:schemeClr val="accent1"/>
              </a:buClr>
              <a:buFont typeface="Arial"/>
              <a:buChar char="•"/>
              <a:defRPr sz="2400" kern="1200">
                <a:solidFill>
                  <a:schemeClr val="tx1"/>
                </a:solidFill>
                <a:latin typeface="+mn-lt"/>
                <a:ea typeface="+mn-ea"/>
                <a:cs typeface="+mn-cs"/>
              </a:defRPr>
            </a:lvl1pPr>
            <a:lvl2pPr marL="720000" indent="-360000" algn="l" defTabSz="457200" rtl="0" eaLnBrk="1" latinLnBrk="0" hangingPunct="1">
              <a:spcBef>
                <a:spcPts val="0"/>
              </a:spcBef>
              <a:spcAft>
                <a:spcPts val="600"/>
              </a:spcAft>
              <a:buClr>
                <a:schemeClr val="accent1"/>
              </a:buClr>
              <a:buFont typeface="Arial"/>
              <a:buChar char="–"/>
              <a:defRPr sz="2200" kern="1200">
                <a:solidFill>
                  <a:schemeClr val="tx1"/>
                </a:solidFill>
                <a:latin typeface="+mn-lt"/>
                <a:ea typeface="+mn-ea"/>
                <a:cs typeface="+mn-cs"/>
              </a:defRPr>
            </a:lvl2pPr>
            <a:lvl3pPr marL="1080000" indent="-360000" algn="l" defTabSz="457200" rtl="0" eaLnBrk="1" latinLnBrk="0" hangingPunct="1">
              <a:spcBef>
                <a:spcPts val="0"/>
              </a:spcBef>
              <a:spcAft>
                <a:spcPts val="600"/>
              </a:spcAft>
              <a:buFont typeface="Symbol" panose="05050102010706020507" pitchFamily="18" charset="2"/>
              <a:buChar char=""/>
              <a:defRPr sz="2000" kern="1200">
                <a:solidFill>
                  <a:schemeClr val="tx1"/>
                </a:solidFill>
                <a:latin typeface="+mn-lt"/>
                <a:ea typeface="+mn-ea"/>
                <a:cs typeface="+mn-cs"/>
              </a:defRPr>
            </a:lvl3pPr>
            <a:lvl4pPr marL="1440000" indent="-360000" algn="l" defTabSz="457200" rtl="0" eaLnBrk="1" latinLnBrk="0" hangingPunct="1">
              <a:spcBef>
                <a:spcPts val="0"/>
              </a:spcBef>
              <a:spcAft>
                <a:spcPts val="600"/>
              </a:spcAft>
              <a:buFont typeface="+mj-lt"/>
              <a:buAutoNum type="alphaLcPeriod"/>
              <a:defRPr sz="2000" kern="1200">
                <a:solidFill>
                  <a:schemeClr val="tx1"/>
                </a:solidFill>
                <a:latin typeface="+mn-lt"/>
                <a:ea typeface="+mn-ea"/>
                <a:cs typeface="+mn-cs"/>
              </a:defRPr>
            </a:lvl4pPr>
            <a:lvl5pPr marL="0" indent="0" algn="l" defTabSz="457200" rtl="0" eaLnBrk="1" latinLnBrk="0" hangingPunct="1">
              <a:spcBef>
                <a:spcPts val="0"/>
              </a:spcBef>
              <a:spcAft>
                <a:spcPts val="600"/>
              </a:spcAft>
              <a:buFont typeface="Arial"/>
              <a:buNone/>
              <a:defRPr sz="2400" b="1" kern="1200">
                <a:solidFill>
                  <a:schemeClr val="accent1"/>
                </a:solidFill>
                <a:latin typeface="+mn-lt"/>
                <a:ea typeface="+mn-ea"/>
                <a:cs typeface="+mn-cs"/>
              </a:defRPr>
            </a:lvl5pPr>
            <a:lvl6pPr marL="0" indent="0" algn="l" defTabSz="457200" rtl="0" eaLnBrk="1" latinLnBrk="0" hangingPunct="1">
              <a:spcBef>
                <a:spcPts val="0"/>
              </a:spcBef>
              <a:spcAft>
                <a:spcPts val="600"/>
              </a:spcAft>
              <a:buClr>
                <a:schemeClr val="accent1"/>
              </a:buClr>
              <a:buFont typeface="Arial" panose="020B0604020202020204" pitchFamily="34" charset="0"/>
              <a:buNone/>
              <a:defRPr sz="2400" kern="1200">
                <a:solidFill>
                  <a:schemeClr val="tx1"/>
                </a:solidFill>
                <a:latin typeface="+mn-lt"/>
                <a:ea typeface="+mn-ea"/>
                <a:cs typeface="+mn-cs"/>
              </a:defRPr>
            </a:lvl6pPr>
            <a:lvl7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7pPr>
            <a:lvl8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8pPr>
            <a:lvl9pPr marL="360000" indent="-360000" algn="l" defTabSz="457200" rtl="0" eaLnBrk="1" latinLnBrk="0" hangingPunct="1">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IE" sz="8800" dirty="0">
                <a:solidFill>
                  <a:srgbClr val="6ACCE0"/>
                </a:solidFill>
              </a:rPr>
              <a:t>Welcome</a:t>
            </a:r>
          </a:p>
        </p:txBody>
      </p:sp>
      <p:pic>
        <p:nvPicPr>
          <p:cNvPr id="2" name="Picture 1"/>
          <p:cNvPicPr>
            <a:picLocks noChangeAspect="1"/>
          </p:cNvPicPr>
          <p:nvPr/>
        </p:nvPicPr>
        <p:blipFill>
          <a:blip r:embed="rId4"/>
          <a:stretch>
            <a:fillRect/>
          </a:stretch>
        </p:blipFill>
        <p:spPr>
          <a:xfrm>
            <a:off x="247535" y="378896"/>
            <a:ext cx="1656430" cy="499558"/>
          </a:xfrm>
          <a:prstGeom prst="rect">
            <a:avLst/>
          </a:prstGeom>
        </p:spPr>
      </p:pic>
      <p:pic>
        <p:nvPicPr>
          <p:cNvPr id="6" name="Picture 2" descr="A picture containing drawing&#10;&#10;Description generated with very high confidence">
            <a:extLst>
              <a:ext uri="{FF2B5EF4-FFF2-40B4-BE49-F238E27FC236}">
                <a16:creationId xmlns:a16="http://schemas.microsoft.com/office/drawing/2014/main" id="{0138DD2F-02F8-4AD6-B7A8-9463DF7FAE30}"/>
              </a:ext>
            </a:extLst>
          </p:cNvPr>
          <p:cNvPicPr>
            <a:picLocks noChangeAspect="1"/>
          </p:cNvPicPr>
          <p:nvPr/>
        </p:nvPicPr>
        <p:blipFill>
          <a:blip r:embed="rId5"/>
          <a:stretch>
            <a:fillRect/>
          </a:stretch>
        </p:blipFill>
        <p:spPr>
          <a:xfrm>
            <a:off x="9721615" y="108502"/>
            <a:ext cx="2470385" cy="1333507"/>
          </a:xfrm>
          <a:prstGeom prst="rect">
            <a:avLst/>
          </a:prstGeom>
        </p:spPr>
      </p:pic>
    </p:spTree>
    <p:extLst>
      <p:ext uri="{BB962C8B-B14F-4D97-AF65-F5344CB8AC3E}">
        <p14:creationId xmlns:p14="http://schemas.microsoft.com/office/powerpoint/2010/main" val="1861436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122" y="1110157"/>
            <a:ext cx="11460991" cy="443312"/>
          </a:xfrm>
        </p:spPr>
        <p:txBody>
          <a:bodyPr>
            <a:noAutofit/>
          </a:bodyPr>
          <a:lstStyle/>
          <a:p>
            <a:r>
              <a:rPr lang="en-GB" sz="4000" dirty="0">
                <a:solidFill>
                  <a:srgbClr val="EE2465"/>
                </a:solidFill>
              </a:rPr>
              <a:t>Purpose of Session: </a:t>
            </a:r>
          </a:p>
        </p:txBody>
      </p:sp>
      <p:sp>
        <p:nvSpPr>
          <p:cNvPr id="7" name="TextBox 6"/>
          <p:cNvSpPr txBox="1"/>
          <p:nvPr/>
        </p:nvSpPr>
        <p:spPr>
          <a:xfrm flipH="1">
            <a:off x="406122" y="1934193"/>
            <a:ext cx="4849050" cy="4401205"/>
          </a:xfrm>
          <a:prstGeom prst="rect">
            <a:avLst/>
          </a:prstGeom>
          <a:noFill/>
        </p:spPr>
        <p:txBody>
          <a:bodyPr wrap="square" rtlCol="0" anchor="t">
            <a:spAutoFit/>
          </a:bodyPr>
          <a:lstStyle/>
          <a:p>
            <a:pPr defTabSz="914377">
              <a:defRPr/>
            </a:pPr>
            <a:r>
              <a:rPr lang="en-US" sz="3600" dirty="0">
                <a:solidFill>
                  <a:srgbClr val="6ACCE0"/>
                </a:solidFill>
                <a:latin typeface="Arial" panose="020B0604020202020204" pitchFamily="34" charset="0"/>
                <a:cs typeface="Arial" panose="020B0604020202020204" pitchFamily="34" charset="0"/>
              </a:rPr>
              <a:t>To give an overview of the UBU Performance &amp; Oversight  Engagement Framework (POEF) components for use July – December 2020</a:t>
            </a:r>
          </a:p>
          <a:p>
            <a:pPr defTabSz="914377">
              <a:defRPr/>
            </a:pPr>
            <a:endParaRPr lang="en-US" sz="2800" dirty="0">
              <a:solidFill>
                <a:srgbClr val="6ACCE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DE9D2BB-8215-40F7-9E96-49B7682984D1}"/>
              </a:ext>
            </a:extLst>
          </p:cNvPr>
          <p:cNvPicPr>
            <a:picLocks noChangeAspect="1"/>
          </p:cNvPicPr>
          <p:nvPr/>
        </p:nvPicPr>
        <p:blipFill>
          <a:blip r:embed="rId3"/>
          <a:stretch>
            <a:fillRect/>
          </a:stretch>
        </p:blipFill>
        <p:spPr>
          <a:xfrm>
            <a:off x="6022428" y="1037346"/>
            <a:ext cx="3741683" cy="4783307"/>
          </a:xfrm>
          <a:prstGeom prst="rect">
            <a:avLst/>
          </a:prstGeom>
        </p:spPr>
      </p:pic>
    </p:spTree>
    <p:extLst>
      <p:ext uri="{BB962C8B-B14F-4D97-AF65-F5344CB8AC3E}">
        <p14:creationId xmlns:p14="http://schemas.microsoft.com/office/powerpoint/2010/main" val="3474035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598BB-FCF4-410F-AB53-3ED7A5438979}"/>
              </a:ext>
            </a:extLst>
          </p:cNvPr>
          <p:cNvSpPr>
            <a:spLocks noGrp="1"/>
          </p:cNvSpPr>
          <p:nvPr>
            <p:ph type="title"/>
          </p:nvPr>
        </p:nvSpPr>
        <p:spPr/>
        <p:txBody>
          <a:bodyPr/>
          <a:lstStyle/>
          <a:p>
            <a:r>
              <a:rPr lang="en-GB" b="1" dirty="0">
                <a:solidFill>
                  <a:srgbClr val="EE2465"/>
                </a:solidFill>
              </a:rPr>
              <a:t>Session</a:t>
            </a:r>
            <a:r>
              <a:rPr lang="en-GB" sz="3200" b="1" dirty="0">
                <a:solidFill>
                  <a:srgbClr val="EE2465"/>
                </a:solidFill>
              </a:rPr>
              <a:t> </a:t>
            </a:r>
            <a:r>
              <a:rPr lang="en-GB" b="1" dirty="0">
                <a:solidFill>
                  <a:srgbClr val="EE2465"/>
                </a:solidFill>
              </a:rPr>
              <a:t>Outline</a:t>
            </a:r>
            <a:endParaRPr lang="en-IE" dirty="0"/>
          </a:p>
        </p:txBody>
      </p:sp>
      <p:sp>
        <p:nvSpPr>
          <p:cNvPr id="3" name="Content Placeholder 2">
            <a:extLst>
              <a:ext uri="{FF2B5EF4-FFF2-40B4-BE49-F238E27FC236}">
                <a16:creationId xmlns:a16="http://schemas.microsoft.com/office/drawing/2014/main" id="{D1C6932D-09F1-456F-A867-4F15ADE1A9A0}"/>
              </a:ext>
            </a:extLst>
          </p:cNvPr>
          <p:cNvSpPr>
            <a:spLocks noGrp="1"/>
          </p:cNvSpPr>
          <p:nvPr>
            <p:ph idx="1"/>
          </p:nvPr>
        </p:nvSpPr>
        <p:spPr>
          <a:xfrm>
            <a:off x="838200" y="1566041"/>
            <a:ext cx="10515600" cy="4610922"/>
          </a:xfrm>
        </p:spPr>
        <p:txBody>
          <a:bodyPr/>
          <a:lstStyle/>
          <a:p>
            <a:pPr marL="342900" indent="-342900" defTabSz="914377">
              <a:defRPr/>
            </a:pPr>
            <a:r>
              <a:rPr lang="en-US" sz="3600" dirty="0">
                <a:latin typeface="Arial" panose="020B0604020202020204" pitchFamily="34" charset="0"/>
                <a:cs typeface="Arial" panose="020B0604020202020204" pitchFamily="34" charset="0"/>
              </a:rPr>
              <a:t>Overview</a:t>
            </a:r>
          </a:p>
          <a:p>
            <a:pPr marL="342900" indent="-342900" defTabSz="914377">
              <a:defRPr/>
            </a:pPr>
            <a:r>
              <a:rPr lang="en-US" sz="3600" dirty="0">
                <a:latin typeface="Arial" panose="020B0604020202020204" pitchFamily="34" charset="0"/>
                <a:cs typeface="Arial" panose="020B0604020202020204" pitchFamily="34" charset="0"/>
              </a:rPr>
              <a:t>Roles</a:t>
            </a:r>
          </a:p>
          <a:p>
            <a:pPr marL="342900" indent="-342900" defTabSz="914377">
              <a:defRPr/>
            </a:pPr>
            <a:r>
              <a:rPr lang="en-US" sz="3600" dirty="0">
                <a:latin typeface="Arial" panose="020B0604020202020204" pitchFamily="34" charset="0"/>
                <a:cs typeface="Arial" panose="020B0604020202020204" pitchFamily="34" charset="0"/>
              </a:rPr>
              <a:t>Components of POEF </a:t>
            </a:r>
          </a:p>
          <a:p>
            <a:pPr marL="342900" indent="-342900" defTabSz="914377">
              <a:defRPr/>
            </a:pPr>
            <a:r>
              <a:rPr lang="en-US" sz="3600" dirty="0">
                <a:latin typeface="Arial" panose="020B0604020202020204" pitchFamily="34" charset="0"/>
                <a:cs typeface="Arial" panose="020B0604020202020204" pitchFamily="34" charset="0"/>
              </a:rPr>
              <a:t>Overview of POEF templates</a:t>
            </a:r>
          </a:p>
          <a:p>
            <a:pPr marL="342900" indent="-342900" defTabSz="914377">
              <a:defRPr/>
            </a:pPr>
            <a:r>
              <a:rPr lang="en-US" sz="3600" dirty="0">
                <a:latin typeface="Arial" panose="020B0604020202020204" pitchFamily="34" charset="0"/>
                <a:cs typeface="Arial" panose="020B0604020202020204" pitchFamily="34" charset="0"/>
              </a:rPr>
              <a:t>Next Steps</a:t>
            </a:r>
          </a:p>
          <a:p>
            <a:endParaRPr lang="en-IE" dirty="0"/>
          </a:p>
        </p:txBody>
      </p:sp>
    </p:spTree>
    <p:extLst>
      <p:ext uri="{BB962C8B-B14F-4D97-AF65-F5344CB8AC3E}">
        <p14:creationId xmlns:p14="http://schemas.microsoft.com/office/powerpoint/2010/main" val="4003545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018E-6B78-4956-A59B-C432802ADA21}"/>
              </a:ext>
            </a:extLst>
          </p:cNvPr>
          <p:cNvSpPr>
            <a:spLocks noGrp="1"/>
          </p:cNvSpPr>
          <p:nvPr>
            <p:ph type="title"/>
          </p:nvPr>
        </p:nvSpPr>
        <p:spPr>
          <a:xfrm>
            <a:off x="605745" y="708239"/>
            <a:ext cx="7634366" cy="763209"/>
          </a:xfrm>
        </p:spPr>
        <p:txBody>
          <a:bodyPr>
            <a:normAutofit/>
          </a:bodyPr>
          <a:lstStyle/>
          <a:p>
            <a:r>
              <a:rPr lang="en-IE" dirty="0">
                <a:solidFill>
                  <a:srgbClr val="D94F70"/>
                </a:solidFill>
                <a:ea typeface="+mj-lt"/>
                <a:cs typeface="+mj-lt"/>
              </a:rPr>
              <a:t>Overview of POEF</a:t>
            </a:r>
            <a:endParaRPr lang="en-GB" dirty="0">
              <a:ea typeface="+mj-lt"/>
              <a:cs typeface="+mj-lt"/>
            </a:endParaRPr>
          </a:p>
        </p:txBody>
      </p:sp>
      <p:sp>
        <p:nvSpPr>
          <p:cNvPr id="11" name="TextBox 10">
            <a:extLst>
              <a:ext uri="{FF2B5EF4-FFF2-40B4-BE49-F238E27FC236}">
                <a16:creationId xmlns:a16="http://schemas.microsoft.com/office/drawing/2014/main" id="{D69B6630-D3EF-4727-A542-645700B2F88F}"/>
              </a:ext>
            </a:extLst>
          </p:cNvPr>
          <p:cNvSpPr txBox="1"/>
          <p:nvPr/>
        </p:nvSpPr>
        <p:spPr>
          <a:xfrm>
            <a:off x="252248" y="1376854"/>
            <a:ext cx="10216055"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800" dirty="0"/>
              <a:t>The overarching concept is to allow for active and flexible planning between the parties</a:t>
            </a:r>
          </a:p>
          <a:p>
            <a:pPr marL="285750" indent="-285750">
              <a:buFont typeface="Arial"/>
              <a:buChar char="•"/>
            </a:pPr>
            <a:r>
              <a:rPr lang="en-GB" sz="2800" dirty="0"/>
              <a:t>POEF has been designed to provide stakeholders with a set of standardised tools, templates and guidance documents</a:t>
            </a:r>
          </a:p>
          <a:p>
            <a:pPr marL="285750" indent="-285750">
              <a:buFont typeface="Arial"/>
              <a:buChar char="•"/>
            </a:pPr>
            <a:r>
              <a:rPr lang="en-GB" sz="2800" dirty="0"/>
              <a:t>POEF components work together to provide a shared </a:t>
            </a:r>
            <a:r>
              <a:rPr lang="en-GB" sz="2800" b="1" dirty="0"/>
              <a:t>measurement, monitoring and planning </a:t>
            </a:r>
            <a:r>
              <a:rPr lang="en-GB" sz="2800" dirty="0"/>
              <a:t>system across the scheme</a:t>
            </a:r>
          </a:p>
          <a:p>
            <a:pPr marL="285750" indent="-285750">
              <a:buFont typeface="Arial"/>
              <a:buChar char="•"/>
            </a:pPr>
            <a:r>
              <a:rPr lang="en-GB" sz="2800" dirty="0"/>
              <a:t>It is recognised that the NQSF process is already operational future developments of POEF will take the evolved NQSF into consideration.</a:t>
            </a:r>
            <a:endParaRPr lang="en-IE" sz="2800" dirty="0"/>
          </a:p>
          <a:p>
            <a:pPr marL="285750" indent="-285750">
              <a:buFont typeface="Arial"/>
              <a:buChar char="•"/>
            </a:pPr>
            <a:endParaRPr lang="en-GB" dirty="0">
              <a:cs typeface="Calibri"/>
            </a:endParaRPr>
          </a:p>
        </p:txBody>
      </p:sp>
      <p:sp>
        <p:nvSpPr>
          <p:cNvPr id="12" name="TextBox 11">
            <a:extLst>
              <a:ext uri="{FF2B5EF4-FFF2-40B4-BE49-F238E27FC236}">
                <a16:creationId xmlns:a16="http://schemas.microsoft.com/office/drawing/2014/main" id="{A6C4DC4D-5B40-452D-AEF0-6CBD97DBC31B}"/>
              </a:ext>
            </a:extLst>
          </p:cNvPr>
          <p:cNvSpPr txBox="1"/>
          <p:nvPr/>
        </p:nvSpPr>
        <p:spPr>
          <a:xfrm>
            <a:off x="6692899" y="1827212"/>
            <a:ext cx="54975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cs typeface="Calibri"/>
            </a:endParaRPr>
          </a:p>
        </p:txBody>
      </p:sp>
    </p:spTree>
    <p:extLst>
      <p:ext uri="{BB962C8B-B14F-4D97-AF65-F5344CB8AC3E}">
        <p14:creationId xmlns:p14="http://schemas.microsoft.com/office/powerpoint/2010/main" val="3953111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957D07-1418-440B-895D-4DB8FD2FE146}"/>
              </a:ext>
            </a:extLst>
          </p:cNvPr>
          <p:cNvSpPr/>
          <p:nvPr/>
        </p:nvSpPr>
        <p:spPr>
          <a:xfrm>
            <a:off x="557048" y="984740"/>
            <a:ext cx="10342179" cy="4549964"/>
          </a:xfrm>
          <a:prstGeom prst="rect">
            <a:avLst/>
          </a:prstGeom>
        </p:spPr>
        <p:txBody>
          <a:bodyPr wrap="square">
            <a:spAutoFit/>
          </a:bodyPr>
          <a:lstStyle/>
          <a:p>
            <a:pPr>
              <a:spcAft>
                <a:spcPts val="0"/>
              </a:spcAft>
            </a:pPr>
            <a:r>
              <a:rPr lang="en-GB" sz="4400" b="1" dirty="0">
                <a:solidFill>
                  <a:srgbClr val="EE2465"/>
                </a:solidFill>
                <a:latin typeface="+mj-lt"/>
                <a:ea typeface="+mj-ea"/>
                <a:cs typeface="+mj-cs"/>
              </a:rPr>
              <a:t>POEF</a:t>
            </a:r>
            <a:r>
              <a:rPr lang="en-GB" sz="3600" b="1" dirty="0">
                <a:solidFill>
                  <a:srgbClr val="00B0F0"/>
                </a:solidFill>
                <a:latin typeface="Calibri" panose="020F0502020204030204" pitchFamily="34" charset="0"/>
                <a:ea typeface="Times New Roman" panose="02020603050405020304" pitchFamily="18" charset="0"/>
                <a:cs typeface="Calibri" panose="020F0502020204030204" pitchFamily="34" charset="0"/>
              </a:rPr>
              <a:t> </a:t>
            </a:r>
            <a:r>
              <a:rPr lang="en-GB" sz="4400" b="1" dirty="0">
                <a:solidFill>
                  <a:srgbClr val="EE2465"/>
                </a:solidFill>
                <a:latin typeface="+mj-lt"/>
                <a:ea typeface="+mj-ea"/>
                <a:cs typeface="+mj-cs"/>
              </a:rPr>
              <a:t>Roles:</a:t>
            </a:r>
            <a:endParaRPr lang="en-IE" sz="4400" b="1" dirty="0">
              <a:solidFill>
                <a:srgbClr val="EE2465"/>
              </a:solidFill>
              <a:latin typeface="+mj-lt"/>
              <a:ea typeface="+mj-ea"/>
              <a:cs typeface="+mj-cs"/>
            </a:endParaRPr>
          </a:p>
          <a:p>
            <a:pPr algn="just">
              <a:spcAft>
                <a:spcPts val="0"/>
              </a:spcAft>
            </a:pPr>
            <a:endParaRPr lang="en-IE" sz="28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200"/>
              </a:spcBef>
              <a:spcAft>
                <a:spcPts val="0"/>
              </a:spcAft>
            </a:pPr>
            <a:r>
              <a:rPr lang="en-IE" sz="24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Department:</a:t>
            </a:r>
            <a:endParaRPr lang="en-IE" sz="2400" b="1" dirty="0">
              <a:solidFill>
                <a:srgbClr val="1F3763"/>
              </a:solidFill>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Issue and maintain all tools, templates and guidance relating to the POEF</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Finalise the development of the remaining tools, templates and guidance</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Initiate testing phase for remaining tools, templates and guidance</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Receive and process POEF outputs from the ETBs for each Funded Organisation where applicable</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Make adjustments to tools, templates and guidance where necessary</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Review the effectiveness of the POEF and related elements to inform the next policy cycle of the UBU scheme </a:t>
            </a:r>
          </a:p>
        </p:txBody>
      </p:sp>
    </p:spTree>
    <p:extLst>
      <p:ext uri="{BB962C8B-B14F-4D97-AF65-F5344CB8AC3E}">
        <p14:creationId xmlns:p14="http://schemas.microsoft.com/office/powerpoint/2010/main" val="2323182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DF6855-AFE9-4475-B677-47FC72349E2A}"/>
              </a:ext>
            </a:extLst>
          </p:cNvPr>
          <p:cNvSpPr/>
          <p:nvPr/>
        </p:nvSpPr>
        <p:spPr>
          <a:xfrm>
            <a:off x="641129" y="729137"/>
            <a:ext cx="9837683" cy="4801314"/>
          </a:xfrm>
          <a:prstGeom prst="rect">
            <a:avLst/>
          </a:prstGeom>
        </p:spPr>
        <p:txBody>
          <a:bodyPr wrap="square">
            <a:spAutoFit/>
          </a:bodyPr>
          <a:lstStyle/>
          <a:p>
            <a:pPr lvl="0" algn="just">
              <a:spcAft>
                <a:spcPts val="0"/>
              </a:spcAft>
            </a:pPr>
            <a:r>
              <a:rPr lang="en-GB" sz="4400" b="1" dirty="0">
                <a:solidFill>
                  <a:srgbClr val="EE2465"/>
                </a:solidFill>
                <a:latin typeface="+mj-lt"/>
                <a:ea typeface="+mj-ea"/>
                <a:cs typeface="+mj-cs"/>
              </a:rPr>
              <a:t>POEF Roles:</a:t>
            </a:r>
            <a:endParaRPr lang="en-IE" sz="4400" b="1" dirty="0">
              <a:solidFill>
                <a:srgbClr val="EE2465"/>
              </a:solidFill>
              <a:latin typeface="+mj-lt"/>
              <a:ea typeface="+mj-ea"/>
              <a:cs typeface="+mj-cs"/>
            </a:endParaRPr>
          </a:p>
          <a:p>
            <a:pPr algn="just">
              <a:spcAft>
                <a:spcPts val="0"/>
              </a:spcAft>
            </a:pPr>
            <a:r>
              <a:rPr lang="en-IE" dirty="0">
                <a:solidFill>
                  <a:srgbClr val="00B0F0"/>
                </a:solidFill>
                <a:latin typeface="Calibri" panose="020F0502020204030204" pitchFamily="34" charset="0"/>
                <a:ea typeface="Calibri" panose="020F0502020204030204" pitchFamily="34" charset="0"/>
                <a:cs typeface="Calibri" panose="020F0502020204030204" pitchFamily="34" charset="0"/>
              </a:rPr>
              <a:t> </a:t>
            </a:r>
            <a:endParaRPr lang="en-IE"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800" b="1" dirty="0">
                <a:solidFill>
                  <a:srgbClr val="00B0F0"/>
                </a:solidFill>
                <a:latin typeface="Calibri" panose="020F0502020204030204" pitchFamily="34" charset="0"/>
                <a:ea typeface="Calibri" panose="020F0502020204030204" pitchFamily="34" charset="0"/>
                <a:cs typeface="Calibri" panose="020F0502020204030204" pitchFamily="34" charset="0"/>
              </a:rPr>
              <a:t>ETB: </a:t>
            </a:r>
            <a:endParaRPr lang="en-IE"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Provide capacity building to Funded Organisations for each of the POEF tools, templates and guidance </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Provide ongoing support and guidance to Funded Organisations in the use of the POEF tools, templates and guidance</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Convene and participate in Planning and Progress Review Meetings with each Funded Organisation </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Participate in the trialling and testing of new tools</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Provide feedback to the Department in relation to the POEF</a:t>
            </a: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Times New Roman" panose="02020603050405020304" pitchFamily="18" charset="0"/>
              </a:rPr>
              <a:t>Collect and maintain all information gathered appropriately </a:t>
            </a:r>
          </a:p>
        </p:txBody>
      </p:sp>
    </p:spTree>
    <p:extLst>
      <p:ext uri="{BB962C8B-B14F-4D97-AF65-F5344CB8AC3E}">
        <p14:creationId xmlns:p14="http://schemas.microsoft.com/office/powerpoint/2010/main" val="237406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A65D33-AE04-43F8-B097-230A5AF8B3B1}"/>
              </a:ext>
            </a:extLst>
          </p:cNvPr>
          <p:cNvSpPr/>
          <p:nvPr/>
        </p:nvSpPr>
        <p:spPr>
          <a:xfrm>
            <a:off x="483476" y="1166843"/>
            <a:ext cx="8660524" cy="5755422"/>
          </a:xfrm>
          <a:prstGeom prst="rect">
            <a:avLst/>
          </a:prstGeom>
        </p:spPr>
        <p:txBody>
          <a:bodyPr wrap="square">
            <a:spAutoFit/>
          </a:bodyPr>
          <a:lstStyle/>
          <a:p>
            <a:pPr algn="just">
              <a:spcAft>
                <a:spcPts val="0"/>
              </a:spcAft>
            </a:pPr>
            <a:r>
              <a:rPr lang="en-GB" sz="4400" b="1" dirty="0">
                <a:solidFill>
                  <a:srgbClr val="EE2465"/>
                </a:solidFill>
                <a:latin typeface="+mj-lt"/>
                <a:ea typeface="+mj-ea"/>
                <a:cs typeface="+mj-cs"/>
              </a:rPr>
              <a:t>POEF Roles:</a:t>
            </a:r>
            <a:endParaRPr lang="en-IE" sz="4400" b="1" dirty="0">
              <a:solidFill>
                <a:srgbClr val="EE2465"/>
              </a:solidFill>
              <a:latin typeface="+mj-lt"/>
              <a:ea typeface="+mj-ea"/>
              <a:cs typeface="+mj-cs"/>
            </a:endParaRPr>
          </a:p>
          <a:p>
            <a:pPr algn="just">
              <a:spcAft>
                <a:spcPts val="0"/>
              </a:spcAft>
            </a:pPr>
            <a:r>
              <a:rPr lang="en-IE" dirty="0">
                <a:solidFill>
                  <a:srgbClr val="00B0F0"/>
                </a:solidFill>
                <a:latin typeface="Calibri" panose="020F0502020204030204" pitchFamily="34" charset="0"/>
                <a:ea typeface="Calibri" panose="020F0502020204030204" pitchFamily="34" charset="0"/>
                <a:cs typeface="Calibri" panose="020F0502020204030204" pitchFamily="34" charset="0"/>
              </a:rPr>
              <a:t> </a:t>
            </a:r>
            <a:endParaRPr lang="en-IE"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4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IE" sz="2400" b="1" dirty="0">
                <a:solidFill>
                  <a:srgbClr val="00B0F0"/>
                </a:solidFill>
                <a:latin typeface="Calibri" panose="020F0502020204030204" pitchFamily="34" charset="0"/>
                <a:ea typeface="Calibri" panose="020F0502020204030204" pitchFamily="34" charset="0"/>
                <a:cs typeface="Calibri" panose="020F0502020204030204" pitchFamily="34" charset="0"/>
              </a:rPr>
              <a:t>Funded Organisation:</a:t>
            </a:r>
          </a:p>
          <a:p>
            <a:pPr algn="just">
              <a:spcAft>
                <a:spcPts val="0"/>
              </a:spcAft>
            </a:pPr>
            <a:endParaRPr lang="en-IE" sz="2400"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spcAft>
                <a:spcPts val="0"/>
              </a:spcAft>
              <a:buFont typeface="Arial" panose="020B0604020202020204" pitchFamily="34" charset="0"/>
              <a:buChar char="•"/>
            </a:pPr>
            <a:r>
              <a:rPr lang="en-IE" sz="2400" dirty="0">
                <a:latin typeface="Calibri" panose="020F0502020204030204" pitchFamily="34" charset="0"/>
                <a:ea typeface="Calibri" panose="020F0502020204030204" pitchFamily="34" charset="0"/>
                <a:cs typeface="Calibri" panose="020F0502020204030204" pitchFamily="34" charset="0"/>
              </a:rPr>
              <a:t>Attend capacity building sessions provided by the ETB</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Calibri" panose="020F0502020204030204" pitchFamily="34" charset="0"/>
              </a:rPr>
              <a:t>Seek support and guidance from the ETB where required</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Calibri" panose="020F0502020204030204" pitchFamily="34" charset="0"/>
              </a:rPr>
              <a:t>Use the tools and templates following the guidance provided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Calibri" panose="020F0502020204030204" pitchFamily="34" charset="0"/>
              </a:rPr>
              <a:t>Prepare information for the Planning and Progress Review Meetings and provide required documents to the ETB  5 working days in advance of the meeting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Calibri" panose="020F0502020204030204" pitchFamily="34" charset="0"/>
              </a:rPr>
              <a:t>Participate in the testing of new tools, templates and guidance as required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IE" sz="2400" dirty="0">
                <a:latin typeface="Calibri" panose="020F0502020204030204" pitchFamily="34" charset="0"/>
                <a:ea typeface="Calibri" panose="020F0502020204030204" pitchFamily="34" charset="0"/>
                <a:cs typeface="Calibri" panose="020F0502020204030204" pitchFamily="34" charset="0"/>
              </a:rPr>
              <a:t>Retain and maintain all information gathered appropriately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400" dirty="0">
                <a:latin typeface="Calibri" panose="020F0502020204030204" pitchFamily="34" charset="0"/>
                <a:ea typeface="Calibri" panose="020F0502020204030204" pitchFamily="34" charset="0"/>
                <a:cs typeface="Calibri" panose="020F0502020204030204" pitchFamily="34" charset="0"/>
              </a:rPr>
              <a:t>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dirty="0">
                <a:latin typeface="Calibri" panose="020F0502020204030204" pitchFamily="34" charset="0"/>
                <a:ea typeface="Calibri" panose="020F0502020204030204" pitchFamily="34" charset="0"/>
                <a:cs typeface="Calibri" panose="020F0502020204030204" pitchFamily="34" charset="0"/>
              </a:rPr>
              <a:t> </a:t>
            </a:r>
            <a:endParaRPr lang="en-I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8185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D447-D547-446C-891B-9E4D46031925}"/>
              </a:ext>
            </a:extLst>
          </p:cNvPr>
          <p:cNvSpPr>
            <a:spLocks noGrp="1"/>
          </p:cNvSpPr>
          <p:nvPr>
            <p:ph type="title"/>
          </p:nvPr>
        </p:nvSpPr>
        <p:spPr>
          <a:xfrm>
            <a:off x="691055" y="386145"/>
            <a:ext cx="10515600" cy="1325563"/>
          </a:xfrm>
        </p:spPr>
        <p:txBody>
          <a:bodyPr/>
          <a:lstStyle/>
          <a:p>
            <a:r>
              <a:rPr lang="en-GB" dirty="0">
                <a:solidFill>
                  <a:srgbClr val="D94F70"/>
                </a:solidFill>
                <a:ea typeface="+mj-lt"/>
                <a:cs typeface="+mj-lt"/>
              </a:rPr>
              <a:t>POEF Components:</a:t>
            </a:r>
            <a:endParaRPr lang="en-IE" dirty="0"/>
          </a:p>
        </p:txBody>
      </p:sp>
      <p:sp>
        <p:nvSpPr>
          <p:cNvPr id="3" name="Content Placeholder 2">
            <a:extLst>
              <a:ext uri="{FF2B5EF4-FFF2-40B4-BE49-F238E27FC236}">
                <a16:creationId xmlns:a16="http://schemas.microsoft.com/office/drawing/2014/main" id="{24EFCDE2-03ED-479D-AAEF-9DCC3C74FF69}"/>
              </a:ext>
            </a:extLst>
          </p:cNvPr>
          <p:cNvSpPr>
            <a:spLocks noGrp="1"/>
          </p:cNvSpPr>
          <p:nvPr>
            <p:ph idx="1"/>
          </p:nvPr>
        </p:nvSpPr>
        <p:spPr/>
        <p:txBody>
          <a:bodyPr>
            <a:normAutofit lnSpcReduction="10000"/>
          </a:bodyPr>
          <a:lstStyle/>
          <a:p>
            <a:pPr marL="0" indent="0">
              <a:buNone/>
            </a:pPr>
            <a:r>
              <a:rPr lang="en-GB" dirty="0"/>
              <a:t>POEF components which will be implemented from July 2020:</a:t>
            </a:r>
          </a:p>
          <a:p>
            <a:pPr marL="285750" indent="-285750">
              <a:buFont typeface="Arial"/>
              <a:buChar char="•"/>
            </a:pPr>
            <a:endParaRPr lang="en-GB" dirty="0"/>
          </a:p>
          <a:p>
            <a:pPr marL="285750" indent="-285750">
              <a:buFont typeface="Arial"/>
              <a:buChar char="•"/>
            </a:pPr>
            <a:r>
              <a:rPr lang="en-GB" sz="3200" dirty="0"/>
              <a:t>The Logic Model (LM)</a:t>
            </a:r>
          </a:p>
          <a:p>
            <a:pPr marL="285750" indent="-285750">
              <a:buFont typeface="Arial"/>
              <a:buChar char="•"/>
            </a:pPr>
            <a:r>
              <a:rPr lang="en-GB" sz="3200" dirty="0"/>
              <a:t>Planning &amp; Progress Review Meetings (PPRM)</a:t>
            </a:r>
          </a:p>
          <a:p>
            <a:pPr marL="285750" indent="-285750">
              <a:buFont typeface="Arial"/>
              <a:buChar char="•"/>
            </a:pPr>
            <a:r>
              <a:rPr lang="en-GB" sz="3200" dirty="0"/>
              <a:t>Unannounced Visits</a:t>
            </a:r>
          </a:p>
          <a:p>
            <a:pPr marL="285750" indent="-285750">
              <a:buFont typeface="Arial"/>
              <a:buChar char="•"/>
            </a:pPr>
            <a:r>
              <a:rPr lang="en-GB" sz="3200" dirty="0"/>
              <a:t>Indicative Weekly Timetable (Optional for the FO)</a:t>
            </a:r>
          </a:p>
          <a:p>
            <a:pPr marL="0" indent="0">
              <a:buNone/>
            </a:pPr>
            <a:endParaRPr lang="en-IE" dirty="0"/>
          </a:p>
          <a:p>
            <a:pPr marL="0" indent="0">
              <a:buNone/>
            </a:pPr>
            <a:r>
              <a:rPr lang="en-GB" sz="2600" dirty="0">
                <a:latin typeface="Calibri" panose="020F0502020204030204" pitchFamily="34" charset="0"/>
                <a:ea typeface="Calibri" panose="020F0502020204030204" pitchFamily="34" charset="0"/>
                <a:cs typeface="Calibri" panose="020F0502020204030204" pitchFamily="34" charset="0"/>
              </a:rPr>
              <a:t>Other components may be introduced as part of the Continuous Improvement Process.  </a:t>
            </a:r>
            <a:endParaRPr lang="en-IE" dirty="0"/>
          </a:p>
        </p:txBody>
      </p:sp>
    </p:spTree>
    <p:extLst>
      <p:ext uri="{BB962C8B-B14F-4D97-AF65-F5344CB8AC3E}">
        <p14:creationId xmlns:p14="http://schemas.microsoft.com/office/powerpoint/2010/main" val="2931717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4B8EB0-4CD4-425C-B930-EAC372C71938}"/>
              </a:ext>
            </a:extLst>
          </p:cNvPr>
          <p:cNvSpPr/>
          <p:nvPr/>
        </p:nvSpPr>
        <p:spPr>
          <a:xfrm>
            <a:off x="462456" y="420414"/>
            <a:ext cx="10625958" cy="5386090"/>
          </a:xfrm>
          <a:prstGeom prst="rect">
            <a:avLst/>
          </a:prstGeom>
        </p:spPr>
        <p:txBody>
          <a:bodyPr wrap="square">
            <a:spAutoFit/>
          </a:bodyPr>
          <a:lstStyle/>
          <a:p>
            <a:pPr algn="just">
              <a:spcAft>
                <a:spcPts val="0"/>
              </a:spcAft>
            </a:pPr>
            <a:r>
              <a:rPr lang="en-IE" sz="4400" dirty="0">
                <a:solidFill>
                  <a:srgbClr val="D94F70"/>
                </a:solidFill>
                <a:latin typeface="+mj-lt"/>
                <a:ea typeface="+mj-lt"/>
                <a:cs typeface="+mj-lt"/>
              </a:rPr>
              <a:t>Financial/Drawdown Template</a:t>
            </a:r>
          </a:p>
          <a:p>
            <a:pPr algn="just">
              <a:spcAft>
                <a:spcPts val="0"/>
              </a:spcAft>
            </a:pPr>
            <a:r>
              <a:rPr lang="en-IE" sz="2800" b="1" dirty="0">
                <a:solidFill>
                  <a:srgbClr val="00B0F0"/>
                </a:solidFill>
                <a:latin typeface="Calibri" panose="020F0502020204030204" pitchFamily="34" charset="0"/>
                <a:cs typeface="Calibri" panose="020F0502020204030204" pitchFamily="34" charset="0"/>
              </a:rPr>
              <a:t>Please</a:t>
            </a:r>
            <a:r>
              <a:rPr lang="en-IE" sz="2800" dirty="0">
                <a:latin typeface="Calibri" panose="020F0502020204030204" pitchFamily="34" charset="0"/>
                <a:ea typeface="Calibri" panose="020F0502020204030204" pitchFamily="34" charset="0"/>
                <a:cs typeface="Calibri" panose="020F0502020204030204" pitchFamily="34" charset="0"/>
              </a:rPr>
              <a:t> </a:t>
            </a:r>
            <a:r>
              <a:rPr lang="en-IE" sz="2800" b="1" dirty="0">
                <a:solidFill>
                  <a:srgbClr val="00B0F0"/>
                </a:solidFill>
                <a:latin typeface="Calibri" panose="020F0502020204030204" pitchFamily="34" charset="0"/>
                <a:cs typeface="Calibri" panose="020F0502020204030204" pitchFamily="34" charset="0"/>
              </a:rPr>
              <a:t>Note:</a:t>
            </a:r>
          </a:p>
          <a:p>
            <a:pPr algn="just">
              <a:spcAft>
                <a:spcPts val="0"/>
              </a:spcAft>
            </a:pPr>
            <a:r>
              <a:rPr lang="en-IE" sz="2800" b="1" dirty="0">
                <a:solidFill>
                  <a:srgbClr val="00B0F0"/>
                </a:solidFill>
                <a:latin typeface="Calibri" panose="020F0502020204030204" pitchFamily="34" charset="0"/>
                <a:cs typeface="Calibri" panose="020F0502020204030204" pitchFamily="34" charset="0"/>
              </a:rPr>
              <a:t>Drawdown</a:t>
            </a:r>
            <a:r>
              <a:rPr lang="en-IE" sz="2400" b="1" dirty="0">
                <a:solidFill>
                  <a:srgbClr val="00B0F0"/>
                </a:solidFill>
                <a:latin typeface="Calibri" panose="020F0502020204030204" pitchFamily="34" charset="0"/>
                <a:cs typeface="Calibri" panose="020F0502020204030204" pitchFamily="34" charset="0"/>
              </a:rPr>
              <a:t>:</a:t>
            </a:r>
            <a:r>
              <a:rPr lang="en-IE" sz="2400" dirty="0">
                <a:latin typeface="Calibri" panose="020F0502020204030204" pitchFamily="34" charset="0"/>
                <a:ea typeface="Calibri" panose="020F0502020204030204" pitchFamily="34" charset="0"/>
                <a:cs typeface="Calibri" panose="020F0502020204030204" pitchFamily="34" charset="0"/>
              </a:rPr>
              <a:t> An instruction has issued to all Education and Training Boards to invite drawdown requests from successful UBU Your Place Your Space applicants. Once the final Financial Template has been agreed between the Department and the ETBs, a new financial drawdown template will issue.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400" dirty="0">
                <a:latin typeface="Calibri" panose="020F0502020204030204" pitchFamily="34" charset="0"/>
                <a:ea typeface="Calibri" panose="020F0502020204030204" pitchFamily="34" charset="0"/>
                <a:cs typeface="Calibri" panose="020F0502020204030204" pitchFamily="34" charset="0"/>
              </a:rPr>
              <a:t> </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IE" sz="2800" b="1" dirty="0">
                <a:solidFill>
                  <a:srgbClr val="00B0F0"/>
                </a:solidFill>
                <a:latin typeface="Calibri" panose="020F0502020204030204" pitchFamily="34" charset="0"/>
                <a:cs typeface="Calibri" panose="020F0502020204030204" pitchFamily="34" charset="0"/>
              </a:rPr>
              <a:t>Recording of Spend: </a:t>
            </a:r>
            <a:r>
              <a:rPr lang="en-IE" sz="2400" dirty="0">
                <a:latin typeface="Calibri" panose="020F0502020204030204" pitchFamily="34" charset="0"/>
                <a:ea typeface="Calibri" panose="020F0502020204030204" pitchFamily="34" charset="0"/>
                <a:cs typeface="Calibri" panose="020F0502020204030204" pitchFamily="34" charset="0"/>
              </a:rPr>
              <a:t>Similar to the above, each Funded Organisation such retain monthly spending records until such time as the final Financial Template has issued by the Department. It is imperative that all third and fourth quarter spending is recorded as UBU Your Place Your Space spend, with the exception of outstanding accrued expenditure from quarter two, which may be attributed to TYFS/RYFS spend. </a:t>
            </a:r>
            <a:endParaRPr lang="en-IE"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2712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E45495D-832A-4D32-944B-D4542EC55C8D}"/>
              </a:ext>
            </a:extLst>
          </p:cNvPr>
          <p:cNvGraphicFramePr>
            <a:graphicFrameLocks noGrp="1"/>
          </p:cNvGraphicFramePr>
          <p:nvPr>
            <p:extLst>
              <p:ext uri="{D42A27DB-BD31-4B8C-83A1-F6EECF244321}">
                <p14:modId xmlns:p14="http://schemas.microsoft.com/office/powerpoint/2010/main" val="2062957788"/>
              </p:ext>
            </p:extLst>
          </p:nvPr>
        </p:nvGraphicFramePr>
        <p:xfrm>
          <a:off x="439837" y="706056"/>
          <a:ext cx="10553940" cy="4926447"/>
        </p:xfrm>
        <a:graphic>
          <a:graphicData uri="http://schemas.openxmlformats.org/drawingml/2006/table">
            <a:tbl>
              <a:tblPr firstRow="1" firstCol="1" bandRow="1">
                <a:noFill/>
                <a:tableStyleId>{5C22544A-7EE6-4342-B048-85BDC9FD1C3A}</a:tableStyleId>
              </a:tblPr>
              <a:tblGrid>
                <a:gridCol w="3137976">
                  <a:extLst>
                    <a:ext uri="{9D8B030D-6E8A-4147-A177-3AD203B41FA5}">
                      <a16:colId xmlns:a16="http://schemas.microsoft.com/office/drawing/2014/main" val="1282368093"/>
                    </a:ext>
                  </a:extLst>
                </a:gridCol>
                <a:gridCol w="2081566">
                  <a:extLst>
                    <a:ext uri="{9D8B030D-6E8A-4147-A177-3AD203B41FA5}">
                      <a16:colId xmlns:a16="http://schemas.microsoft.com/office/drawing/2014/main" val="3342083884"/>
                    </a:ext>
                  </a:extLst>
                </a:gridCol>
                <a:gridCol w="2301953">
                  <a:extLst>
                    <a:ext uri="{9D8B030D-6E8A-4147-A177-3AD203B41FA5}">
                      <a16:colId xmlns:a16="http://schemas.microsoft.com/office/drawing/2014/main" val="1977098804"/>
                    </a:ext>
                  </a:extLst>
                </a:gridCol>
                <a:gridCol w="1535387">
                  <a:extLst>
                    <a:ext uri="{9D8B030D-6E8A-4147-A177-3AD203B41FA5}">
                      <a16:colId xmlns:a16="http://schemas.microsoft.com/office/drawing/2014/main" val="3087351790"/>
                    </a:ext>
                  </a:extLst>
                </a:gridCol>
                <a:gridCol w="1497058">
                  <a:extLst>
                    <a:ext uri="{9D8B030D-6E8A-4147-A177-3AD203B41FA5}">
                      <a16:colId xmlns:a16="http://schemas.microsoft.com/office/drawing/2014/main" val="3823964115"/>
                    </a:ext>
                  </a:extLst>
                </a:gridCol>
              </a:tblGrid>
              <a:tr h="1321356">
                <a:tc>
                  <a:txBody>
                    <a:bodyPr/>
                    <a:lstStyle/>
                    <a:p>
                      <a:pPr algn="r">
                        <a:spcAft>
                          <a:spcPts val="600"/>
                        </a:spcAft>
                      </a:pPr>
                      <a:r>
                        <a:rPr lang="en-IE" sz="1800" b="1" dirty="0">
                          <a:solidFill>
                            <a:schemeClr val="tx1">
                              <a:lumMod val="75000"/>
                              <a:lumOff val="25000"/>
                            </a:schemeClr>
                          </a:solidFill>
                          <a:effectLst/>
                        </a:rPr>
                        <a:t>POEF Component:</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dirty="0">
                          <a:solidFill>
                            <a:schemeClr val="tx1">
                              <a:lumMod val="75000"/>
                              <a:lumOff val="25000"/>
                            </a:schemeClr>
                          </a:solidFill>
                          <a:effectLst/>
                        </a:rPr>
                        <a:t>Impact Measurement Tool:</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dirty="0">
                          <a:solidFill>
                            <a:schemeClr val="tx1">
                              <a:lumMod val="75000"/>
                              <a:lumOff val="25000"/>
                            </a:schemeClr>
                          </a:solidFill>
                          <a:effectLst/>
                        </a:rPr>
                        <a:t>Oversight&amp; Monitoring Tool:</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a:solidFill>
                            <a:schemeClr val="tx1">
                              <a:lumMod val="75000"/>
                              <a:lumOff val="25000"/>
                            </a:schemeClr>
                          </a:solidFill>
                          <a:effectLst/>
                        </a:rPr>
                        <a:t>Planning Tool:</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just">
                        <a:spcAft>
                          <a:spcPts val="600"/>
                        </a:spcAft>
                      </a:pPr>
                      <a:r>
                        <a:rPr lang="en-IE" sz="1800" b="1">
                          <a:solidFill>
                            <a:schemeClr val="tx1">
                              <a:lumMod val="75000"/>
                              <a:lumOff val="25000"/>
                            </a:schemeClr>
                          </a:solidFill>
                          <a:effectLst/>
                        </a:rPr>
                        <a:t>Optional Tool FO:</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3137535887"/>
                  </a:ext>
                </a:extLst>
              </a:tr>
              <a:tr h="649223">
                <a:tc>
                  <a:txBody>
                    <a:bodyPr/>
                    <a:lstStyle/>
                    <a:p>
                      <a:pPr algn="r">
                        <a:spcAft>
                          <a:spcPts val="600"/>
                        </a:spcAft>
                      </a:pPr>
                      <a:r>
                        <a:rPr lang="en-IE" sz="1800" b="1">
                          <a:solidFill>
                            <a:schemeClr val="tx1">
                              <a:lumMod val="75000"/>
                              <a:lumOff val="25000"/>
                            </a:schemeClr>
                          </a:solidFill>
                          <a:effectLst/>
                        </a:rPr>
                        <a:t>Logic Model (LM)</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X</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252133466"/>
                  </a:ext>
                </a:extLst>
              </a:tr>
              <a:tr h="1321356">
                <a:tc>
                  <a:txBody>
                    <a:bodyPr/>
                    <a:lstStyle/>
                    <a:p>
                      <a:pPr algn="r">
                        <a:spcAft>
                          <a:spcPts val="600"/>
                        </a:spcAft>
                      </a:pPr>
                      <a:r>
                        <a:rPr lang="en-IE" sz="1800" b="1" dirty="0">
                          <a:solidFill>
                            <a:schemeClr val="tx1">
                              <a:lumMod val="75000"/>
                              <a:lumOff val="25000"/>
                            </a:schemeClr>
                          </a:solidFill>
                          <a:effectLst/>
                        </a:rPr>
                        <a:t>Planning &amp; Progress Review Meetings (PPRM)</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rPr>
                        <a:t> </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just">
                        <a:spcAft>
                          <a:spcPts val="600"/>
                        </a:spcAft>
                      </a:pPr>
                      <a:r>
                        <a:rPr lang="en-IE" sz="1800" dirty="0">
                          <a:solidFill>
                            <a:schemeClr val="tx1">
                              <a:lumMod val="75000"/>
                              <a:lumOff val="25000"/>
                            </a:schemeClr>
                          </a:solidFill>
                          <a:effectLst/>
                        </a:rPr>
                        <a:t>X</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79879276"/>
                  </a:ext>
                </a:extLst>
              </a:tr>
              <a:tr h="649223">
                <a:tc>
                  <a:txBody>
                    <a:bodyPr/>
                    <a:lstStyle/>
                    <a:p>
                      <a:pPr algn="r">
                        <a:spcAft>
                          <a:spcPts val="600"/>
                        </a:spcAft>
                      </a:pPr>
                      <a:r>
                        <a:rPr lang="en-IE" sz="1800" b="1">
                          <a:solidFill>
                            <a:schemeClr val="tx1">
                              <a:lumMod val="75000"/>
                              <a:lumOff val="25000"/>
                            </a:schemeClr>
                          </a:solidFill>
                          <a:effectLst/>
                        </a:rPr>
                        <a:t>Unannounced visits</a:t>
                      </a:r>
                      <a:endParaRPr lang="en-IE" sz="18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just">
                        <a:spcAft>
                          <a:spcPts val="600"/>
                        </a:spcAft>
                      </a:pPr>
                      <a:r>
                        <a:rPr lang="en-IE" sz="1800">
                          <a:solidFill>
                            <a:schemeClr val="tx1">
                              <a:lumMod val="75000"/>
                              <a:lumOff val="25000"/>
                            </a:schemeClr>
                          </a:solidFill>
                          <a:effectLst/>
                        </a:rPr>
                        <a:t>X</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002553165"/>
                  </a:ext>
                </a:extLst>
              </a:tr>
              <a:tr h="985289">
                <a:tc>
                  <a:txBody>
                    <a:bodyPr/>
                    <a:lstStyle/>
                    <a:p>
                      <a:pPr algn="r">
                        <a:spcAft>
                          <a:spcPts val="600"/>
                        </a:spcAft>
                      </a:pPr>
                      <a:r>
                        <a:rPr lang="en-IE" sz="1800" b="1" dirty="0">
                          <a:solidFill>
                            <a:schemeClr val="tx1">
                              <a:lumMod val="75000"/>
                              <a:lumOff val="25000"/>
                            </a:schemeClr>
                          </a:solidFill>
                          <a:effectLst/>
                        </a:rPr>
                        <a:t>Indicative Weekly Timetable </a:t>
                      </a:r>
                      <a:endParaRPr lang="en-IE"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316127" marT="105376" marB="105376">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algn="just">
                        <a:spcAft>
                          <a:spcPts val="600"/>
                        </a:spcAft>
                      </a:pPr>
                      <a:r>
                        <a:rPr lang="en-IE" sz="1800" dirty="0">
                          <a:solidFill>
                            <a:schemeClr val="tx1">
                              <a:lumMod val="75000"/>
                              <a:lumOff val="25000"/>
                            </a:schemeClr>
                          </a:solidFill>
                          <a:effectLst/>
                        </a:rPr>
                        <a:t> </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a:solidFill>
                            <a:schemeClr val="tx1">
                              <a:lumMod val="75000"/>
                              <a:lumOff val="25000"/>
                            </a:schemeClr>
                          </a:solidFill>
                          <a:effectLst/>
                        </a:rPr>
                        <a:t> </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a:solidFill>
                            <a:schemeClr val="tx1">
                              <a:lumMod val="75000"/>
                              <a:lumOff val="25000"/>
                            </a:schemeClr>
                          </a:solidFill>
                          <a:effectLst/>
                          <a:sym typeface="Wingdings" panose="05000000000000000000" pitchFamily="2" charset="2"/>
                        </a:rPr>
                        <a:t></a:t>
                      </a:r>
                      <a:endParaRPr lang="en-IE" sz="18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just">
                        <a:spcAft>
                          <a:spcPts val="600"/>
                        </a:spcAft>
                      </a:pPr>
                      <a:r>
                        <a:rPr lang="en-IE" sz="1800" dirty="0">
                          <a:solidFill>
                            <a:schemeClr val="tx1">
                              <a:lumMod val="75000"/>
                              <a:lumOff val="25000"/>
                            </a:schemeClr>
                          </a:solidFill>
                          <a:effectLst/>
                          <a:sym typeface="Wingdings" panose="05000000000000000000" pitchFamily="2" charset="2"/>
                        </a:rPr>
                        <a:t></a:t>
                      </a:r>
                      <a:endParaRPr lang="en-IE"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10751" marR="108612" marT="105376" marB="105376">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513670204"/>
                  </a:ext>
                </a:extLst>
              </a:tr>
            </a:tbl>
          </a:graphicData>
        </a:graphic>
      </p:graphicFrame>
    </p:spTree>
    <p:extLst>
      <p:ext uri="{BB962C8B-B14F-4D97-AF65-F5344CB8AC3E}">
        <p14:creationId xmlns:p14="http://schemas.microsoft.com/office/powerpoint/2010/main" val="339600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D447-D547-446C-891B-9E4D46031925}"/>
              </a:ext>
            </a:extLst>
          </p:cNvPr>
          <p:cNvSpPr>
            <a:spLocks noGrp="1"/>
          </p:cNvSpPr>
          <p:nvPr>
            <p:ph type="title"/>
          </p:nvPr>
        </p:nvSpPr>
        <p:spPr>
          <a:xfrm>
            <a:off x="691055" y="386145"/>
            <a:ext cx="10515600" cy="1325563"/>
          </a:xfrm>
        </p:spPr>
        <p:txBody>
          <a:bodyPr/>
          <a:lstStyle/>
          <a:p>
            <a:r>
              <a:rPr lang="en-GB" dirty="0">
                <a:solidFill>
                  <a:srgbClr val="D94F70"/>
                </a:solidFill>
                <a:ea typeface="+mj-lt"/>
                <a:cs typeface="+mj-lt"/>
              </a:rPr>
              <a:t>UBU Components Informing the POEF</a:t>
            </a:r>
            <a:endParaRPr lang="en-IE" dirty="0"/>
          </a:p>
        </p:txBody>
      </p:sp>
      <p:sp>
        <p:nvSpPr>
          <p:cNvPr id="3" name="Content Placeholder 2">
            <a:extLst>
              <a:ext uri="{FF2B5EF4-FFF2-40B4-BE49-F238E27FC236}">
                <a16:creationId xmlns:a16="http://schemas.microsoft.com/office/drawing/2014/main" id="{24EFCDE2-03ED-479D-AAEF-9DCC3C74FF69}"/>
              </a:ext>
            </a:extLst>
          </p:cNvPr>
          <p:cNvSpPr>
            <a:spLocks noGrp="1"/>
          </p:cNvSpPr>
          <p:nvPr>
            <p:ph idx="1"/>
          </p:nvPr>
        </p:nvSpPr>
        <p:spPr/>
        <p:txBody>
          <a:bodyPr/>
          <a:lstStyle/>
          <a:p>
            <a:pPr marL="0" indent="0">
              <a:buNone/>
            </a:pPr>
            <a:r>
              <a:rPr lang="en-IE" dirty="0"/>
              <a:t>Additional UBU components that will inform the POEF are the following:</a:t>
            </a:r>
          </a:p>
          <a:p>
            <a:pPr marL="0" indent="0">
              <a:buNone/>
            </a:pPr>
            <a:endParaRPr lang="en-IE" dirty="0"/>
          </a:p>
          <a:p>
            <a:pPr lvl="0"/>
            <a:r>
              <a:rPr lang="en-IE" sz="3200" dirty="0"/>
              <a:t>The Application Form (particularly sections 2.2, 2.3 and 2.4) </a:t>
            </a:r>
          </a:p>
          <a:p>
            <a:pPr lvl="0"/>
            <a:r>
              <a:rPr lang="en-IE" sz="3200" dirty="0"/>
              <a:t>Red Amber and Green (RAG) Action Plan </a:t>
            </a:r>
          </a:p>
          <a:p>
            <a:pPr marL="0" indent="0">
              <a:buNone/>
            </a:pPr>
            <a:endParaRPr lang="en-GB" sz="3200" dirty="0"/>
          </a:p>
          <a:p>
            <a:pPr marL="0" indent="0">
              <a:buNone/>
            </a:pPr>
            <a:endParaRPr lang="en-IE" dirty="0"/>
          </a:p>
          <a:p>
            <a:endParaRPr lang="en-IE" dirty="0"/>
          </a:p>
        </p:txBody>
      </p:sp>
    </p:spTree>
    <p:extLst>
      <p:ext uri="{BB962C8B-B14F-4D97-AF65-F5344CB8AC3E}">
        <p14:creationId xmlns:p14="http://schemas.microsoft.com/office/powerpoint/2010/main" val="245248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D34E7BA-C199-413D-97D0-167D2EA6A750}"/>
              </a:ext>
            </a:extLst>
          </p:cNvPr>
          <p:cNvGraphicFramePr>
            <a:graphicFrameLocks noGrp="1"/>
          </p:cNvGraphicFramePr>
          <p:nvPr>
            <p:extLst>
              <p:ext uri="{D42A27DB-BD31-4B8C-83A1-F6EECF244321}">
                <p14:modId xmlns:p14="http://schemas.microsoft.com/office/powerpoint/2010/main" val="4226815200"/>
              </p:ext>
            </p:extLst>
          </p:nvPr>
        </p:nvGraphicFramePr>
        <p:xfrm>
          <a:off x="643467" y="1313373"/>
          <a:ext cx="10905067" cy="4603951"/>
        </p:xfrm>
        <a:graphic>
          <a:graphicData uri="http://schemas.openxmlformats.org/drawingml/2006/table">
            <a:tbl>
              <a:tblPr firstRow="1" firstCol="1" bandRow="1">
                <a:noFill/>
                <a:tableStyleId>{5C22544A-7EE6-4342-B048-85BDC9FD1C3A}</a:tableStyleId>
              </a:tblPr>
              <a:tblGrid>
                <a:gridCol w="3372848">
                  <a:extLst>
                    <a:ext uri="{9D8B030D-6E8A-4147-A177-3AD203B41FA5}">
                      <a16:colId xmlns:a16="http://schemas.microsoft.com/office/drawing/2014/main" val="1843011119"/>
                    </a:ext>
                  </a:extLst>
                </a:gridCol>
                <a:gridCol w="2640230">
                  <a:extLst>
                    <a:ext uri="{9D8B030D-6E8A-4147-A177-3AD203B41FA5}">
                      <a16:colId xmlns:a16="http://schemas.microsoft.com/office/drawing/2014/main" val="2642083463"/>
                    </a:ext>
                  </a:extLst>
                </a:gridCol>
                <a:gridCol w="2994807">
                  <a:extLst>
                    <a:ext uri="{9D8B030D-6E8A-4147-A177-3AD203B41FA5}">
                      <a16:colId xmlns:a16="http://schemas.microsoft.com/office/drawing/2014/main" val="923697805"/>
                    </a:ext>
                  </a:extLst>
                </a:gridCol>
                <a:gridCol w="1897182">
                  <a:extLst>
                    <a:ext uri="{9D8B030D-6E8A-4147-A177-3AD203B41FA5}">
                      <a16:colId xmlns:a16="http://schemas.microsoft.com/office/drawing/2014/main" val="175072647"/>
                    </a:ext>
                  </a:extLst>
                </a:gridCol>
              </a:tblGrid>
              <a:tr h="1718325">
                <a:tc>
                  <a:txBody>
                    <a:bodyPr/>
                    <a:lstStyle/>
                    <a:p>
                      <a:pPr algn="just">
                        <a:lnSpc>
                          <a:spcPct val="107000"/>
                        </a:lnSpc>
                        <a:spcAft>
                          <a:spcPts val="0"/>
                        </a:spcAft>
                      </a:pPr>
                      <a:r>
                        <a:rPr lang="en-IE" sz="2600" b="1" cap="none" spc="0" dirty="0">
                          <a:solidFill>
                            <a:schemeClr val="tx1"/>
                          </a:solidFill>
                          <a:effectLst/>
                        </a:rPr>
                        <a:t>Add UBU Component</a:t>
                      </a:r>
                      <a:endParaRPr lang="en-IE" sz="2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nchor="b">
                    <a:lnL w="12700" cmpd="sng">
                      <a:noFill/>
                    </a:lnL>
                    <a:lnR w="12700" cmpd="sng">
                      <a:noFill/>
                    </a:lnR>
                    <a:lnT w="9525" cap="flat" cmpd="sng" algn="ctr">
                      <a:noFill/>
                      <a:prstDash val="solid"/>
                    </a:lnT>
                    <a:lnB w="38100" cmpd="sng">
                      <a:noFill/>
                    </a:lnB>
                    <a:noFill/>
                  </a:tcPr>
                </a:tc>
                <a:tc>
                  <a:txBody>
                    <a:bodyPr/>
                    <a:lstStyle/>
                    <a:p>
                      <a:pPr algn="just">
                        <a:lnSpc>
                          <a:spcPct val="107000"/>
                        </a:lnSpc>
                        <a:spcAft>
                          <a:spcPts val="0"/>
                        </a:spcAft>
                      </a:pPr>
                      <a:r>
                        <a:rPr lang="en-IE" sz="2600" b="1" cap="none" spc="0">
                          <a:solidFill>
                            <a:schemeClr val="tx1"/>
                          </a:solidFill>
                          <a:effectLst/>
                        </a:rPr>
                        <a:t>Impact Measurement Tool</a:t>
                      </a:r>
                      <a:endParaRPr lang="en-IE" sz="26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nchor="b">
                    <a:lnL w="12700" cmpd="sng">
                      <a:noFill/>
                    </a:lnL>
                    <a:lnR w="12700" cmpd="sng">
                      <a:noFill/>
                    </a:lnR>
                    <a:lnT w="9525" cap="flat" cmpd="sng" algn="ctr">
                      <a:noFill/>
                      <a:prstDash val="solid"/>
                    </a:lnT>
                    <a:lnB w="38100" cmpd="sng">
                      <a:noFill/>
                    </a:lnB>
                    <a:noFill/>
                  </a:tcPr>
                </a:tc>
                <a:tc>
                  <a:txBody>
                    <a:bodyPr/>
                    <a:lstStyle/>
                    <a:p>
                      <a:pPr algn="just">
                        <a:lnSpc>
                          <a:spcPct val="107000"/>
                        </a:lnSpc>
                        <a:spcAft>
                          <a:spcPts val="0"/>
                        </a:spcAft>
                      </a:pPr>
                      <a:r>
                        <a:rPr lang="en-IE" sz="2600" b="1" cap="none" spc="0">
                          <a:solidFill>
                            <a:schemeClr val="tx1"/>
                          </a:solidFill>
                          <a:effectLst/>
                        </a:rPr>
                        <a:t>Oversight&amp; Monitoring Tool</a:t>
                      </a:r>
                      <a:endParaRPr lang="en-IE" sz="26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nchor="b">
                    <a:lnL w="12700" cmpd="sng">
                      <a:noFill/>
                    </a:lnL>
                    <a:lnR w="12700" cmpd="sng">
                      <a:noFill/>
                    </a:lnR>
                    <a:lnT w="9525" cap="flat" cmpd="sng" algn="ctr">
                      <a:noFill/>
                      <a:prstDash val="solid"/>
                    </a:lnT>
                    <a:lnB w="38100" cmpd="sng">
                      <a:noFill/>
                    </a:lnB>
                    <a:noFill/>
                  </a:tcPr>
                </a:tc>
                <a:tc>
                  <a:txBody>
                    <a:bodyPr/>
                    <a:lstStyle/>
                    <a:p>
                      <a:pPr algn="just">
                        <a:lnSpc>
                          <a:spcPct val="107000"/>
                        </a:lnSpc>
                        <a:spcAft>
                          <a:spcPts val="0"/>
                        </a:spcAft>
                      </a:pPr>
                      <a:r>
                        <a:rPr lang="en-IE" sz="2600" b="1" cap="none" spc="0">
                          <a:solidFill>
                            <a:schemeClr val="tx1"/>
                          </a:solidFill>
                          <a:effectLst/>
                        </a:rPr>
                        <a:t>Planning Tool</a:t>
                      </a:r>
                      <a:endParaRPr lang="en-IE" sz="26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78021913"/>
                  </a:ext>
                </a:extLst>
              </a:tr>
              <a:tr h="1374729">
                <a:tc>
                  <a:txBody>
                    <a:bodyPr/>
                    <a:lstStyle/>
                    <a:p>
                      <a:pPr algn="just">
                        <a:lnSpc>
                          <a:spcPct val="107000"/>
                        </a:lnSpc>
                        <a:spcAft>
                          <a:spcPts val="0"/>
                        </a:spcAft>
                      </a:pPr>
                      <a:r>
                        <a:rPr lang="en-IE" sz="2000" b="1" cap="none" spc="0">
                          <a:solidFill>
                            <a:schemeClr val="tx1"/>
                          </a:solidFill>
                          <a:effectLst/>
                        </a:rPr>
                        <a:t>The Application Form (particularly sections 2.2, 2.3 and 2.4) </a:t>
                      </a:r>
                      <a:endParaRPr lang="en-IE" sz="20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9525" cap="flat" cmpd="sng" algn="ctr">
                      <a:solidFill>
                        <a:schemeClr val="tx1"/>
                      </a:solidFill>
                      <a:prstDash val="solid"/>
                    </a:lnL>
                    <a:lnR w="12700" cmpd="sng">
                      <a:noFill/>
                      <a:prstDash val="solid"/>
                    </a:lnR>
                    <a:lnT w="38100" cmpd="sng">
                      <a:noFill/>
                    </a:lnT>
                    <a:lnB w="9525" cap="flat" cmpd="sng" algn="ctr">
                      <a:noFill/>
                      <a:prstDash val="solid"/>
                    </a:lnB>
                    <a:noFill/>
                  </a:tcPr>
                </a:tc>
                <a:tc>
                  <a:txBody>
                    <a:bodyPr/>
                    <a:lstStyle/>
                    <a:p>
                      <a:pPr algn="just">
                        <a:lnSpc>
                          <a:spcPct val="107000"/>
                        </a:lnSpc>
                        <a:spcAft>
                          <a:spcPts val="0"/>
                        </a:spcAft>
                      </a:pPr>
                      <a:r>
                        <a:rPr lang="en-IE" sz="2000" cap="none" spc="0">
                          <a:solidFill>
                            <a:schemeClr val="tx1"/>
                          </a:solidFill>
                          <a:effectLst/>
                        </a:rPr>
                        <a:t> </a:t>
                      </a:r>
                      <a:endParaRPr lang="en-IE" sz="20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12700" cmpd="sng">
                      <a:noFill/>
                      <a:prstDash val="solid"/>
                    </a:lnL>
                    <a:lnR w="12700" cmpd="sng">
                      <a:noFill/>
                      <a:prstDash val="solid"/>
                    </a:lnR>
                    <a:lnT w="38100" cmpd="sng">
                      <a:noFill/>
                    </a:lnT>
                    <a:lnB w="9525" cap="flat" cmpd="sng" algn="ctr">
                      <a:noFill/>
                      <a:prstDash val="solid"/>
                    </a:lnB>
                    <a:noFill/>
                  </a:tcPr>
                </a:tc>
                <a:tc>
                  <a:txBody>
                    <a:bodyPr/>
                    <a:lstStyle/>
                    <a:p>
                      <a:pPr algn="just">
                        <a:lnSpc>
                          <a:spcPct val="107000"/>
                        </a:lnSpc>
                        <a:spcAft>
                          <a:spcPts val="0"/>
                        </a:spcAft>
                      </a:pPr>
                      <a:r>
                        <a:rPr lang="en-IE" sz="2000" cap="none" spc="0" dirty="0">
                          <a:solidFill>
                            <a:schemeClr val="tx1"/>
                          </a:solidFill>
                          <a:effectLst/>
                          <a:sym typeface="Wingdings" panose="05000000000000000000" pitchFamily="2" charset="2"/>
                        </a:rPr>
                        <a:t></a:t>
                      </a:r>
                      <a:endParaRPr lang="en-IE"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12700" cmpd="sng">
                      <a:noFill/>
                      <a:prstDash val="solid"/>
                    </a:lnL>
                    <a:lnR w="12700" cmpd="sng">
                      <a:noFill/>
                      <a:prstDash val="solid"/>
                    </a:lnR>
                    <a:lnT w="38100" cmpd="sng">
                      <a:noFill/>
                    </a:lnT>
                    <a:lnB w="9525" cap="flat" cmpd="sng" algn="ctr">
                      <a:noFill/>
                      <a:prstDash val="solid"/>
                    </a:lnB>
                    <a:noFill/>
                  </a:tcPr>
                </a:tc>
                <a:tc>
                  <a:txBody>
                    <a:bodyPr/>
                    <a:lstStyle/>
                    <a:p>
                      <a:pPr algn="just">
                        <a:lnSpc>
                          <a:spcPct val="107000"/>
                        </a:lnSpc>
                        <a:spcAft>
                          <a:spcPts val="0"/>
                        </a:spcAft>
                      </a:pPr>
                      <a:r>
                        <a:rPr lang="en-IE" sz="2000" cap="none" spc="0">
                          <a:solidFill>
                            <a:schemeClr val="tx1"/>
                          </a:solidFill>
                          <a:effectLst/>
                        </a:rPr>
                        <a:t> </a:t>
                      </a:r>
                      <a:endParaRPr lang="en-IE" sz="20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12700" cmpd="sng">
                      <a:noFill/>
                      <a:prstDash val="solid"/>
                    </a:lnL>
                    <a:lnR w="12700" cmpd="sng">
                      <a:noFill/>
                      <a:prstDash val="solid"/>
                    </a:lnR>
                    <a:lnT w="38100" cmpd="sng">
                      <a:noFill/>
                    </a:lnT>
                    <a:lnB w="9525" cap="flat" cmpd="sng" algn="ctr">
                      <a:noFill/>
                      <a:prstDash val="solid"/>
                    </a:lnB>
                    <a:noFill/>
                  </a:tcPr>
                </a:tc>
                <a:extLst>
                  <a:ext uri="{0D108BD9-81ED-4DB2-BD59-A6C34878D82A}">
                    <a16:rowId xmlns:a16="http://schemas.microsoft.com/office/drawing/2014/main" val="437032169"/>
                  </a:ext>
                </a:extLst>
              </a:tr>
              <a:tr h="1510897">
                <a:tc>
                  <a:txBody>
                    <a:bodyPr/>
                    <a:lstStyle/>
                    <a:p>
                      <a:pPr algn="just">
                        <a:lnSpc>
                          <a:spcPct val="107000"/>
                        </a:lnSpc>
                        <a:spcAft>
                          <a:spcPts val="600"/>
                        </a:spcAft>
                      </a:pPr>
                      <a:r>
                        <a:rPr lang="en-IE" sz="2000" b="1" cap="none" spc="0">
                          <a:solidFill>
                            <a:schemeClr val="tx1"/>
                          </a:solidFill>
                          <a:effectLst/>
                        </a:rPr>
                        <a:t>Red Amber and Green (RAG) Action Plan </a:t>
                      </a:r>
                    </a:p>
                    <a:p>
                      <a:pPr algn="just">
                        <a:lnSpc>
                          <a:spcPct val="107000"/>
                        </a:lnSpc>
                        <a:spcAft>
                          <a:spcPts val="0"/>
                        </a:spcAft>
                      </a:pPr>
                      <a:r>
                        <a:rPr lang="en-IE" sz="2000" b="1" cap="none" spc="0">
                          <a:solidFill>
                            <a:schemeClr val="tx1"/>
                          </a:solidFill>
                          <a:effectLst/>
                        </a:rPr>
                        <a:t> </a:t>
                      </a:r>
                      <a:endParaRPr lang="en-IE" sz="20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gn="just">
                        <a:lnSpc>
                          <a:spcPct val="107000"/>
                        </a:lnSpc>
                        <a:spcAft>
                          <a:spcPts val="0"/>
                        </a:spcAft>
                      </a:pPr>
                      <a:r>
                        <a:rPr lang="en-IE" sz="2000" cap="none" spc="0">
                          <a:solidFill>
                            <a:schemeClr val="tx1"/>
                          </a:solidFill>
                          <a:effectLst/>
                        </a:rPr>
                        <a:t> </a:t>
                      </a:r>
                      <a:endParaRPr lang="en-IE" sz="20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gn="just">
                        <a:lnSpc>
                          <a:spcPct val="107000"/>
                        </a:lnSpc>
                        <a:spcAft>
                          <a:spcPts val="0"/>
                        </a:spcAft>
                      </a:pPr>
                      <a:r>
                        <a:rPr lang="en-IE" sz="2000" cap="none" spc="0">
                          <a:solidFill>
                            <a:schemeClr val="tx1"/>
                          </a:solidFill>
                          <a:effectLst/>
                          <a:sym typeface="Wingdings" panose="05000000000000000000" pitchFamily="2" charset="2"/>
                        </a:rPr>
                        <a:t></a:t>
                      </a:r>
                      <a:endParaRPr lang="en-IE" sz="20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gn="just">
                        <a:lnSpc>
                          <a:spcPct val="107000"/>
                        </a:lnSpc>
                        <a:spcAft>
                          <a:spcPts val="0"/>
                        </a:spcAft>
                      </a:pPr>
                      <a:r>
                        <a:rPr lang="en-IE" sz="2000" cap="none" spc="0" dirty="0">
                          <a:solidFill>
                            <a:schemeClr val="tx1"/>
                          </a:solidFill>
                          <a:effectLst/>
                        </a:rPr>
                        <a:t> </a:t>
                      </a:r>
                      <a:endParaRPr lang="en-IE"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5122" marR="177692" marT="30035" marB="225261">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9794107"/>
                  </a:ext>
                </a:extLst>
              </a:tr>
            </a:tbl>
          </a:graphicData>
        </a:graphic>
      </p:graphicFrame>
    </p:spTree>
    <p:extLst>
      <p:ext uri="{BB962C8B-B14F-4D97-AF65-F5344CB8AC3E}">
        <p14:creationId xmlns:p14="http://schemas.microsoft.com/office/powerpoint/2010/main" val="368521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D4BD0E-E698-4993-8A8B-279860C1D072}"/>
              </a:ext>
            </a:extLst>
          </p:cNvPr>
          <p:cNvSpPr/>
          <p:nvPr/>
        </p:nvSpPr>
        <p:spPr>
          <a:xfrm>
            <a:off x="504496" y="168166"/>
            <a:ext cx="11256579" cy="6494085"/>
          </a:xfrm>
          <a:prstGeom prst="rect">
            <a:avLst/>
          </a:prstGeom>
        </p:spPr>
        <p:txBody>
          <a:bodyPr wrap="square">
            <a:spAutoFit/>
          </a:bodyPr>
          <a:lstStyle/>
          <a:p>
            <a:r>
              <a:rPr lang="en-IE" b="1" dirty="0"/>
              <a:t>The Logic Model:</a:t>
            </a:r>
            <a:endParaRPr lang="en-IE" dirty="0"/>
          </a:p>
          <a:p>
            <a:pPr lvl="0"/>
            <a:r>
              <a:rPr lang="en-IE" dirty="0"/>
              <a:t>Logic Model Guidance Note</a:t>
            </a:r>
          </a:p>
          <a:p>
            <a:pPr lvl="0"/>
            <a:r>
              <a:rPr lang="en-IE" dirty="0"/>
              <a:t>Logic Model Template (explanation of key components)</a:t>
            </a:r>
          </a:p>
          <a:p>
            <a:pPr lvl="0"/>
            <a:r>
              <a:rPr lang="en-IE" dirty="0"/>
              <a:t>Logic Model Template (sample)</a:t>
            </a:r>
          </a:p>
          <a:p>
            <a:pPr lvl="0"/>
            <a:r>
              <a:rPr lang="en-IE" dirty="0"/>
              <a:t>Logic Model Template (blank)</a:t>
            </a:r>
          </a:p>
          <a:p>
            <a:r>
              <a:rPr lang="en-IE" dirty="0"/>
              <a:t> </a:t>
            </a:r>
          </a:p>
          <a:p>
            <a:r>
              <a:rPr lang="en-IE" b="1" dirty="0"/>
              <a:t>Planning and Progress Review Meetings (PPRM):</a:t>
            </a:r>
            <a:endParaRPr lang="en-IE" dirty="0"/>
          </a:p>
          <a:p>
            <a:pPr lvl="0"/>
            <a:r>
              <a:rPr lang="en-IE" dirty="0"/>
              <a:t>Planning &amp; Progress Review Meetings Guidance Note</a:t>
            </a:r>
          </a:p>
          <a:p>
            <a:pPr lvl="0"/>
            <a:r>
              <a:rPr lang="en-IE" dirty="0"/>
              <a:t>PPRM Meeting Notification Template (blank)</a:t>
            </a:r>
          </a:p>
          <a:p>
            <a:pPr lvl="0"/>
            <a:r>
              <a:rPr lang="en-IE" dirty="0"/>
              <a:t>PPRM Meeting Notification Template (sample)</a:t>
            </a:r>
          </a:p>
          <a:p>
            <a:pPr lvl="0"/>
            <a:r>
              <a:rPr lang="en-IE" dirty="0"/>
              <a:t>PPRM Meeting Record Template (blank)</a:t>
            </a:r>
          </a:p>
          <a:p>
            <a:pPr lvl="0"/>
            <a:r>
              <a:rPr lang="en-IE" dirty="0"/>
              <a:t>PPRM Meeting Record Template (sample)</a:t>
            </a:r>
          </a:p>
          <a:p>
            <a:r>
              <a:rPr lang="en-IE" b="1" dirty="0"/>
              <a:t> </a:t>
            </a:r>
            <a:endParaRPr lang="en-IE" dirty="0"/>
          </a:p>
          <a:p>
            <a:r>
              <a:rPr lang="en-IE" b="1" dirty="0"/>
              <a:t>Unannounced Visits:</a:t>
            </a:r>
            <a:endParaRPr lang="en-IE" dirty="0"/>
          </a:p>
          <a:p>
            <a:pPr lvl="0"/>
            <a:r>
              <a:rPr lang="en-IE" dirty="0"/>
              <a:t>Unannounced Visits Guidance Note</a:t>
            </a:r>
          </a:p>
          <a:p>
            <a:pPr lvl="0"/>
            <a:r>
              <a:rPr lang="en-IE" dirty="0"/>
              <a:t>Unannounced Visits Template (blank)</a:t>
            </a:r>
          </a:p>
          <a:p>
            <a:pPr lvl="0"/>
            <a:r>
              <a:rPr lang="en-IE" dirty="0"/>
              <a:t>Unannounced Visits Template (sample)</a:t>
            </a:r>
          </a:p>
          <a:p>
            <a:r>
              <a:rPr lang="en-IE" dirty="0"/>
              <a:t> </a:t>
            </a:r>
          </a:p>
          <a:p>
            <a:r>
              <a:rPr lang="en-IE" b="1" dirty="0"/>
              <a:t>Indicative Weekly Timetable (Optional Tool)</a:t>
            </a:r>
            <a:endParaRPr lang="en-IE" dirty="0"/>
          </a:p>
          <a:p>
            <a:pPr lvl="0"/>
            <a:r>
              <a:rPr lang="en-IE" dirty="0"/>
              <a:t>Indicative Weekly Timetable Guidance Note</a:t>
            </a:r>
          </a:p>
          <a:p>
            <a:pPr lvl="0"/>
            <a:r>
              <a:rPr lang="en-IE" dirty="0"/>
              <a:t>Indicative Weekly Timetable Template (Blank)</a:t>
            </a:r>
          </a:p>
          <a:p>
            <a:pPr lvl="0"/>
            <a:r>
              <a:rPr lang="en-IE" dirty="0"/>
              <a:t>Indicative Weekly Timetable Template (Sample)</a:t>
            </a:r>
          </a:p>
          <a:p>
            <a:pPr lvl="0" algn="just"/>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47782477-C53F-47C5-A25D-BEED30D8B0B8}"/>
              </a:ext>
            </a:extLst>
          </p:cNvPr>
          <p:cNvSpPr txBox="1"/>
          <p:nvPr/>
        </p:nvSpPr>
        <p:spPr>
          <a:xfrm>
            <a:off x="7651532" y="840826"/>
            <a:ext cx="5307724" cy="646331"/>
          </a:xfrm>
          <a:prstGeom prst="rect">
            <a:avLst/>
          </a:prstGeom>
          <a:noFill/>
        </p:spPr>
        <p:txBody>
          <a:bodyPr wrap="square" rtlCol="0">
            <a:spAutoFit/>
          </a:bodyPr>
          <a:lstStyle/>
          <a:p>
            <a:r>
              <a:rPr lang="en-GB" sz="3600" dirty="0">
                <a:hlinkClick r:id="rId3"/>
              </a:rPr>
              <a:t>www.ubu.gov.ie</a:t>
            </a:r>
            <a:r>
              <a:rPr lang="en-GB" sz="3600" dirty="0"/>
              <a:t> </a:t>
            </a:r>
            <a:endParaRPr lang="en-IE" sz="3600" dirty="0"/>
          </a:p>
        </p:txBody>
      </p:sp>
    </p:spTree>
    <p:extLst>
      <p:ext uri="{BB962C8B-B14F-4D97-AF65-F5344CB8AC3E}">
        <p14:creationId xmlns:p14="http://schemas.microsoft.com/office/powerpoint/2010/main" val="3225760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4838" y="643074"/>
            <a:ext cx="9287933" cy="615553"/>
          </a:xfrm>
        </p:spPr>
        <p:txBody>
          <a:bodyPr>
            <a:normAutofit fontScale="90000"/>
          </a:bodyPr>
          <a:lstStyle/>
          <a:p>
            <a:r>
              <a:rPr lang="en-US" sz="4000" b="1" dirty="0">
                <a:solidFill>
                  <a:srgbClr val="EE2465"/>
                </a:solidFill>
              </a:rPr>
              <a:t>More Information on UBU POEF:</a:t>
            </a:r>
          </a:p>
        </p:txBody>
      </p:sp>
      <p:sp>
        <p:nvSpPr>
          <p:cNvPr id="5" name="Rectangle 4"/>
          <p:cNvSpPr/>
          <p:nvPr/>
        </p:nvSpPr>
        <p:spPr>
          <a:xfrm>
            <a:off x="504838" y="1030014"/>
            <a:ext cx="10867355" cy="4836389"/>
          </a:xfrm>
          <a:prstGeom prst="rect">
            <a:avLst/>
          </a:prstGeom>
        </p:spPr>
        <p:txBody>
          <a:bodyPr wrap="square">
            <a:spAutoFit/>
          </a:bodyPr>
          <a:lstStyle/>
          <a:p>
            <a:pPr defTabSz="457200">
              <a:lnSpc>
                <a:spcPct val="150000"/>
              </a:lnSpc>
              <a:spcAft>
                <a:spcPts val="600"/>
              </a:spcAft>
              <a:buClr>
                <a:schemeClr val="accent1"/>
              </a:buClr>
            </a:pPr>
            <a:r>
              <a:rPr lang="en-US" sz="3200" b="1" dirty="0">
                <a:solidFill>
                  <a:srgbClr val="6ACCE0"/>
                </a:solidFill>
              </a:rPr>
              <a:t>Links to UBU website – </a:t>
            </a:r>
            <a:r>
              <a:rPr lang="en-US" sz="3200" b="1" dirty="0">
                <a:solidFill>
                  <a:srgbClr val="6ACCE0"/>
                </a:solidFill>
                <a:hlinkClick r:id="rId3"/>
              </a:rPr>
              <a:t>www.ubu.gov.ie</a:t>
            </a:r>
            <a:endParaRPr lang="en-US" sz="3200" b="1" dirty="0">
              <a:solidFill>
                <a:srgbClr val="6ACCE0"/>
              </a:solidFill>
            </a:endParaRPr>
          </a:p>
          <a:p>
            <a:pPr defTabSz="457200">
              <a:lnSpc>
                <a:spcPct val="150000"/>
              </a:lnSpc>
              <a:spcAft>
                <a:spcPts val="600"/>
              </a:spcAft>
              <a:buClr>
                <a:schemeClr val="accent1"/>
              </a:buClr>
            </a:pPr>
            <a:r>
              <a:rPr lang="en-US" sz="2400" dirty="0">
                <a:solidFill>
                  <a:srgbClr val="6ACCE0"/>
                </a:solidFill>
              </a:rPr>
              <a:t>POEF is available including all relevant guidance, templates and examples.</a:t>
            </a:r>
          </a:p>
          <a:p>
            <a:pPr defTabSz="457200">
              <a:lnSpc>
                <a:spcPct val="150000"/>
              </a:lnSpc>
              <a:spcAft>
                <a:spcPts val="600"/>
              </a:spcAft>
              <a:buClr>
                <a:schemeClr val="accent1"/>
              </a:buClr>
            </a:pPr>
            <a:r>
              <a:rPr lang="en-US" sz="3600" b="1" dirty="0">
                <a:solidFill>
                  <a:srgbClr val="EE2465"/>
                </a:solidFill>
                <a:latin typeface="+mj-lt"/>
                <a:ea typeface="+mj-ea"/>
                <a:cs typeface="+mj-cs"/>
              </a:rPr>
              <a:t>Next Steps:</a:t>
            </a:r>
          </a:p>
          <a:p>
            <a:pPr defTabSz="457200">
              <a:lnSpc>
                <a:spcPct val="150000"/>
              </a:lnSpc>
              <a:spcAft>
                <a:spcPts val="600"/>
              </a:spcAft>
              <a:buClr>
                <a:schemeClr val="accent1"/>
              </a:buClr>
            </a:pPr>
            <a:r>
              <a:rPr lang="en-US" sz="2400" dirty="0">
                <a:solidFill>
                  <a:srgbClr val="6ACCE0"/>
                </a:solidFill>
              </a:rPr>
              <a:t>POEF recorded sessions covering:</a:t>
            </a:r>
          </a:p>
          <a:p>
            <a:pPr marL="342900" indent="-342900" defTabSz="457200">
              <a:lnSpc>
                <a:spcPct val="150000"/>
              </a:lnSpc>
              <a:spcAft>
                <a:spcPts val="600"/>
              </a:spcAft>
              <a:buClr>
                <a:schemeClr val="accent1"/>
              </a:buClr>
              <a:buFont typeface="Arial" panose="020B0604020202020204" pitchFamily="34" charset="0"/>
              <a:buChar char="•"/>
            </a:pPr>
            <a:r>
              <a:rPr lang="en-US" sz="2400" dirty="0">
                <a:solidFill>
                  <a:srgbClr val="6ACCE0"/>
                </a:solidFill>
              </a:rPr>
              <a:t>UBU Logic Model (LM)</a:t>
            </a:r>
          </a:p>
          <a:p>
            <a:pPr marL="342900" indent="-342900" defTabSz="457200">
              <a:lnSpc>
                <a:spcPct val="150000"/>
              </a:lnSpc>
              <a:spcAft>
                <a:spcPts val="600"/>
              </a:spcAft>
              <a:buClr>
                <a:schemeClr val="accent1"/>
              </a:buClr>
              <a:buFont typeface="Arial" panose="020B0604020202020204" pitchFamily="34" charset="0"/>
              <a:buChar char="•"/>
            </a:pPr>
            <a:r>
              <a:rPr lang="en-US" sz="2400" dirty="0">
                <a:solidFill>
                  <a:srgbClr val="6ACCE0"/>
                </a:solidFill>
              </a:rPr>
              <a:t>UBU Planning &amp; Progress Review Meeting (PPRM)</a:t>
            </a:r>
          </a:p>
          <a:p>
            <a:pPr defTabSz="457200">
              <a:lnSpc>
                <a:spcPct val="150000"/>
              </a:lnSpc>
              <a:spcAft>
                <a:spcPts val="600"/>
              </a:spcAft>
              <a:buClr>
                <a:schemeClr val="accent1"/>
              </a:buClr>
            </a:pPr>
            <a:r>
              <a:rPr lang="en-US" sz="2400" dirty="0">
                <a:solidFill>
                  <a:srgbClr val="6ACCE0"/>
                </a:solidFill>
              </a:rPr>
              <a:t>Are available at:  </a:t>
            </a:r>
            <a:r>
              <a:rPr lang="en-US" sz="2400" dirty="0">
                <a:solidFill>
                  <a:srgbClr val="6ACCE0"/>
                </a:solidFill>
                <a:hlinkClick r:id="rId4"/>
              </a:rPr>
              <a:t>www.etbi.ie</a:t>
            </a:r>
            <a:r>
              <a:rPr lang="en-US" sz="2400" dirty="0">
                <a:solidFill>
                  <a:srgbClr val="6ACCE0"/>
                </a:solidFill>
              </a:rPr>
              <a:t> </a:t>
            </a:r>
            <a:endParaRPr lang="en-US" sz="2000" dirty="0">
              <a:solidFill>
                <a:srgbClr val="6ACCE0"/>
              </a:solidFill>
            </a:endParaRPr>
          </a:p>
        </p:txBody>
      </p:sp>
    </p:spTree>
    <p:extLst>
      <p:ext uri="{BB962C8B-B14F-4D97-AF65-F5344CB8AC3E}">
        <p14:creationId xmlns:p14="http://schemas.microsoft.com/office/powerpoint/2010/main" val="125349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DB86-FE05-4769-8421-FFE943F10F2D}"/>
              </a:ext>
            </a:extLst>
          </p:cNvPr>
          <p:cNvSpPr>
            <a:spLocks noGrp="1"/>
          </p:cNvSpPr>
          <p:nvPr>
            <p:ph type="title"/>
          </p:nvPr>
        </p:nvSpPr>
        <p:spPr/>
        <p:txBody>
          <a:bodyPr/>
          <a:lstStyle/>
          <a:p>
            <a:endParaRPr lang="en-IE" dirty="0">
              <a:solidFill>
                <a:srgbClr val="D94F70"/>
              </a:solidFill>
              <a:ea typeface="+mj-lt"/>
              <a:cs typeface="+mj-lt"/>
            </a:endParaRPr>
          </a:p>
        </p:txBody>
      </p:sp>
      <p:sp>
        <p:nvSpPr>
          <p:cNvPr id="3" name="Content Placeholder 2">
            <a:extLst>
              <a:ext uri="{FF2B5EF4-FFF2-40B4-BE49-F238E27FC236}">
                <a16:creationId xmlns:a16="http://schemas.microsoft.com/office/drawing/2014/main" id="{F969DB7D-7D89-41DC-89E3-C2173C7BCAA7}"/>
              </a:ext>
            </a:extLst>
          </p:cNvPr>
          <p:cNvSpPr>
            <a:spLocks noGrp="1"/>
          </p:cNvSpPr>
          <p:nvPr>
            <p:ph idx="1"/>
          </p:nvPr>
        </p:nvSpPr>
        <p:spPr/>
        <p:txBody>
          <a:bodyPr/>
          <a:lstStyle/>
          <a:p>
            <a:pPr marL="0" indent="0" algn="ctr">
              <a:buNone/>
            </a:pPr>
            <a:r>
              <a:rPr lang="en-IE" sz="9600" dirty="0">
                <a:solidFill>
                  <a:srgbClr val="D94F70"/>
                </a:solidFill>
                <a:latin typeface="+mj-lt"/>
                <a:ea typeface="+mj-lt"/>
                <a:cs typeface="+mj-lt"/>
              </a:rPr>
              <a:t>Thank you for</a:t>
            </a:r>
            <a:r>
              <a:rPr lang="en-IE" sz="6600" dirty="0"/>
              <a:t> </a:t>
            </a:r>
            <a:r>
              <a:rPr lang="en-IE" sz="9600" dirty="0">
                <a:solidFill>
                  <a:srgbClr val="D94F70"/>
                </a:solidFill>
                <a:latin typeface="+mj-lt"/>
                <a:ea typeface="+mj-lt"/>
                <a:cs typeface="+mj-lt"/>
              </a:rPr>
              <a:t>your time and attention</a:t>
            </a:r>
          </a:p>
          <a:p>
            <a:pPr marL="0" indent="0">
              <a:buNone/>
            </a:pPr>
            <a:endParaRPr lang="en-IE" dirty="0"/>
          </a:p>
        </p:txBody>
      </p:sp>
    </p:spTree>
    <p:extLst>
      <p:ext uri="{BB962C8B-B14F-4D97-AF65-F5344CB8AC3E}">
        <p14:creationId xmlns:p14="http://schemas.microsoft.com/office/powerpoint/2010/main" val="980851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EAAD827A2E794E8534BA8F4AC3F4B3" ma:contentTypeVersion="6" ma:contentTypeDescription="Create a new document." ma:contentTypeScope="" ma:versionID="58e2010f4c75979789b2e517eaa65ded">
  <xsd:schema xmlns:xsd="http://www.w3.org/2001/XMLSchema" xmlns:xs="http://www.w3.org/2001/XMLSchema" xmlns:p="http://schemas.microsoft.com/office/2006/metadata/properties" xmlns:ns2="02520950-b7c3-442c-a0a1-983e52591535" xmlns:ns3="61331cee-a038-4274-b1ec-80a67a827398" targetNamespace="http://schemas.microsoft.com/office/2006/metadata/properties" ma:root="true" ma:fieldsID="457d83c50bc3ac4bed8bbf07014a9ef4" ns2:_="" ns3:_="">
    <xsd:import namespace="02520950-b7c3-442c-a0a1-983e52591535"/>
    <xsd:import namespace="61331cee-a038-4274-b1ec-80a67a82739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520950-b7c3-442c-a0a1-983e525915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331cee-a038-4274-b1ec-80a67a82739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09684A7-27D0-4896-B8CF-40383B50A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520950-b7c3-442c-a0a1-983e52591535"/>
    <ds:schemaRef ds:uri="61331cee-a038-4274-b1ec-80a67a8273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1A776A-9948-4366-818C-4E1A050DE54E}">
  <ds:schemaRefs>
    <ds:schemaRef ds:uri="http://schemas.microsoft.com/sharepoint/v3/contenttype/forms"/>
  </ds:schemaRefs>
</ds:datastoreItem>
</file>

<file path=customXml/itemProps3.xml><?xml version="1.0" encoding="utf-8"?>
<ds:datastoreItem xmlns:ds="http://schemas.openxmlformats.org/officeDocument/2006/customXml" ds:itemID="{8B9F228A-CBB4-4A73-BC63-667C56B161D3}">
  <ds:schemaRefs>
    <ds:schemaRef ds:uri="http://www.w3.org/XML/1998/namespace"/>
    <ds:schemaRef ds:uri="http://purl.org/dc/dcmitype/"/>
    <ds:schemaRef ds:uri="61331cee-a038-4274-b1ec-80a67a827398"/>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purl.org/dc/elements/1.1/"/>
    <ds:schemaRef ds:uri="http://schemas.microsoft.com/office/2006/metadata/properties"/>
    <ds:schemaRef ds:uri="02520950-b7c3-442c-a0a1-983e52591535"/>
  </ds:schemaRefs>
</ds:datastoreItem>
</file>

<file path=docProps/app.xml><?xml version="1.0" encoding="utf-8"?>
<Properties xmlns="http://schemas.openxmlformats.org/officeDocument/2006/extended-properties" xmlns:vt="http://schemas.openxmlformats.org/officeDocument/2006/docPropsVTypes">
  <TotalTime>537</TotalTime>
  <Words>887</Words>
  <Application>Microsoft Office PowerPoint</Application>
  <PresentationFormat>Widescreen</PresentationFormat>
  <Paragraphs>152</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Symbol</vt:lpstr>
      <vt:lpstr>Wingdings</vt:lpstr>
      <vt:lpstr>Office Theme</vt:lpstr>
      <vt:lpstr>PowerPoint Presentation</vt:lpstr>
      <vt:lpstr>PowerPoint Presentation</vt:lpstr>
      <vt:lpstr>Purpose of Session: </vt:lpstr>
      <vt:lpstr>Session Outline</vt:lpstr>
      <vt:lpstr>Overview of POEF</vt:lpstr>
      <vt:lpstr>PowerPoint Presentation</vt:lpstr>
      <vt:lpstr>PowerPoint Presentation</vt:lpstr>
      <vt:lpstr>PowerPoint Presentation</vt:lpstr>
      <vt:lpstr>POEF Components:</vt:lpstr>
      <vt:lpstr>PowerPoint Presentation</vt:lpstr>
      <vt:lpstr>PowerPoint Presentation</vt:lpstr>
      <vt:lpstr>UBU Components Informing the POEF</vt:lpstr>
      <vt:lpstr>PowerPoint Presentation</vt:lpstr>
      <vt:lpstr>PowerPoint Presentation</vt:lpstr>
      <vt:lpstr>More Information on UBU POEF:</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Celene Dunne</dc:creator>
  <cp:lastModifiedBy>Celene Dunne</cp:lastModifiedBy>
  <cp:revision>20</cp:revision>
  <dcterms:created xsi:type="dcterms:W3CDTF">2020-06-24T09:37:23Z</dcterms:created>
  <dcterms:modified xsi:type="dcterms:W3CDTF">2020-07-03T08:30:40Z</dcterms:modified>
</cp:coreProperties>
</file>